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58" r:id="rId5"/>
    <p:sldId id="273" r:id="rId6"/>
    <p:sldId id="259" r:id="rId7"/>
    <p:sldId id="275" r:id="rId8"/>
    <p:sldId id="260" r:id="rId9"/>
    <p:sldId id="276" r:id="rId10"/>
    <p:sldId id="261" r:id="rId11"/>
    <p:sldId id="262" r:id="rId12"/>
    <p:sldId id="277" r:id="rId13"/>
    <p:sldId id="263" r:id="rId14"/>
    <p:sldId id="278" r:id="rId15"/>
    <p:sldId id="264" r:id="rId16"/>
    <p:sldId id="265" r:id="rId17"/>
    <p:sldId id="266" r:id="rId18"/>
    <p:sldId id="267" r:id="rId19"/>
    <p:sldId id="268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185" autoAdjust="0"/>
  </p:normalViewPr>
  <p:slideViewPr>
    <p:cSldViewPr>
      <p:cViewPr varScale="1">
        <p:scale>
          <a:sx n="73" d="100"/>
          <a:sy n="73" d="100"/>
        </p:scale>
        <p:origin x="-10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DD19-63B1-414E-A777-20AA5AE394AD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B9B50AF-D434-4DDF-B5DF-F05E97E7FA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DD19-63B1-414E-A777-20AA5AE394AD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50AF-D434-4DDF-B5DF-F05E97E7F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B9B50AF-D434-4DDF-B5DF-F05E97E7FA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DD19-63B1-414E-A777-20AA5AE394AD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DD19-63B1-414E-A777-20AA5AE394AD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B9B50AF-D434-4DDF-B5DF-F05E97E7FA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DD19-63B1-414E-A777-20AA5AE394AD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B9B50AF-D434-4DDF-B5DF-F05E97E7FA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C1DD19-63B1-414E-A777-20AA5AE394AD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B50AF-D434-4DDF-B5DF-F05E97E7FA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DD19-63B1-414E-A777-20AA5AE394AD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B9B50AF-D434-4DDF-B5DF-F05E97E7FA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DD19-63B1-414E-A777-20AA5AE394AD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B9B50AF-D434-4DDF-B5DF-F05E97E7F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DD19-63B1-414E-A777-20AA5AE394AD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B9B50AF-D434-4DDF-B5DF-F05E97E7F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B9B50AF-D434-4DDF-B5DF-F05E97E7FA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DD19-63B1-414E-A777-20AA5AE394AD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B9B50AF-D434-4DDF-B5DF-F05E97E7FA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C1DD19-63B1-414E-A777-20AA5AE394AD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C1DD19-63B1-414E-A777-20AA5AE394AD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B9B50AF-D434-4DDF-B5DF-F05E97E7FA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Video%20Conference%20-%20YouTube.MK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Blended Learning Versus E-Learning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fontScale="92500" lnSpcReduction="20000"/>
          </a:bodyPr>
          <a:lstStyle/>
          <a:p>
            <a:pPr marL="344488" indent="-344488" algn="just">
              <a:buFont typeface="Wingdings" pitchFamily="2" charset="2"/>
              <a:buChar char="Ø"/>
            </a:pPr>
            <a:r>
              <a:rPr lang="en-US" sz="2000" dirty="0" err="1" smtClean="0"/>
              <a:t>Mendorong</a:t>
            </a:r>
            <a:r>
              <a:rPr lang="en-US" sz="2000" dirty="0" smtClean="0"/>
              <a:t> </a:t>
            </a:r>
            <a:r>
              <a:rPr lang="en-US" sz="2000" dirty="0" err="1" smtClean="0"/>
              <a:t>kepemilikan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suara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</a:t>
            </a:r>
            <a:r>
              <a:rPr lang="en-US" sz="2000" dirty="0" err="1" smtClean="0"/>
              <a:t>belajar</a:t>
            </a:r>
            <a:endParaRPr lang="en-US" sz="2000" dirty="0" smtClean="0"/>
          </a:p>
          <a:p>
            <a:pPr marL="344488" indent="-344488" algn="just">
              <a:buFont typeface="Wingdings" pitchFamily="2" charset="2"/>
              <a:buChar char="Ø"/>
            </a:pPr>
            <a:r>
              <a:rPr lang="en-US" sz="2000" dirty="0" err="1" smtClean="0"/>
              <a:t>Menanamkan</a:t>
            </a:r>
            <a:r>
              <a:rPr lang="en-US" sz="2000" dirty="0" smtClean="0"/>
              <a:t> </a:t>
            </a:r>
            <a:r>
              <a:rPr lang="en-US" sz="2000" dirty="0" err="1" smtClean="0"/>
              <a:t>pembelajaran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pengalaman</a:t>
            </a:r>
            <a:r>
              <a:rPr lang="en-US" sz="2000" dirty="0" smtClean="0"/>
              <a:t> </a:t>
            </a:r>
            <a:r>
              <a:rPr lang="en-US" sz="2000" dirty="0" err="1" smtClean="0"/>
              <a:t>sosial</a:t>
            </a:r>
            <a:endParaRPr lang="en-US" sz="2000" dirty="0" smtClean="0"/>
          </a:p>
          <a:p>
            <a:pPr marL="344488" indent="-344488" algn="just">
              <a:buFont typeface="Wingdings" pitchFamily="2" charset="2"/>
              <a:buChar char="Ø"/>
            </a:pPr>
            <a:r>
              <a:rPr lang="en-US" sz="2000" dirty="0" err="1" smtClean="0"/>
              <a:t>Mendorong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</a:t>
            </a:r>
            <a:r>
              <a:rPr lang="en-US" sz="2000" dirty="0" smtClean="0"/>
              <a:t> </a:t>
            </a:r>
            <a:r>
              <a:rPr lang="en-US" sz="2000" dirty="0" err="1" smtClean="0"/>
              <a:t>berbagai</a:t>
            </a:r>
            <a:r>
              <a:rPr lang="en-US" sz="2000" dirty="0" smtClean="0"/>
              <a:t> </a:t>
            </a:r>
            <a:r>
              <a:rPr lang="en-US" sz="2000" dirty="0" err="1" smtClean="0"/>
              <a:t>macam</a:t>
            </a:r>
            <a:r>
              <a:rPr lang="en-US" sz="2000" dirty="0" smtClean="0"/>
              <a:t> </a:t>
            </a:r>
            <a:r>
              <a:rPr lang="en-US" sz="2000" dirty="0" err="1" smtClean="0"/>
              <a:t>jenis</a:t>
            </a:r>
            <a:r>
              <a:rPr lang="en-US" sz="2000" dirty="0" smtClean="0"/>
              <a:t> </a:t>
            </a:r>
            <a:r>
              <a:rPr lang="en-US" sz="2000" dirty="0" err="1" smtClean="0"/>
              <a:t>representasi</a:t>
            </a:r>
            <a:endParaRPr lang="en-US" sz="2000" dirty="0" smtClean="0"/>
          </a:p>
          <a:p>
            <a:pPr marL="344488" indent="-344488" algn="just">
              <a:buFont typeface="Wingdings" pitchFamily="2" charset="2"/>
              <a:buChar char="Ø"/>
            </a:pPr>
            <a:r>
              <a:rPr lang="en-US" sz="2000" dirty="0" err="1" smtClean="0"/>
              <a:t>Mendorong</a:t>
            </a:r>
            <a:r>
              <a:rPr lang="en-US" sz="2000" dirty="0" smtClean="0"/>
              <a:t> </a:t>
            </a:r>
            <a:r>
              <a:rPr lang="en-US" sz="2000" dirty="0" err="1" smtClean="0"/>
              <a:t>kepekaan</a:t>
            </a:r>
            <a:r>
              <a:rPr lang="en-US" sz="2000" dirty="0" smtClean="0"/>
              <a:t> </a:t>
            </a:r>
            <a:r>
              <a:rPr lang="en-US" sz="2000" dirty="0" err="1" smtClean="0"/>
              <a:t>diri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</a:t>
            </a:r>
            <a:r>
              <a:rPr lang="en-US" sz="2000" dirty="0" err="1" smtClean="0"/>
              <a:t>pembangunan</a:t>
            </a:r>
            <a:r>
              <a:rPr lang="en-US" sz="2000" dirty="0" smtClean="0"/>
              <a:t> </a:t>
            </a:r>
            <a:r>
              <a:rPr lang="en-US" sz="2000" dirty="0" err="1" smtClean="0"/>
              <a:t>ilmu</a:t>
            </a:r>
            <a:r>
              <a:rPr lang="en-US" sz="2000" dirty="0" smtClean="0"/>
              <a:t> </a:t>
            </a:r>
            <a:r>
              <a:rPr lang="en-US" sz="2000" dirty="0" err="1" smtClean="0"/>
              <a:t>pengetahuan</a:t>
            </a:r>
            <a:endParaRPr lang="en-US" sz="2000" dirty="0" smtClean="0"/>
          </a:p>
          <a:p>
            <a:pPr marL="344488" indent="-344488" algn="just">
              <a:buNone/>
            </a:pP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1800" dirty="0" err="1" smtClean="0"/>
              <a:t>keuntungan</a:t>
            </a:r>
            <a:r>
              <a:rPr lang="en-US" sz="1800" dirty="0" smtClean="0"/>
              <a:t> </a:t>
            </a:r>
            <a:r>
              <a:rPr lang="en-US" sz="1800" dirty="0" err="1" smtClean="0"/>
              <a:t>utama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dimiliki</a:t>
            </a:r>
            <a:r>
              <a:rPr lang="en-US" sz="1800" dirty="0" smtClean="0"/>
              <a:t> </a:t>
            </a:r>
            <a:r>
              <a:rPr lang="en-US" sz="1800" dirty="0" err="1" smtClean="0"/>
              <a:t>pembelajaran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e-Learning</a:t>
            </a:r>
            <a:r>
              <a:rPr lang="id-ID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hal</a:t>
            </a:r>
            <a:r>
              <a:rPr lang="en-US" sz="1800" dirty="0" smtClean="0"/>
              <a:t> </a:t>
            </a:r>
            <a:r>
              <a:rPr lang="en-US" sz="1800" dirty="0" err="1" smtClean="0"/>
              <a:t>fleksibilitas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interaktifitas</a:t>
            </a:r>
            <a:r>
              <a:rPr lang="en-US" sz="1800" dirty="0" smtClean="0"/>
              <a:t>. </a:t>
            </a:r>
            <a:endParaRPr lang="id-ID" sz="1800" dirty="0" smtClean="0"/>
          </a:p>
          <a:p>
            <a:pPr algn="just">
              <a:lnSpc>
                <a:spcPct val="150000"/>
              </a:lnSpc>
            </a:pPr>
            <a:r>
              <a:rPr lang="en-US" sz="1800" dirty="0" err="1" smtClean="0"/>
              <a:t>Dengan</a:t>
            </a:r>
            <a:r>
              <a:rPr lang="en-US" sz="1800" dirty="0" smtClean="0"/>
              <a:t> e-Learning, </a:t>
            </a:r>
            <a:r>
              <a:rPr lang="en-US" sz="1800" dirty="0" err="1" smtClean="0"/>
              <a:t>materi</a:t>
            </a:r>
            <a:r>
              <a:rPr lang="en-US" sz="1800" dirty="0" smtClean="0"/>
              <a:t> </a:t>
            </a:r>
            <a:r>
              <a:rPr lang="fi-FI" sz="1800" dirty="0" smtClean="0"/>
              <a:t>pembelajaran dapat diakses kapan saja dan dari mana saja, selain itu  materi </a:t>
            </a:r>
            <a:r>
              <a:rPr lang="en-US" sz="1800" dirty="0" err="1" smtClean="0"/>
              <a:t>pembelajaran</a:t>
            </a:r>
            <a:r>
              <a:rPr lang="en-US" sz="1800" dirty="0" smtClean="0"/>
              <a:t> pun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diperkaya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berbagai</a:t>
            </a:r>
            <a:r>
              <a:rPr lang="en-US" sz="1800" dirty="0" smtClean="0"/>
              <a:t> </a:t>
            </a:r>
            <a:r>
              <a:rPr lang="en-US" sz="1800" dirty="0" err="1" smtClean="0"/>
              <a:t>sumber</a:t>
            </a:r>
            <a:r>
              <a:rPr lang="en-US" sz="1800" dirty="0" smtClean="0"/>
              <a:t> </a:t>
            </a:r>
            <a:r>
              <a:rPr lang="en-US" sz="1800" dirty="0" err="1" smtClean="0"/>
              <a:t>belajar</a:t>
            </a:r>
            <a:r>
              <a:rPr lang="en-US" sz="1800" dirty="0" smtClean="0"/>
              <a:t> </a:t>
            </a:r>
            <a:r>
              <a:rPr lang="en-US" sz="1800" dirty="0" err="1" smtClean="0"/>
              <a:t>termasuk</a:t>
            </a:r>
            <a:r>
              <a:rPr lang="en-US" sz="1800" dirty="0" smtClean="0"/>
              <a:t> multimedia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juga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diperbaharui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cepat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 smtClean="0"/>
              <a:t>pengajar</a:t>
            </a:r>
            <a:r>
              <a:rPr lang="en-US" sz="1800" dirty="0" smtClean="0"/>
              <a:t>. </a:t>
            </a:r>
            <a:endParaRPr lang="id-ID" sz="1800" dirty="0" smtClean="0"/>
          </a:p>
          <a:p>
            <a:pPr algn="just">
              <a:lnSpc>
                <a:spcPct val="150000"/>
              </a:lnSpc>
            </a:pPr>
            <a:r>
              <a:rPr lang="en-US" sz="1800" dirty="0" smtClean="0"/>
              <a:t>Dari </a:t>
            </a:r>
            <a:r>
              <a:rPr lang="en-US" sz="1800" dirty="0" err="1" smtClean="0"/>
              <a:t>segi</a:t>
            </a:r>
            <a:r>
              <a:rPr lang="en-US" sz="1800" dirty="0" smtClean="0"/>
              <a:t> </a:t>
            </a:r>
            <a:r>
              <a:rPr lang="en-US" sz="1800" dirty="0" err="1" smtClean="0"/>
              <a:t>interaktifitas</a:t>
            </a:r>
            <a:r>
              <a:rPr lang="en-US" sz="1800" dirty="0" smtClean="0"/>
              <a:t>, e-learning </a:t>
            </a:r>
            <a:r>
              <a:rPr lang="en-US" sz="1800" dirty="0" err="1" smtClean="0"/>
              <a:t>juga</a:t>
            </a:r>
            <a:r>
              <a:rPr lang="en-US" sz="1800" dirty="0" smtClean="0"/>
              <a:t> </a:t>
            </a:r>
            <a:r>
              <a:rPr lang="en-US" sz="1800" dirty="0" err="1" smtClean="0"/>
              <a:t>memungkinkan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menyelenggarakan</a:t>
            </a:r>
            <a:r>
              <a:rPr lang="en-US" sz="1800" dirty="0" smtClean="0"/>
              <a:t> </a:t>
            </a:r>
            <a:r>
              <a:rPr lang="en-US" sz="1800" dirty="0" err="1" smtClean="0"/>
              <a:t>pembelajaran</a:t>
            </a:r>
            <a:r>
              <a:rPr lang="en-US" sz="1800" dirty="0" smtClean="0"/>
              <a:t> </a:t>
            </a:r>
            <a:r>
              <a:rPr lang="en-US" sz="1800" dirty="0" err="1" smtClean="0"/>
              <a:t>secara</a:t>
            </a:r>
            <a:r>
              <a:rPr lang="en-US" sz="1800" dirty="0" smtClean="0"/>
              <a:t> </a:t>
            </a:r>
            <a:r>
              <a:rPr lang="en-US" sz="1800" dirty="0" err="1" smtClean="0"/>
              <a:t>langsung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langsung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secara</a:t>
            </a:r>
            <a:r>
              <a:rPr lang="en-US" sz="1800" dirty="0" smtClean="0"/>
              <a:t> </a:t>
            </a:r>
            <a:r>
              <a:rPr lang="en-US" sz="1800" dirty="0" err="1" smtClean="0"/>
              <a:t>visualisasi</a:t>
            </a:r>
            <a:r>
              <a:rPr lang="en-US" sz="1800" dirty="0" smtClean="0"/>
              <a:t> </a:t>
            </a:r>
            <a:r>
              <a:rPr lang="en-US" sz="1800" dirty="0" err="1" smtClean="0"/>
              <a:t>lengkap</a:t>
            </a:r>
            <a:r>
              <a:rPr lang="en-US" sz="1800" dirty="0" smtClean="0"/>
              <a:t> (multimedia) </a:t>
            </a:r>
            <a:r>
              <a:rPr lang="en-US" sz="1800" dirty="0" err="1" smtClean="0"/>
              <a:t>ataupun</a:t>
            </a:r>
            <a:r>
              <a:rPr lang="en-US" sz="1800" dirty="0" smtClean="0"/>
              <a:t> </a:t>
            </a:r>
            <a:r>
              <a:rPr lang="en-US" sz="1800" dirty="0" err="1" smtClean="0"/>
              <a:t>tidak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E-Learning </a:t>
            </a:r>
            <a:r>
              <a:rPr lang="en-US" dirty="0" err="1" smtClean="0"/>
              <a:t>sangatlah</a:t>
            </a:r>
            <a:r>
              <a:rPr lang="en-US" dirty="0" smtClean="0"/>
              <a:t> </a:t>
            </a:r>
            <a:r>
              <a:rPr lang="en-US" dirty="0" err="1" smtClean="0"/>
              <a:t>bervariasi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yang </a:t>
            </a:r>
            <a:r>
              <a:rPr lang="en-US" dirty="0" err="1" smtClean="0"/>
              <a:t>baku</a:t>
            </a:r>
            <a:r>
              <a:rPr lang="en-US" dirty="0" smtClean="0"/>
              <a:t>. </a:t>
            </a:r>
            <a:endParaRPr lang="id-ID" dirty="0" smtClean="0"/>
          </a:p>
          <a:p>
            <a:pPr algn="just">
              <a:lnSpc>
                <a:spcPct val="170000"/>
              </a:lnSpc>
            </a:pPr>
            <a:r>
              <a:rPr lang="en-US" dirty="0" smtClean="0"/>
              <a:t>Dari </a:t>
            </a:r>
            <a:r>
              <a:rPr lang="en-US" dirty="0" err="1" smtClean="0"/>
              <a:t>pengamatan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web yang </a:t>
            </a:r>
            <a:r>
              <a:rPr lang="en-US" dirty="0" err="1" smtClean="0"/>
              <a:t>ada</a:t>
            </a:r>
            <a:r>
              <a:rPr lang="en-US" dirty="0" smtClean="0"/>
              <a:t>,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e-learning </a:t>
            </a:r>
            <a:r>
              <a:rPr lang="en-US" dirty="0" err="1" smtClean="0"/>
              <a:t>bervariasi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yang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yang </a:t>
            </a:r>
            <a:r>
              <a:rPr lang="en-US" dirty="0" err="1" smtClean="0"/>
              <a:t>terpadu</a:t>
            </a:r>
            <a:r>
              <a:rPr lang="en-US" dirty="0" smtClean="0"/>
              <a:t>. </a:t>
            </a:r>
            <a:endParaRPr lang="id-ID" dirty="0" smtClean="0"/>
          </a:p>
          <a:p>
            <a:pPr algn="just">
              <a:lnSpc>
                <a:spcPct val="170000"/>
              </a:lnSpc>
            </a:pPr>
            <a:r>
              <a:rPr lang="en-US" dirty="0" smtClean="0"/>
              <a:t>Yang </a:t>
            </a:r>
            <a:r>
              <a:rPr lang="id-ID" dirty="0"/>
              <a:t>b</a:t>
            </a:r>
            <a:r>
              <a:rPr lang="en-US" dirty="0" err="1" smtClean="0"/>
              <a:t>ersifat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sekedar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yang </a:t>
            </a:r>
            <a:r>
              <a:rPr lang="en-US" dirty="0" err="1" smtClean="0"/>
              <a:t>disimpan</a:t>
            </a:r>
            <a:r>
              <a:rPr lang="en-US" dirty="0" smtClean="0"/>
              <a:t> di web server </a:t>
            </a:r>
            <a:r>
              <a:rPr lang="en-US" dirty="0" err="1" smtClean="0"/>
              <a:t>dengan</a:t>
            </a:r>
            <a:r>
              <a:rPr lang="id-ID" dirty="0" smtClean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smtClean="0"/>
              <a:t>m</a:t>
            </a:r>
            <a:r>
              <a:rPr lang="id-ID" dirty="0" smtClean="0"/>
              <a:t>u</a:t>
            </a:r>
            <a:r>
              <a:rPr lang="en-US" dirty="0" err="1" smtClean="0"/>
              <a:t>lai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e-mail </a:t>
            </a:r>
            <a:r>
              <a:rPr lang="en-US" dirty="0" err="1"/>
              <a:t>atau</a:t>
            </a:r>
            <a:r>
              <a:rPr lang="en-US" dirty="0"/>
              <a:t> mailing list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sedangkan</a:t>
            </a:r>
            <a:r>
              <a:rPr lang="en-US" dirty="0" smtClean="0"/>
              <a:t> yang </a:t>
            </a:r>
            <a:r>
              <a:rPr lang="en-US" dirty="0" err="1" smtClean="0"/>
              <a:t>terpadu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portal</a:t>
            </a:r>
            <a:r>
              <a:rPr lang="id-ID" dirty="0" smtClean="0"/>
              <a:t> </a:t>
            </a:r>
            <a:r>
              <a:rPr lang="en-US" dirty="0" smtClean="0"/>
              <a:t>e</a:t>
            </a:r>
            <a:r>
              <a:rPr lang="id-ID" dirty="0" smtClean="0"/>
              <a:t>-</a:t>
            </a:r>
            <a:r>
              <a:rPr lang="en-US" dirty="0" smtClean="0"/>
              <a:t>learning</a:t>
            </a:r>
            <a:r>
              <a:rPr lang="id-ID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yang </a:t>
            </a:r>
            <a:r>
              <a:rPr lang="en-US" dirty="0" err="1" smtClean="0"/>
              <a:t>diperkaya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multimedia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dipadukan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system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akademik</a:t>
            </a:r>
            <a:r>
              <a:rPr lang="en-US" dirty="0" smtClean="0"/>
              <a:t>, </a:t>
            </a:r>
            <a:r>
              <a:rPr lang="en-US" dirty="0" err="1" smtClean="0"/>
              <a:t>evaluasi</a:t>
            </a:r>
            <a:r>
              <a:rPr lang="en-US" dirty="0" smtClean="0"/>
              <a:t>, </a:t>
            </a:r>
            <a:r>
              <a:rPr lang="sv-SE" dirty="0" smtClean="0"/>
              <a:t>komun</a:t>
            </a:r>
            <a:r>
              <a:rPr lang="id-ID" dirty="0" smtClean="0"/>
              <a:t>i</a:t>
            </a:r>
            <a:r>
              <a:rPr lang="sv-SE" dirty="0" smtClean="0"/>
              <a:t>kasi, forum diskusi dan</a:t>
            </a:r>
            <a:r>
              <a:rPr lang="id-ID" dirty="0" smtClean="0"/>
              <a:t> </a:t>
            </a:r>
            <a:r>
              <a:rPr lang="sv-SE" dirty="0" smtClean="0"/>
              <a:t>berbagai educational </a:t>
            </a:r>
            <a:r>
              <a:rPr lang="sv-SE" dirty="0" smtClean="0"/>
              <a:t>to</a:t>
            </a:r>
            <a:r>
              <a:rPr lang="id-ID" dirty="0" smtClean="0"/>
              <a:t>o</a:t>
            </a:r>
            <a:r>
              <a:rPr lang="sv-SE" dirty="0" smtClean="0"/>
              <a:t>ls</a:t>
            </a:r>
            <a:r>
              <a:rPr lang="id-ID" dirty="0" smtClean="0"/>
              <a:t> </a:t>
            </a:r>
            <a:r>
              <a:rPr lang="sv-SE" dirty="0" smtClean="0"/>
              <a:t>lainnya.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nn-NO" sz="2200" dirty="0" smtClean="0"/>
              <a:t>Meskipun implementasi sistem e-learning yang ada sekarang ini </a:t>
            </a:r>
            <a:r>
              <a:rPr lang="en-US" sz="2200" dirty="0" err="1" smtClean="0"/>
              <a:t>sangat</a:t>
            </a:r>
            <a:r>
              <a:rPr lang="en-US" sz="2200" dirty="0" smtClean="0"/>
              <a:t> </a:t>
            </a:r>
            <a:r>
              <a:rPr lang="en-US" sz="2200" dirty="0" err="1" smtClean="0"/>
              <a:t>bervariasi</a:t>
            </a:r>
            <a:r>
              <a:rPr lang="en-US" sz="2200" dirty="0" smtClean="0"/>
              <a:t>, </a:t>
            </a:r>
            <a:r>
              <a:rPr lang="en-US" sz="2200" dirty="0" err="1" smtClean="0"/>
              <a:t>namun</a:t>
            </a:r>
            <a:r>
              <a:rPr lang="en-US" sz="2200" dirty="0" smtClean="0"/>
              <a:t> </a:t>
            </a:r>
            <a:r>
              <a:rPr lang="en-US" sz="2200" dirty="0" err="1" smtClean="0"/>
              <a:t>semua</a:t>
            </a:r>
            <a:r>
              <a:rPr lang="en-US" sz="2200" dirty="0" smtClean="0"/>
              <a:t> </a:t>
            </a:r>
            <a:r>
              <a:rPr lang="en-US" sz="2200" dirty="0" err="1" smtClean="0"/>
              <a:t>ini</a:t>
            </a:r>
            <a:r>
              <a:rPr lang="en-US" sz="2200" dirty="0" smtClean="0"/>
              <a:t> </a:t>
            </a:r>
            <a:r>
              <a:rPr lang="en-US" sz="2200" dirty="0" err="1" smtClean="0"/>
              <a:t>didasarkan</a:t>
            </a:r>
            <a:r>
              <a:rPr lang="en-US" sz="2200" dirty="0" smtClean="0"/>
              <a:t> </a:t>
            </a:r>
            <a:r>
              <a:rPr lang="en-US" sz="2200" dirty="0" err="1" smtClean="0"/>
              <a:t>atas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</a:t>
            </a:r>
            <a:r>
              <a:rPr lang="en-US" sz="2200" dirty="0" err="1" smtClean="0"/>
              <a:t>prinsip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konsep</a:t>
            </a:r>
            <a:r>
              <a:rPr lang="en-US" sz="2200" dirty="0" smtClean="0"/>
              <a:t> </a:t>
            </a:r>
            <a:r>
              <a:rPr lang="en-US" sz="2200" dirty="0" err="1" smtClean="0"/>
              <a:t>bahwa</a:t>
            </a:r>
            <a:r>
              <a:rPr lang="en-US" sz="2200" dirty="0" smtClean="0"/>
              <a:t> e-learning </a:t>
            </a:r>
            <a:r>
              <a:rPr lang="en-US" sz="2200" dirty="0" err="1" smtClean="0"/>
              <a:t>dimaksudkan</a:t>
            </a:r>
            <a:r>
              <a:rPr lang="en-US" sz="2200" dirty="0" smtClean="0"/>
              <a:t> </a:t>
            </a:r>
            <a:r>
              <a:rPr lang="en-US" sz="2200" dirty="0" err="1" smtClean="0"/>
              <a:t>sebagai</a:t>
            </a:r>
            <a:r>
              <a:rPr lang="en-US" sz="2200" dirty="0" smtClean="0"/>
              <a:t> </a:t>
            </a:r>
            <a:r>
              <a:rPr lang="en-US" sz="2200" dirty="0" err="1" smtClean="0"/>
              <a:t>upaya</a:t>
            </a:r>
            <a:r>
              <a:rPr lang="en-US" sz="2200" dirty="0" smtClean="0"/>
              <a:t> </a:t>
            </a:r>
            <a:r>
              <a:rPr lang="en-US" sz="2200" dirty="0" err="1" smtClean="0"/>
              <a:t>pendistribusian</a:t>
            </a:r>
            <a:r>
              <a:rPr lang="en-US" sz="2200" dirty="0" smtClean="0"/>
              <a:t> </a:t>
            </a:r>
            <a:r>
              <a:rPr lang="en-US" sz="2200" dirty="0" err="1" smtClean="0"/>
              <a:t>materi</a:t>
            </a:r>
            <a:r>
              <a:rPr lang="en-US" sz="2200" dirty="0" smtClean="0"/>
              <a:t> </a:t>
            </a:r>
            <a:r>
              <a:rPr lang="en-US" sz="2200" dirty="0" err="1" smtClean="0"/>
              <a:t>pembelajaran</a:t>
            </a:r>
            <a:r>
              <a:rPr lang="en-US" sz="2200" dirty="0" smtClean="0"/>
              <a:t> </a:t>
            </a:r>
            <a:r>
              <a:rPr lang="en-US" sz="2200" dirty="0" err="1" smtClean="0"/>
              <a:t>melalui</a:t>
            </a:r>
            <a:r>
              <a:rPr lang="en-US" sz="2200" dirty="0" smtClean="0"/>
              <a:t> media </a:t>
            </a:r>
            <a:r>
              <a:rPr lang="en-US" sz="2200" dirty="0" err="1" smtClean="0"/>
              <a:t>elektronik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internet </a:t>
            </a:r>
            <a:r>
              <a:rPr lang="en-US" sz="2200" dirty="0" err="1" smtClean="0"/>
              <a:t>sehingga</a:t>
            </a:r>
            <a:r>
              <a:rPr lang="en-US" sz="2200" dirty="0" smtClean="0"/>
              <a:t> </a:t>
            </a:r>
            <a:r>
              <a:rPr lang="en-US" sz="2200" dirty="0" err="1" smtClean="0"/>
              <a:t>peserta</a:t>
            </a:r>
            <a:r>
              <a:rPr lang="en-US" sz="2200" dirty="0" smtClean="0"/>
              <a:t> </a:t>
            </a:r>
            <a:r>
              <a:rPr lang="en-US" sz="2200" dirty="0" err="1" smtClean="0"/>
              <a:t>didik</a:t>
            </a:r>
            <a:r>
              <a:rPr lang="en-US" sz="2200" dirty="0" smtClean="0"/>
              <a:t>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mengaksesnya</a:t>
            </a:r>
            <a:r>
              <a:rPr lang="en-US" sz="2200" dirty="0" smtClean="0"/>
              <a:t> </a:t>
            </a:r>
            <a:r>
              <a:rPr lang="en-US" sz="2200" dirty="0" err="1" smtClean="0"/>
              <a:t>kapan</a:t>
            </a:r>
            <a:r>
              <a:rPr lang="en-US" sz="2200" dirty="0" smtClean="0"/>
              <a:t> </a:t>
            </a:r>
            <a:r>
              <a:rPr lang="en-US" sz="2200" dirty="0" err="1" smtClean="0"/>
              <a:t>saja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seluruh</a:t>
            </a:r>
            <a:r>
              <a:rPr lang="en-US" sz="2200" dirty="0" smtClean="0"/>
              <a:t> </a:t>
            </a:r>
            <a:r>
              <a:rPr lang="en-US" sz="2200" dirty="0" err="1" smtClean="0"/>
              <a:t>penjuru</a:t>
            </a:r>
            <a:r>
              <a:rPr lang="en-US" sz="2200" dirty="0" smtClean="0"/>
              <a:t> </a:t>
            </a:r>
            <a:r>
              <a:rPr lang="en-US" sz="2200" dirty="0" err="1" smtClean="0"/>
              <a:t>dunia</a:t>
            </a:r>
            <a:r>
              <a:rPr lang="en-US" sz="2200" dirty="0" smtClean="0"/>
              <a:t>. </a:t>
            </a:r>
            <a:endParaRPr lang="id-ID" sz="2200" dirty="0" smtClean="0"/>
          </a:p>
          <a:p>
            <a:pPr algn="just">
              <a:lnSpc>
                <a:spcPct val="170000"/>
              </a:lnSpc>
            </a:pPr>
            <a:r>
              <a:rPr lang="en-US" sz="2200" dirty="0" err="1" smtClean="0"/>
              <a:t>Ciri</a:t>
            </a:r>
            <a:r>
              <a:rPr lang="en-US" sz="2200" dirty="0" smtClean="0"/>
              <a:t> </a:t>
            </a:r>
            <a:r>
              <a:rPr lang="en-US" sz="2200" dirty="0" err="1" smtClean="0"/>
              <a:t>pembelajaran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e-learning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en-US" sz="2200" dirty="0" err="1" smtClean="0"/>
              <a:t>terciptanya</a:t>
            </a:r>
            <a:r>
              <a:rPr lang="en-US" sz="2200" dirty="0" smtClean="0"/>
              <a:t> </a:t>
            </a:r>
            <a:r>
              <a:rPr lang="en-US" sz="2200" dirty="0" err="1" smtClean="0"/>
              <a:t>lingkungan</a:t>
            </a:r>
            <a:r>
              <a:rPr lang="en-US" sz="2200" dirty="0" smtClean="0"/>
              <a:t> </a:t>
            </a:r>
            <a:r>
              <a:rPr lang="en-US" sz="2200" dirty="0" err="1" smtClean="0"/>
              <a:t>belajar</a:t>
            </a:r>
            <a:r>
              <a:rPr lang="en-US" sz="2200" dirty="0" smtClean="0"/>
              <a:t> yang </a:t>
            </a:r>
            <a:r>
              <a:rPr lang="en-US" sz="2200" dirty="0" err="1" smtClean="0"/>
              <a:t>fleksibel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distributed</a:t>
            </a:r>
            <a:r>
              <a:rPr lang="id-ID" sz="2200" dirty="0" smtClean="0"/>
              <a:t> </a:t>
            </a:r>
            <a:r>
              <a:rPr lang="en-US" sz="2200" dirty="0" smtClean="0"/>
              <a:t>(</a:t>
            </a:r>
            <a:r>
              <a:rPr lang="en-US" sz="2200" dirty="0" err="1" smtClean="0"/>
              <a:t>Surjono</a:t>
            </a:r>
            <a:r>
              <a:rPr lang="en-US" sz="2200" dirty="0" smtClean="0"/>
              <a:t>, 2009).</a:t>
            </a:r>
          </a:p>
          <a:p>
            <a:pPr algn="just">
              <a:lnSpc>
                <a:spcPct val="170000"/>
              </a:lnSpc>
              <a:buNone/>
            </a:pPr>
            <a:endParaRPr lang="sv-SE" sz="2200" dirty="0" smtClean="0"/>
          </a:p>
          <a:p>
            <a:pPr marL="0" indent="0" algn="just">
              <a:lnSpc>
                <a:spcPct val="170000"/>
              </a:lnSpc>
              <a:buNone/>
            </a:pPr>
            <a:r>
              <a:rPr lang="sv-SE" sz="2200" dirty="0" smtClean="0"/>
              <a:t>	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sv-SE" sz="2800" dirty="0" smtClean="0"/>
              <a:t>Fleksibilitas menjadi kata kunci dalam sistem e-learning. </a:t>
            </a:r>
            <a:endParaRPr lang="id-ID" sz="2800" dirty="0" smtClean="0"/>
          </a:p>
          <a:p>
            <a:pPr algn="just">
              <a:lnSpc>
                <a:spcPct val="150000"/>
              </a:lnSpc>
            </a:pPr>
            <a:r>
              <a:rPr lang="sv-SE" sz="2800" dirty="0" smtClean="0"/>
              <a:t>Peserta didik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kefleksibelan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memilih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tempat</a:t>
            </a:r>
            <a:r>
              <a:rPr lang="en-US" sz="2800" dirty="0" smtClean="0"/>
              <a:t> </a:t>
            </a:r>
            <a:r>
              <a:rPr lang="en-US" sz="2800" dirty="0" err="1" smtClean="0"/>
              <a:t>belajar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sv-SE" sz="2800" dirty="0" smtClean="0"/>
              <a:t>mereka tidak </a:t>
            </a:r>
            <a:r>
              <a:rPr lang="id-ID" sz="2800" dirty="0" smtClean="0"/>
              <a:t>semua</a:t>
            </a:r>
            <a:r>
              <a:rPr lang="sv-SE" sz="2800" dirty="0" smtClean="0"/>
              <a:t> datang di suatu tempat pada waktu tertentu. </a:t>
            </a:r>
            <a:endParaRPr lang="id-ID" sz="2800" dirty="0" smtClean="0"/>
          </a:p>
          <a:p>
            <a:pPr algn="just">
              <a:lnSpc>
                <a:spcPct val="150000"/>
              </a:lnSpc>
            </a:pPr>
            <a:r>
              <a:rPr lang="sv-SE" sz="2800" dirty="0" smtClean="0"/>
              <a:t>Pengajar </a:t>
            </a:r>
            <a:r>
              <a:rPr lang="en-US" sz="2800" dirty="0" smtClean="0"/>
              <a:t>pun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memperbaharui</a:t>
            </a:r>
            <a:r>
              <a:rPr lang="en-US" sz="2800" dirty="0" smtClean="0"/>
              <a:t> </a:t>
            </a:r>
            <a:r>
              <a:rPr lang="en-US" sz="2800" dirty="0" err="1" smtClean="0"/>
              <a:t>materi</a:t>
            </a:r>
            <a:r>
              <a:rPr lang="en-US" sz="2800" dirty="0" smtClean="0"/>
              <a:t> </a:t>
            </a:r>
            <a:r>
              <a:rPr lang="en-US" sz="2800" dirty="0" err="1" smtClean="0"/>
              <a:t>pembelajarannya</a:t>
            </a:r>
            <a:r>
              <a:rPr lang="en-US" sz="2800" dirty="0" smtClean="0"/>
              <a:t> </a:t>
            </a:r>
            <a:r>
              <a:rPr lang="en-US" sz="2800" dirty="0" err="1" smtClean="0"/>
              <a:t>kapan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dimana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.</a:t>
            </a:r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sv-SE" sz="1800" dirty="0" smtClean="0"/>
              <a:t>Dalam merancang sistem e-learning setidaknya perlu dipertimbangkan </a:t>
            </a:r>
            <a:r>
              <a:rPr lang="en-US" sz="1800" dirty="0" err="1" smtClean="0"/>
              <a:t>dua</a:t>
            </a:r>
            <a:r>
              <a:rPr lang="en-US" sz="1800" dirty="0" smtClean="0"/>
              <a:t> </a:t>
            </a:r>
            <a:r>
              <a:rPr lang="en-US" sz="1800" dirty="0" err="1" smtClean="0"/>
              <a:t>hal</a:t>
            </a:r>
            <a:r>
              <a:rPr lang="en-US" sz="1800" dirty="0" smtClean="0"/>
              <a:t>, </a:t>
            </a:r>
            <a:r>
              <a:rPr lang="en-US" sz="1800" dirty="0" err="1" smtClean="0"/>
              <a:t>yakni</a:t>
            </a:r>
            <a:r>
              <a:rPr lang="en-US" sz="1800" dirty="0" smtClean="0"/>
              <a:t>:</a:t>
            </a:r>
          </a:p>
          <a:p>
            <a:pPr marL="685800" indent="-273050" algn="just">
              <a:buNone/>
            </a:pPr>
            <a:r>
              <a:rPr lang="en-US" sz="1800" dirty="0" smtClean="0"/>
              <a:t>	1. </a:t>
            </a:r>
            <a:r>
              <a:rPr lang="en-US" sz="1800" dirty="0" err="1" smtClean="0"/>
              <a:t>Peserta</a:t>
            </a:r>
            <a:r>
              <a:rPr lang="en-US" sz="1800" dirty="0" smtClean="0"/>
              <a:t> </a:t>
            </a:r>
            <a:r>
              <a:rPr lang="en-US" sz="1800" dirty="0" err="1" smtClean="0"/>
              <a:t>didik</a:t>
            </a:r>
            <a:r>
              <a:rPr lang="en-US" sz="1800" dirty="0" smtClean="0"/>
              <a:t> yang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target</a:t>
            </a:r>
          </a:p>
          <a:p>
            <a:pPr marL="685800" indent="-273050" algn="just">
              <a:buNone/>
            </a:pPr>
            <a:r>
              <a:rPr lang="en-US" sz="1800" dirty="0" smtClean="0"/>
              <a:t>	2. </a:t>
            </a:r>
            <a:r>
              <a:rPr lang="en-US" sz="1800" dirty="0" err="1" smtClean="0"/>
              <a:t>Hasil</a:t>
            </a:r>
            <a:r>
              <a:rPr lang="en-US" sz="1800" dirty="0" smtClean="0"/>
              <a:t> </a:t>
            </a:r>
            <a:r>
              <a:rPr lang="en-US" sz="1800" dirty="0" err="1" smtClean="0"/>
              <a:t>pembelajaran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</a:t>
            </a:r>
            <a:r>
              <a:rPr lang="en-US" sz="1800" dirty="0" smtClean="0"/>
              <a:t> </a:t>
            </a:r>
            <a:r>
              <a:rPr lang="en-US" sz="1800" dirty="0" err="1" smtClean="0"/>
              <a:t>harapkan</a:t>
            </a:r>
            <a:endParaRPr lang="en-US" sz="1800" dirty="0" smtClean="0"/>
          </a:p>
          <a:p>
            <a:pPr algn="just">
              <a:lnSpc>
                <a:spcPct val="170000"/>
              </a:lnSpc>
            </a:pPr>
            <a:r>
              <a:rPr lang="en-US" sz="1800" dirty="0" err="1" smtClean="0"/>
              <a:t>Pemahaman</a:t>
            </a:r>
            <a:r>
              <a:rPr lang="en-US" sz="1800" dirty="0" smtClean="0"/>
              <a:t> </a:t>
            </a:r>
            <a:r>
              <a:rPr lang="en-US" sz="1800" dirty="0" err="1" smtClean="0"/>
              <a:t>atas</a:t>
            </a:r>
            <a:r>
              <a:rPr lang="en-US" sz="1800" dirty="0" smtClean="0"/>
              <a:t> </a:t>
            </a:r>
            <a:r>
              <a:rPr lang="en-US" sz="1800" dirty="0" err="1" smtClean="0"/>
              <a:t>peserta</a:t>
            </a:r>
            <a:r>
              <a:rPr lang="en-US" sz="1800" dirty="0" smtClean="0"/>
              <a:t> </a:t>
            </a:r>
            <a:r>
              <a:rPr lang="en-US" sz="1800" dirty="0" err="1" smtClean="0"/>
              <a:t>didik</a:t>
            </a:r>
            <a:r>
              <a:rPr lang="en-US" sz="1800" dirty="0" smtClean="0"/>
              <a:t> </a:t>
            </a:r>
            <a:r>
              <a:rPr lang="en-US" sz="1800" dirty="0" err="1" smtClean="0"/>
              <a:t>sangatlah</a:t>
            </a:r>
            <a:r>
              <a:rPr lang="en-US" sz="1800" dirty="0" smtClean="0"/>
              <a:t> </a:t>
            </a:r>
            <a:r>
              <a:rPr lang="en-US" sz="1800" dirty="0" err="1" smtClean="0"/>
              <a:t>penting</a:t>
            </a:r>
            <a:r>
              <a:rPr lang="en-US" sz="1800" dirty="0" smtClean="0"/>
              <a:t> </a:t>
            </a:r>
            <a:r>
              <a:rPr lang="en-US" sz="1800" dirty="0" err="1" smtClean="0"/>
              <a:t>dimana</a:t>
            </a:r>
            <a:r>
              <a:rPr lang="en-US" sz="1800" dirty="0" smtClean="0"/>
              <a:t> </a:t>
            </a:r>
            <a:r>
              <a:rPr lang="en-US" sz="1800" dirty="0" err="1" smtClean="0"/>
              <a:t>seorang</a:t>
            </a:r>
            <a:r>
              <a:rPr lang="en-US" sz="1800" dirty="0" smtClean="0"/>
              <a:t> </a:t>
            </a:r>
            <a:r>
              <a:rPr lang="en-US" sz="1800" dirty="0" err="1" smtClean="0"/>
              <a:t>pengajar</a:t>
            </a:r>
            <a:r>
              <a:rPr lang="en-US" sz="1800" dirty="0" smtClean="0"/>
              <a:t> </a:t>
            </a:r>
            <a:r>
              <a:rPr lang="en-US" sz="1800" dirty="0" err="1" smtClean="0"/>
              <a:t>harus</a:t>
            </a:r>
            <a:r>
              <a:rPr lang="en-US" sz="1800" dirty="0" smtClean="0"/>
              <a:t> </a:t>
            </a:r>
            <a:r>
              <a:rPr lang="en-US" sz="1800" dirty="0" err="1" smtClean="0"/>
              <a:t>mengetahui</a:t>
            </a:r>
            <a:r>
              <a:rPr lang="en-US" sz="1800" dirty="0" smtClean="0"/>
              <a:t> </a:t>
            </a:r>
            <a:r>
              <a:rPr lang="en-US" sz="1800" dirty="0" err="1" smtClean="0"/>
              <a:t>harapan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tujuan</a:t>
            </a:r>
            <a:r>
              <a:rPr lang="en-US" sz="1800" dirty="0" smtClean="0"/>
              <a:t> </a:t>
            </a:r>
            <a:r>
              <a:rPr lang="en-US" sz="1800" dirty="0" err="1" smtClean="0"/>
              <a:t>peserta</a:t>
            </a:r>
            <a:r>
              <a:rPr lang="en-US" sz="1800" dirty="0" smtClean="0"/>
              <a:t> </a:t>
            </a:r>
            <a:r>
              <a:rPr lang="en-US" sz="1800" dirty="0" err="1" smtClean="0"/>
              <a:t>didik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mengikuti</a:t>
            </a:r>
            <a:r>
              <a:rPr lang="en-US" sz="1800" dirty="0" smtClean="0"/>
              <a:t> e</a:t>
            </a:r>
            <a:r>
              <a:rPr lang="id-ID" sz="1800" dirty="0" smtClean="0"/>
              <a:t>-</a:t>
            </a:r>
            <a:r>
              <a:rPr lang="en-US" sz="1800" dirty="0" smtClean="0"/>
              <a:t>learning, </a:t>
            </a:r>
            <a:r>
              <a:rPr lang="en-US" sz="1800" dirty="0" err="1" smtClean="0"/>
              <a:t>kecepatan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mengakses</a:t>
            </a:r>
            <a:r>
              <a:rPr lang="en-US" sz="1800" dirty="0" smtClean="0"/>
              <a:t> internet, </a:t>
            </a:r>
            <a:r>
              <a:rPr lang="en-US" sz="1800" dirty="0" err="1" smtClean="0"/>
              <a:t>biaya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akses</a:t>
            </a:r>
            <a:r>
              <a:rPr lang="en-US" sz="1800" dirty="0" smtClean="0"/>
              <a:t> internet, </a:t>
            </a:r>
            <a:r>
              <a:rPr lang="en-US" sz="1800" dirty="0" err="1" smtClean="0"/>
              <a:t>serta</a:t>
            </a:r>
            <a:r>
              <a:rPr lang="en-US" sz="1800" dirty="0" smtClean="0"/>
              <a:t> </a:t>
            </a:r>
            <a:r>
              <a:rPr lang="en-US" sz="1800" dirty="0" err="1" smtClean="0"/>
              <a:t>latar</a:t>
            </a:r>
            <a:r>
              <a:rPr lang="en-US" sz="1800" dirty="0" smtClean="0"/>
              <a:t> </a:t>
            </a:r>
            <a:r>
              <a:rPr lang="en-US" sz="1800" dirty="0" err="1" smtClean="0"/>
              <a:t>belakang</a:t>
            </a:r>
            <a:r>
              <a:rPr lang="en-US" sz="1800" dirty="0" smtClean="0"/>
              <a:t> </a:t>
            </a:r>
            <a:r>
              <a:rPr lang="en-US" sz="1800" dirty="0" err="1" smtClean="0"/>
              <a:t>pengetahuan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menyangkut</a:t>
            </a:r>
            <a:r>
              <a:rPr lang="en-US" sz="1800" dirty="0" smtClean="0"/>
              <a:t> </a:t>
            </a:r>
            <a:r>
              <a:rPr lang="en-US" sz="1800" dirty="0" err="1" smtClean="0"/>
              <a:t>kesiapan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mengikuti</a:t>
            </a:r>
            <a:r>
              <a:rPr lang="en-US" sz="1800" dirty="0" smtClean="0"/>
              <a:t> </a:t>
            </a:r>
            <a:r>
              <a:rPr lang="en-US" sz="1800" dirty="0" err="1" smtClean="0"/>
              <a:t>pembelajaran</a:t>
            </a:r>
            <a:r>
              <a:rPr lang="en-US" sz="1800" dirty="0" smtClean="0"/>
              <a:t> </a:t>
            </a:r>
            <a:r>
              <a:rPr lang="en-US" sz="1800" dirty="0" err="1" smtClean="0"/>
              <a:t>saat</a:t>
            </a:r>
            <a:r>
              <a:rPr lang="en-US" sz="1800" dirty="0" smtClean="0"/>
              <a:t> online. </a:t>
            </a:r>
            <a:endParaRPr lang="id-ID" sz="1800" dirty="0" smtClean="0"/>
          </a:p>
          <a:p>
            <a:pPr algn="just">
              <a:lnSpc>
                <a:spcPct val="170000"/>
              </a:lnSpc>
            </a:pPr>
            <a:r>
              <a:rPr lang="en-US" sz="1800" dirty="0" err="1" smtClean="0"/>
              <a:t>Pemahaman</a:t>
            </a:r>
            <a:r>
              <a:rPr lang="en-US" sz="1800" dirty="0" smtClean="0"/>
              <a:t> </a:t>
            </a:r>
            <a:r>
              <a:rPr lang="en-US" sz="1800" dirty="0" err="1" smtClean="0"/>
              <a:t>atas</a:t>
            </a:r>
            <a:r>
              <a:rPr lang="en-US" sz="1800" dirty="0" smtClean="0"/>
              <a:t> </a:t>
            </a:r>
            <a:r>
              <a:rPr lang="en-US" sz="1800" dirty="0" err="1" smtClean="0"/>
              <a:t>hasil</a:t>
            </a:r>
            <a:r>
              <a:rPr lang="en-US" sz="1800" dirty="0" smtClean="0"/>
              <a:t> </a:t>
            </a:r>
            <a:r>
              <a:rPr lang="en-US" sz="1800" dirty="0" err="1" smtClean="0"/>
              <a:t>pembelajaran</a:t>
            </a:r>
            <a:r>
              <a:rPr lang="en-US" sz="1800" dirty="0" smtClean="0"/>
              <a:t> </a:t>
            </a:r>
            <a:r>
              <a:rPr lang="en-US" sz="1800" dirty="0" err="1" smtClean="0"/>
              <a:t>juga</a:t>
            </a:r>
            <a:r>
              <a:rPr lang="en-US" sz="1800" dirty="0" smtClean="0"/>
              <a:t> </a:t>
            </a:r>
            <a:r>
              <a:rPr lang="en-US" sz="1800" dirty="0" err="1" smtClean="0"/>
              <a:t>diperlukan</a:t>
            </a:r>
            <a:r>
              <a:rPr lang="en-US" sz="1800" dirty="0" smtClean="0"/>
              <a:t> demi </a:t>
            </a:r>
            <a:r>
              <a:rPr lang="en-US" sz="1800" dirty="0" err="1" smtClean="0"/>
              <a:t>menentukan</a:t>
            </a:r>
            <a:r>
              <a:rPr lang="en-US" sz="1800" dirty="0" smtClean="0"/>
              <a:t> </a:t>
            </a:r>
            <a:r>
              <a:rPr lang="en-US" sz="1800" dirty="0" err="1" smtClean="0"/>
              <a:t>cakupan</a:t>
            </a:r>
            <a:r>
              <a:rPr lang="en-US" sz="1800" dirty="0" smtClean="0"/>
              <a:t> </a:t>
            </a:r>
            <a:r>
              <a:rPr lang="en-US" sz="1800" dirty="0" err="1" smtClean="0"/>
              <a:t>materi</a:t>
            </a:r>
            <a:r>
              <a:rPr lang="en-US" sz="1800" dirty="0" smtClean="0"/>
              <a:t> </a:t>
            </a:r>
            <a:r>
              <a:rPr lang="en-US" sz="1800" dirty="0" err="1" smtClean="0"/>
              <a:t>kerangka</a:t>
            </a:r>
            <a:r>
              <a:rPr lang="en-US" sz="1800" dirty="0" smtClean="0"/>
              <a:t> </a:t>
            </a:r>
            <a:r>
              <a:rPr lang="en-US" sz="1800" dirty="0" err="1" smtClean="0"/>
              <a:t>penilaian</a:t>
            </a:r>
            <a:r>
              <a:rPr lang="en-US" sz="1800" dirty="0" smtClean="0"/>
              <a:t> </a:t>
            </a:r>
            <a:r>
              <a:rPr lang="en-US" sz="1800" dirty="0" err="1" smtClean="0"/>
              <a:t>hasil</a:t>
            </a:r>
            <a:r>
              <a:rPr lang="en-US" sz="1800" dirty="0" smtClean="0"/>
              <a:t> </a:t>
            </a:r>
            <a:r>
              <a:rPr lang="en-US" sz="1800" dirty="0" err="1" smtClean="0"/>
              <a:t>belajar</a:t>
            </a:r>
            <a:r>
              <a:rPr lang="en-US" sz="1800" dirty="0" smtClean="0"/>
              <a:t>, </a:t>
            </a:r>
            <a:r>
              <a:rPr lang="en-US" sz="1800" dirty="0" err="1" smtClean="0"/>
              <a:t>serta</a:t>
            </a:r>
            <a:r>
              <a:rPr lang="en-US" sz="1800" dirty="0" smtClean="0"/>
              <a:t> </a:t>
            </a:r>
            <a:r>
              <a:rPr lang="en-US" sz="1800" dirty="0" err="1" smtClean="0"/>
              <a:t>pengetahuan</a:t>
            </a:r>
            <a:r>
              <a:rPr lang="en-US" sz="1800" dirty="0" smtClean="0"/>
              <a:t> </a:t>
            </a:r>
            <a:r>
              <a:rPr lang="en-US" sz="1800" dirty="0" err="1" smtClean="0"/>
              <a:t>awal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nb-NO" sz="2000" dirty="0" smtClean="0"/>
              <a:t>Web course adalah penggunaan </a:t>
            </a:r>
            <a:r>
              <a:rPr lang="nb-NO" sz="2000" dirty="0" smtClean="0"/>
              <a:t>inte</a:t>
            </a:r>
            <a:r>
              <a:rPr lang="id-ID" sz="2000" dirty="0" smtClean="0"/>
              <a:t>r</a:t>
            </a:r>
            <a:r>
              <a:rPr lang="nb-NO" sz="2000" dirty="0" smtClean="0"/>
              <a:t>net </a:t>
            </a:r>
            <a:r>
              <a:rPr lang="nb-NO" sz="2000" dirty="0" smtClean="0"/>
              <a:t>untuk keperluan pendidikan yang </a:t>
            </a:r>
            <a:r>
              <a:rPr lang="en-US" sz="2000" dirty="0" err="1" smtClean="0"/>
              <a:t>mana</a:t>
            </a:r>
            <a:r>
              <a:rPr lang="en-US" sz="2000" dirty="0" smtClean="0"/>
              <a:t> </a:t>
            </a:r>
            <a:r>
              <a:rPr lang="en-US" sz="2000" dirty="0" err="1" smtClean="0"/>
              <a:t>peserta</a:t>
            </a:r>
            <a:r>
              <a:rPr lang="en-US" sz="2000" dirty="0" smtClean="0"/>
              <a:t> </a:t>
            </a:r>
            <a:r>
              <a:rPr lang="en-US" sz="2000" dirty="0" err="1" smtClean="0"/>
              <a:t>didik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pengajar</a:t>
            </a:r>
            <a:r>
              <a:rPr lang="en-US" sz="2000" dirty="0" smtClean="0"/>
              <a:t> </a:t>
            </a:r>
            <a:r>
              <a:rPr lang="en-US" sz="2000" dirty="0" err="1" smtClean="0"/>
              <a:t>sepenuhnya</a:t>
            </a:r>
            <a:r>
              <a:rPr lang="en-US" sz="2000" dirty="0" smtClean="0"/>
              <a:t> </a:t>
            </a:r>
            <a:r>
              <a:rPr lang="en-US" sz="2000" dirty="0" err="1" smtClean="0"/>
              <a:t>terpisah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diperlukan</a:t>
            </a:r>
            <a:r>
              <a:rPr lang="en-US" sz="2000" dirty="0" smtClean="0"/>
              <a:t> </a:t>
            </a:r>
            <a:r>
              <a:rPr lang="en-US" sz="2000" dirty="0" err="1" smtClean="0"/>
              <a:t>adanya</a:t>
            </a:r>
            <a:r>
              <a:rPr lang="en-US" sz="2000" dirty="0" smtClean="0"/>
              <a:t> </a:t>
            </a:r>
            <a:r>
              <a:rPr lang="en-US" sz="2000" dirty="0" err="1" smtClean="0"/>
              <a:t>tatap</a:t>
            </a:r>
            <a:r>
              <a:rPr lang="en-US" sz="2000" dirty="0" smtClean="0"/>
              <a:t> </a:t>
            </a:r>
            <a:r>
              <a:rPr lang="en-US" sz="2000" dirty="0" err="1" smtClean="0"/>
              <a:t>muka</a:t>
            </a:r>
            <a:r>
              <a:rPr lang="en-US" sz="2000" dirty="0" smtClean="0"/>
              <a:t>. </a:t>
            </a:r>
            <a:endParaRPr lang="id-ID" sz="2000" dirty="0" smtClean="0"/>
          </a:p>
          <a:p>
            <a:pPr algn="just">
              <a:lnSpc>
                <a:spcPct val="160000"/>
              </a:lnSpc>
            </a:pPr>
            <a:r>
              <a:rPr lang="en-US" sz="2000" dirty="0" err="1" smtClean="0"/>
              <a:t>Seluruh</a:t>
            </a:r>
            <a:r>
              <a:rPr lang="en-US" sz="2000" dirty="0" smtClean="0"/>
              <a:t> </a:t>
            </a:r>
            <a:r>
              <a:rPr lang="en-US" sz="2000" dirty="0" err="1" smtClean="0"/>
              <a:t>bahan</a:t>
            </a:r>
            <a:r>
              <a:rPr lang="en-US" sz="2000" dirty="0" smtClean="0"/>
              <a:t> ajar, </a:t>
            </a:r>
            <a:r>
              <a:rPr lang="en-US" sz="2000" dirty="0" err="1" smtClean="0"/>
              <a:t>diskusi</a:t>
            </a:r>
            <a:r>
              <a:rPr lang="en-US" sz="2000" dirty="0" smtClean="0"/>
              <a:t>, </a:t>
            </a:r>
            <a:r>
              <a:rPr lang="en-US" sz="2000" dirty="0" err="1" smtClean="0"/>
              <a:t>konsultasi</a:t>
            </a:r>
            <a:r>
              <a:rPr lang="en-US" sz="2000" dirty="0" smtClean="0"/>
              <a:t>, </a:t>
            </a:r>
            <a:r>
              <a:rPr lang="en-US" sz="2000" dirty="0" err="1" smtClean="0"/>
              <a:t>penugasan</a:t>
            </a:r>
            <a:r>
              <a:rPr lang="en-US" sz="2000" dirty="0" smtClean="0"/>
              <a:t>, </a:t>
            </a:r>
            <a:r>
              <a:rPr lang="en-US" sz="2000" dirty="0" err="1" smtClean="0"/>
              <a:t>latihan</a:t>
            </a:r>
            <a:r>
              <a:rPr lang="en-US" sz="2000" dirty="0" smtClean="0"/>
              <a:t>, </a:t>
            </a:r>
            <a:r>
              <a:rPr lang="en-US" sz="2000" dirty="0" err="1" smtClean="0"/>
              <a:t>ujian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kegiatan</a:t>
            </a:r>
            <a:r>
              <a:rPr lang="en-US" sz="2000" dirty="0" smtClean="0"/>
              <a:t> </a:t>
            </a:r>
            <a:r>
              <a:rPr lang="en-US" sz="2000" dirty="0" err="1" smtClean="0"/>
              <a:t>pembelajaran</a:t>
            </a:r>
            <a:r>
              <a:rPr lang="en-US" sz="2000" dirty="0" smtClean="0"/>
              <a:t>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 </a:t>
            </a:r>
            <a:r>
              <a:rPr lang="en-US" sz="2000" dirty="0" err="1" smtClean="0"/>
              <a:t>sepenuhnya</a:t>
            </a:r>
            <a:r>
              <a:rPr lang="en-US" sz="2000" dirty="0" smtClean="0"/>
              <a:t> </a:t>
            </a:r>
            <a:r>
              <a:rPr lang="en-US" sz="2000" dirty="0" err="1" smtClean="0"/>
              <a:t>disampaikan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internet. </a:t>
            </a:r>
            <a:endParaRPr lang="id-ID" sz="2000" dirty="0" smtClean="0"/>
          </a:p>
          <a:p>
            <a:pPr algn="just">
              <a:lnSpc>
                <a:spcPct val="160000"/>
              </a:lnSpc>
            </a:pPr>
            <a:r>
              <a:rPr lang="en-US" sz="2000" dirty="0" err="1" smtClean="0"/>
              <a:t>Dengan</a:t>
            </a:r>
            <a:r>
              <a:rPr lang="en-US" sz="2000" dirty="0" smtClean="0"/>
              <a:t> kata lain model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jarak</a:t>
            </a:r>
            <a:r>
              <a:rPr lang="en-US" sz="2000" dirty="0" smtClean="0"/>
              <a:t> </a:t>
            </a:r>
            <a:r>
              <a:rPr lang="en-US" sz="2000" dirty="0" err="1" smtClean="0"/>
              <a:t>jauh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centric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600" b="1" dirty="0" smtClean="0"/>
              <a:t>Web</a:t>
            </a:r>
            <a:r>
              <a:rPr lang="id-ID" sz="1600" b="1" dirty="0" smtClean="0"/>
              <a:t> C</a:t>
            </a:r>
            <a:r>
              <a:rPr lang="en-US" sz="1600" b="1" dirty="0" err="1" smtClean="0"/>
              <a:t>entric</a:t>
            </a:r>
            <a:r>
              <a:rPr lang="en-US" sz="1600" b="1" dirty="0" smtClean="0"/>
              <a:t> </a:t>
            </a:r>
            <a:r>
              <a:rPr lang="id-ID" sz="1600" b="1" dirty="0" smtClean="0"/>
              <a:t>C</a:t>
            </a:r>
            <a:r>
              <a:rPr lang="en-US" sz="1600" b="1" dirty="0" err="1" smtClean="0"/>
              <a:t>ourse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penggunaan</a:t>
            </a:r>
            <a:r>
              <a:rPr lang="en-US" sz="1600" dirty="0" smtClean="0"/>
              <a:t> internet yang </a:t>
            </a:r>
            <a:r>
              <a:rPr lang="en-US" sz="1600" dirty="0" err="1" smtClean="0"/>
              <a:t>memadukan</a:t>
            </a:r>
            <a:r>
              <a:rPr lang="en-US" sz="1600" dirty="0" smtClean="0"/>
              <a:t> </a:t>
            </a:r>
            <a:r>
              <a:rPr lang="en-US" sz="1600" dirty="0" err="1" smtClean="0"/>
              <a:t>antara</a:t>
            </a:r>
            <a:r>
              <a:rPr lang="en-US" sz="1600" dirty="0" smtClean="0"/>
              <a:t> </a:t>
            </a:r>
            <a:r>
              <a:rPr lang="en-US" sz="1600" dirty="0" err="1" smtClean="0"/>
              <a:t>belajar</a:t>
            </a:r>
            <a:r>
              <a:rPr lang="en-US" sz="1600" dirty="0" smtClean="0"/>
              <a:t> </a:t>
            </a:r>
            <a:r>
              <a:rPr lang="en-US" sz="1600" dirty="0" err="1" smtClean="0"/>
              <a:t>jarak</a:t>
            </a:r>
            <a:r>
              <a:rPr lang="en-US" sz="1600" dirty="0" smtClean="0"/>
              <a:t> </a:t>
            </a:r>
            <a:r>
              <a:rPr lang="en-US" sz="1600" dirty="0" err="1" smtClean="0"/>
              <a:t>jauh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tatap</a:t>
            </a:r>
            <a:r>
              <a:rPr lang="en-US" sz="1600" dirty="0" smtClean="0"/>
              <a:t> </a:t>
            </a:r>
            <a:r>
              <a:rPr lang="en-US" sz="1600" dirty="0" err="1" smtClean="0"/>
              <a:t>muka</a:t>
            </a:r>
            <a:r>
              <a:rPr lang="en-US" sz="1600" dirty="0" smtClean="0"/>
              <a:t> (</a:t>
            </a:r>
            <a:r>
              <a:rPr lang="en-US" sz="1600" dirty="0" err="1" smtClean="0"/>
              <a:t>konvensional</a:t>
            </a:r>
            <a:r>
              <a:rPr lang="en-US" sz="1600" dirty="0" smtClean="0"/>
              <a:t>). </a:t>
            </a:r>
            <a:endParaRPr lang="id-ID" sz="1600" dirty="0" smtClean="0"/>
          </a:p>
          <a:p>
            <a:pPr algn="just">
              <a:lnSpc>
                <a:spcPct val="170000"/>
              </a:lnSpc>
            </a:pPr>
            <a:r>
              <a:rPr lang="en-US" sz="1600" dirty="0" err="1" smtClean="0"/>
              <a:t>Sebagian</a:t>
            </a:r>
            <a:r>
              <a:rPr lang="en-US" sz="1600" dirty="0" smtClean="0"/>
              <a:t> </a:t>
            </a:r>
            <a:r>
              <a:rPr lang="en-US" sz="1600" dirty="0" err="1" smtClean="0"/>
              <a:t>materi</a:t>
            </a:r>
            <a:r>
              <a:rPr lang="en-US" sz="1600" dirty="0" smtClean="0"/>
              <a:t> </a:t>
            </a:r>
            <a:r>
              <a:rPr lang="en-US" sz="1600" dirty="0" err="1" smtClean="0"/>
              <a:t>disampaikan</a:t>
            </a:r>
            <a:r>
              <a:rPr lang="en-US" sz="1600" dirty="0" smtClean="0"/>
              <a:t> </a:t>
            </a:r>
            <a:r>
              <a:rPr lang="en-US" sz="1600" dirty="0" err="1" smtClean="0"/>
              <a:t>melalui</a:t>
            </a:r>
            <a:r>
              <a:rPr lang="en-US" sz="1600" dirty="0" smtClean="0"/>
              <a:t> internet,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sebagian</a:t>
            </a:r>
            <a:r>
              <a:rPr lang="en-US" sz="1600" dirty="0" smtClean="0"/>
              <a:t> </a:t>
            </a:r>
            <a:r>
              <a:rPr lang="en-US" sz="1600" dirty="0" err="1" smtClean="0"/>
              <a:t>lagi</a:t>
            </a:r>
            <a:r>
              <a:rPr lang="en-US" sz="1600" dirty="0" smtClean="0"/>
              <a:t> </a:t>
            </a:r>
            <a:r>
              <a:rPr lang="en-US" sz="1600" dirty="0" err="1" smtClean="0"/>
              <a:t>melalui</a:t>
            </a:r>
            <a:r>
              <a:rPr lang="en-US" sz="1600" dirty="0" smtClean="0"/>
              <a:t> </a:t>
            </a:r>
            <a:r>
              <a:rPr lang="en-US" sz="1600" dirty="0" err="1" smtClean="0"/>
              <a:t>tatap</a:t>
            </a:r>
            <a:r>
              <a:rPr lang="en-US" sz="1600" dirty="0" smtClean="0"/>
              <a:t> </a:t>
            </a:r>
            <a:r>
              <a:rPr lang="en-US" sz="1600" dirty="0" err="1" smtClean="0"/>
              <a:t>muka</a:t>
            </a:r>
            <a:r>
              <a:rPr lang="id-ID" sz="1600" dirty="0"/>
              <a:t>,</a:t>
            </a:r>
            <a:r>
              <a:rPr lang="en-US" sz="1600" dirty="0" smtClean="0"/>
              <a:t> </a:t>
            </a:r>
            <a:r>
              <a:rPr lang="en-US" sz="1600" dirty="0" err="1" smtClean="0"/>
              <a:t>Fungsinya</a:t>
            </a:r>
            <a:r>
              <a:rPr lang="en-US" sz="1600" dirty="0" smtClean="0"/>
              <a:t> </a:t>
            </a:r>
            <a:r>
              <a:rPr lang="en-US" sz="1600" dirty="0" err="1" smtClean="0"/>
              <a:t>saling</a:t>
            </a:r>
            <a:r>
              <a:rPr lang="en-US" sz="1600" dirty="0" smtClean="0"/>
              <a:t> </a:t>
            </a:r>
            <a:r>
              <a:rPr lang="en-US" sz="1600" dirty="0" err="1" smtClean="0"/>
              <a:t>melengkapi</a:t>
            </a:r>
            <a:r>
              <a:rPr lang="en-US" sz="1600" dirty="0" smtClean="0"/>
              <a:t>. </a:t>
            </a:r>
            <a:endParaRPr lang="id-ID" sz="1600" dirty="0" smtClean="0"/>
          </a:p>
          <a:p>
            <a:pPr algn="just">
              <a:lnSpc>
                <a:spcPct val="170000"/>
              </a:lnSpc>
            </a:pPr>
            <a:r>
              <a:rPr lang="en-US" sz="1600" dirty="0" err="1" smtClean="0"/>
              <a:t>Dalam</a:t>
            </a:r>
            <a:r>
              <a:rPr lang="en-US" sz="1600" dirty="0" smtClean="0"/>
              <a:t> model </a:t>
            </a:r>
            <a:r>
              <a:rPr lang="en-US" sz="1600" dirty="0" err="1" smtClean="0"/>
              <a:t>ini</a:t>
            </a:r>
            <a:r>
              <a:rPr lang="en-US" sz="1600" dirty="0" smtClean="0"/>
              <a:t>, </a:t>
            </a:r>
            <a:r>
              <a:rPr lang="en-US" sz="1600" dirty="0" err="1" smtClean="0"/>
              <a:t>pengajar</a:t>
            </a:r>
            <a:r>
              <a:rPr lang="en-US" sz="1600" dirty="0" smtClean="0"/>
              <a:t> </a:t>
            </a:r>
            <a:r>
              <a:rPr lang="en-US" sz="1600" dirty="0" err="1" smtClean="0"/>
              <a:t>bisa</a:t>
            </a:r>
            <a:r>
              <a:rPr lang="en-US" sz="1600" dirty="0" smtClean="0"/>
              <a:t> </a:t>
            </a:r>
            <a:r>
              <a:rPr lang="en-US" sz="1600" dirty="0" err="1" smtClean="0"/>
              <a:t>memberikan</a:t>
            </a:r>
            <a:r>
              <a:rPr lang="en-US" sz="1600" dirty="0" smtClean="0"/>
              <a:t> </a:t>
            </a:r>
            <a:r>
              <a:rPr lang="en-US" sz="1600" dirty="0" err="1" smtClean="0"/>
              <a:t>petunjuk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siswa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mempelajari</a:t>
            </a:r>
            <a:r>
              <a:rPr lang="en-US" sz="1600" dirty="0" smtClean="0"/>
              <a:t> </a:t>
            </a:r>
            <a:r>
              <a:rPr lang="en-US" sz="1600" dirty="0" err="1" smtClean="0"/>
              <a:t>materi</a:t>
            </a:r>
            <a:r>
              <a:rPr lang="en-US" sz="1600" dirty="0" smtClean="0"/>
              <a:t> </a:t>
            </a:r>
            <a:r>
              <a:rPr lang="en-US" sz="1600" dirty="0" err="1" smtClean="0"/>
              <a:t>pelajaran</a:t>
            </a:r>
            <a:r>
              <a:rPr lang="en-US" sz="1600" dirty="0" smtClean="0"/>
              <a:t> </a:t>
            </a:r>
            <a:r>
              <a:rPr lang="en-US" sz="1600" dirty="0" err="1" smtClean="0"/>
              <a:t>melalui</a:t>
            </a:r>
            <a:r>
              <a:rPr lang="en-US" sz="1600" dirty="0" smtClean="0"/>
              <a:t> web </a:t>
            </a:r>
            <a:r>
              <a:rPr lang="sv-SE" sz="1600" dirty="0" smtClean="0"/>
              <a:t>yang telah di buatnya. </a:t>
            </a:r>
            <a:endParaRPr lang="id-ID" sz="1600" dirty="0" smtClean="0"/>
          </a:p>
          <a:p>
            <a:pPr algn="just">
              <a:lnSpc>
                <a:spcPct val="170000"/>
              </a:lnSpc>
            </a:pPr>
            <a:r>
              <a:rPr lang="sv-SE" sz="1600" dirty="0" smtClean="0"/>
              <a:t>Siswa juga diberikan arahan untuk mencari sumber </a:t>
            </a:r>
            <a:r>
              <a:rPr lang="en-US" sz="1600" dirty="0" smtClean="0"/>
              <a:t>lain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situs-situs</a:t>
            </a:r>
            <a:r>
              <a:rPr lang="en-US" sz="1600" dirty="0" smtClean="0"/>
              <a:t> yang </a:t>
            </a:r>
            <a:r>
              <a:rPr lang="en-US" sz="1600" dirty="0" err="1" smtClean="0"/>
              <a:t>relevan</a:t>
            </a:r>
            <a:r>
              <a:rPr lang="en-US" sz="1600" dirty="0" smtClean="0"/>
              <a:t>. </a:t>
            </a:r>
            <a:endParaRPr lang="id-ID" sz="1600" dirty="0" smtClean="0"/>
          </a:p>
          <a:p>
            <a:pPr algn="just">
              <a:lnSpc>
                <a:spcPct val="170000"/>
              </a:lnSpc>
            </a:pP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tatap</a:t>
            </a:r>
            <a:r>
              <a:rPr lang="en-US" sz="1600" dirty="0" smtClean="0"/>
              <a:t> </a:t>
            </a:r>
            <a:r>
              <a:rPr lang="en-US" sz="1600" dirty="0" err="1" smtClean="0"/>
              <a:t>muka</a:t>
            </a:r>
            <a:r>
              <a:rPr lang="en-US" sz="1600" dirty="0" smtClean="0"/>
              <a:t>, </a:t>
            </a:r>
            <a:r>
              <a:rPr lang="en-US" sz="1600" dirty="0" err="1" smtClean="0"/>
              <a:t>peserta</a:t>
            </a:r>
            <a:r>
              <a:rPr lang="en-US" sz="1600" dirty="0" smtClean="0"/>
              <a:t> </a:t>
            </a:r>
            <a:r>
              <a:rPr lang="en-US" sz="1600" dirty="0" err="1" smtClean="0"/>
              <a:t>didik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pengajar</a:t>
            </a:r>
            <a:r>
              <a:rPr lang="en-US" sz="1600" dirty="0" smtClean="0"/>
              <a:t>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banyak</a:t>
            </a:r>
            <a:r>
              <a:rPr lang="en-US" sz="1600" dirty="0" smtClean="0"/>
              <a:t> </a:t>
            </a:r>
            <a:r>
              <a:rPr lang="en-US" sz="1600" dirty="0" err="1" smtClean="0"/>
              <a:t>diskusi</a:t>
            </a:r>
            <a:r>
              <a:rPr lang="en-US" sz="1600" dirty="0" smtClean="0"/>
              <a:t> </a:t>
            </a:r>
            <a:r>
              <a:rPr lang="en-US" sz="1600" dirty="0" err="1" smtClean="0"/>
              <a:t>tentang</a:t>
            </a:r>
            <a:r>
              <a:rPr lang="en-US" sz="1600" dirty="0" smtClean="0"/>
              <a:t> </a:t>
            </a:r>
            <a:r>
              <a:rPr lang="en-US" sz="1600" dirty="0" err="1" smtClean="0"/>
              <a:t>temuan</a:t>
            </a:r>
            <a:r>
              <a:rPr lang="en-US" sz="1600" dirty="0" smtClean="0"/>
              <a:t> </a:t>
            </a:r>
            <a:r>
              <a:rPr lang="en-US" sz="1600" dirty="0" err="1" smtClean="0"/>
              <a:t>tatap</a:t>
            </a:r>
            <a:r>
              <a:rPr lang="en-US" sz="1600" dirty="0" smtClean="0"/>
              <a:t> </a:t>
            </a:r>
            <a:r>
              <a:rPr lang="en-US" sz="1600" dirty="0" err="1" smtClean="0"/>
              <a:t>muka</a:t>
            </a:r>
            <a:r>
              <a:rPr lang="en-US" sz="1600" dirty="0" smtClean="0"/>
              <a:t>, </a:t>
            </a:r>
            <a:r>
              <a:rPr lang="en-US" sz="1600" dirty="0" err="1" smtClean="0"/>
              <a:t>peserta</a:t>
            </a:r>
            <a:r>
              <a:rPr lang="en-US" sz="1600" dirty="0" smtClean="0"/>
              <a:t> </a:t>
            </a:r>
            <a:r>
              <a:rPr lang="en-US" sz="1600" dirty="0" err="1" smtClean="0"/>
              <a:t>didik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pengajar</a:t>
            </a:r>
            <a:r>
              <a:rPr lang="en-US" sz="1600" dirty="0" smtClean="0"/>
              <a:t>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banyak</a:t>
            </a:r>
            <a:r>
              <a:rPr lang="en-US" sz="1600" dirty="0" smtClean="0"/>
              <a:t> </a:t>
            </a:r>
            <a:r>
              <a:rPr lang="en-US" sz="1600" dirty="0" err="1" smtClean="0"/>
              <a:t>diskusi</a:t>
            </a:r>
            <a:r>
              <a:rPr lang="en-US" sz="1600" dirty="0" smtClean="0"/>
              <a:t> </a:t>
            </a:r>
            <a:r>
              <a:rPr lang="en-US" sz="1600" dirty="0" err="1" smtClean="0"/>
              <a:t>tentang</a:t>
            </a:r>
            <a:r>
              <a:rPr lang="en-US" sz="1600" dirty="0" smtClean="0"/>
              <a:t> </a:t>
            </a:r>
            <a:r>
              <a:rPr lang="en-US" sz="1600" dirty="0" err="1" smtClean="0"/>
              <a:t>temuan</a:t>
            </a:r>
            <a:r>
              <a:rPr lang="en-US" sz="1600" dirty="0" smtClean="0"/>
              <a:t> </a:t>
            </a:r>
            <a:r>
              <a:rPr lang="en-US" sz="1600" dirty="0" err="1" smtClean="0"/>
              <a:t>materi</a:t>
            </a:r>
            <a:r>
              <a:rPr lang="en-US" sz="1600" dirty="0" smtClean="0"/>
              <a:t> yang </a:t>
            </a:r>
            <a:r>
              <a:rPr lang="en-US" sz="1600" dirty="0" err="1" smtClean="0"/>
              <a:t>telah</a:t>
            </a:r>
            <a:r>
              <a:rPr lang="en-US" sz="1600" dirty="0" smtClean="0"/>
              <a:t> </a:t>
            </a:r>
            <a:r>
              <a:rPr lang="en-US" sz="1600" dirty="0" err="1" smtClean="0"/>
              <a:t>dipelajari</a:t>
            </a:r>
            <a:r>
              <a:rPr lang="en-US" sz="1600" dirty="0" smtClean="0"/>
              <a:t> </a:t>
            </a:r>
            <a:r>
              <a:rPr lang="en-US" sz="1600" dirty="0" err="1" smtClean="0"/>
              <a:t>melalui</a:t>
            </a:r>
            <a:r>
              <a:rPr lang="en-US" sz="1600" dirty="0" smtClean="0"/>
              <a:t> internet </a:t>
            </a:r>
            <a:r>
              <a:rPr lang="en-US" sz="1600" dirty="0" err="1" smtClean="0"/>
              <a:t>tersebut</a:t>
            </a:r>
            <a:r>
              <a:rPr lang="id-ID" sz="1600" dirty="0" smtClean="0"/>
              <a:t>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enhanced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503920" cy="457200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800" b="1" dirty="0" smtClean="0"/>
              <a:t>Web enhanced course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pemanfaatan</a:t>
            </a:r>
            <a:r>
              <a:rPr lang="en-US" sz="1800" dirty="0" smtClean="0"/>
              <a:t> internet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menunjang</a:t>
            </a:r>
            <a:r>
              <a:rPr lang="en-US" sz="1800" dirty="0" smtClean="0"/>
              <a:t> </a:t>
            </a:r>
            <a:r>
              <a:rPr lang="en-US" sz="1800" dirty="0" err="1" smtClean="0"/>
              <a:t>peningkatan</a:t>
            </a:r>
            <a:r>
              <a:rPr lang="en-US" sz="1800" dirty="0" smtClean="0"/>
              <a:t> </a:t>
            </a:r>
            <a:r>
              <a:rPr lang="en-US" sz="1800" dirty="0" err="1" smtClean="0"/>
              <a:t>kualitas</a:t>
            </a:r>
            <a:r>
              <a:rPr lang="en-US" sz="1800" dirty="0" smtClean="0"/>
              <a:t> </a:t>
            </a:r>
            <a:r>
              <a:rPr lang="en-US" sz="1800" dirty="0" err="1" smtClean="0"/>
              <a:t>pembelajaran</a:t>
            </a:r>
            <a:r>
              <a:rPr lang="en-US" sz="1800" dirty="0" smtClean="0"/>
              <a:t> yang </a:t>
            </a:r>
            <a:r>
              <a:rPr lang="en-US" sz="1800" dirty="0" smtClean="0"/>
              <a:t>di</a:t>
            </a:r>
            <a:r>
              <a:rPr lang="id-ID" sz="1800" dirty="0" smtClean="0"/>
              <a:t>la</a:t>
            </a:r>
            <a:r>
              <a:rPr lang="en-US" sz="1800" dirty="0" err="1" smtClean="0"/>
              <a:t>kukan</a:t>
            </a:r>
            <a:r>
              <a:rPr lang="en-US" sz="1800" dirty="0" smtClean="0"/>
              <a:t> </a:t>
            </a:r>
            <a:r>
              <a:rPr lang="en-US" sz="1800" dirty="0" err="1" smtClean="0"/>
              <a:t>dikelas</a:t>
            </a:r>
            <a:r>
              <a:rPr lang="en-US" sz="1800" dirty="0" smtClean="0"/>
              <a:t>. </a:t>
            </a:r>
            <a:endParaRPr lang="id-ID" sz="1800" dirty="0" smtClean="0"/>
          </a:p>
          <a:p>
            <a:pPr algn="just">
              <a:lnSpc>
                <a:spcPct val="170000"/>
              </a:lnSpc>
            </a:pPr>
            <a:r>
              <a:rPr lang="en-US" sz="1800" dirty="0" err="1" smtClean="0"/>
              <a:t>Fungsi</a:t>
            </a:r>
            <a:r>
              <a:rPr lang="en-US" sz="1800" dirty="0" smtClean="0"/>
              <a:t> internet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memberikan</a:t>
            </a:r>
            <a:r>
              <a:rPr lang="en-US" sz="1800" dirty="0" smtClean="0"/>
              <a:t> </a:t>
            </a:r>
            <a:r>
              <a:rPr lang="en-US" sz="1800" dirty="0" err="1" smtClean="0"/>
              <a:t>pengayaan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komunikasi</a:t>
            </a:r>
            <a:r>
              <a:rPr lang="en-US" sz="1800" dirty="0" smtClean="0"/>
              <a:t> </a:t>
            </a:r>
            <a:r>
              <a:rPr lang="en-US" sz="1800" dirty="0" err="1" smtClean="0"/>
              <a:t>antara</a:t>
            </a:r>
            <a:r>
              <a:rPr lang="en-US" sz="1800" dirty="0" smtClean="0"/>
              <a:t> </a:t>
            </a:r>
            <a:r>
              <a:rPr lang="en-US" sz="1800" dirty="0" err="1" smtClean="0"/>
              <a:t>peserta</a:t>
            </a:r>
            <a:r>
              <a:rPr lang="en-US" sz="1800" dirty="0" smtClean="0"/>
              <a:t> </a:t>
            </a:r>
            <a:r>
              <a:rPr lang="en-US" sz="1800" dirty="0" err="1" smtClean="0"/>
              <a:t>didik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pengajar</a:t>
            </a:r>
            <a:r>
              <a:rPr lang="en-US" sz="1800" dirty="0" smtClean="0"/>
              <a:t>, </a:t>
            </a:r>
            <a:r>
              <a:rPr lang="en-US" sz="1800" dirty="0" err="1" smtClean="0"/>
              <a:t>sesama</a:t>
            </a:r>
            <a:r>
              <a:rPr lang="en-US" sz="1800" dirty="0" smtClean="0"/>
              <a:t> </a:t>
            </a:r>
            <a:r>
              <a:rPr lang="en-US" sz="1800" dirty="0" err="1" smtClean="0"/>
              <a:t>peserta</a:t>
            </a:r>
            <a:r>
              <a:rPr lang="en-US" sz="1800" dirty="0" smtClean="0"/>
              <a:t>, </a:t>
            </a:r>
            <a:r>
              <a:rPr lang="en-US" sz="1800" dirty="0" err="1" smtClean="0"/>
              <a:t>anggota</a:t>
            </a:r>
            <a:r>
              <a:rPr lang="en-US" sz="1800" dirty="0" smtClean="0"/>
              <a:t> </a:t>
            </a:r>
            <a:r>
              <a:rPr lang="en-US" sz="1800" dirty="0" err="1" smtClean="0"/>
              <a:t>kelompok</a:t>
            </a:r>
            <a:r>
              <a:rPr lang="en-US" sz="1800" dirty="0" smtClean="0"/>
              <a:t>,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peserta</a:t>
            </a:r>
            <a:r>
              <a:rPr lang="en-US" sz="1800" dirty="0" smtClean="0"/>
              <a:t> </a:t>
            </a:r>
            <a:r>
              <a:rPr lang="en-US" sz="1800" dirty="0" err="1" smtClean="0"/>
              <a:t>didik</a:t>
            </a:r>
            <a:r>
              <a:rPr lang="en-US" sz="1800" dirty="0" smtClean="0"/>
              <a:t> </a:t>
            </a:r>
            <a:r>
              <a:rPr lang="sv-SE" sz="1800" dirty="0" smtClean="0"/>
              <a:t>dengan nara sumber lain. </a:t>
            </a:r>
            <a:endParaRPr lang="id-ID" sz="1800" dirty="0" smtClean="0"/>
          </a:p>
          <a:p>
            <a:pPr algn="just">
              <a:lnSpc>
                <a:spcPct val="170000"/>
              </a:lnSpc>
            </a:pPr>
            <a:r>
              <a:rPr lang="sv-SE" sz="1800" dirty="0" smtClean="0"/>
              <a:t>Oleh karena itu peran pengajar dalam hal lain </a:t>
            </a:r>
            <a:r>
              <a:rPr lang="en-US" sz="1800" dirty="0" err="1" smtClean="0"/>
              <a:t>dituntut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menguasai</a:t>
            </a:r>
            <a:r>
              <a:rPr lang="en-US" sz="1800" dirty="0" smtClean="0"/>
              <a:t> </a:t>
            </a:r>
            <a:r>
              <a:rPr lang="en-US" sz="1800" dirty="0" err="1" smtClean="0"/>
              <a:t>teknik</a:t>
            </a:r>
            <a:r>
              <a:rPr lang="en-US" sz="1800" dirty="0" smtClean="0"/>
              <a:t> </a:t>
            </a:r>
            <a:r>
              <a:rPr lang="en-US" sz="1800" dirty="0" err="1" smtClean="0"/>
              <a:t>mencari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informasi</a:t>
            </a:r>
            <a:r>
              <a:rPr lang="en-US" sz="1800" dirty="0" smtClean="0"/>
              <a:t> internet, </a:t>
            </a:r>
            <a:r>
              <a:rPr lang="en-US" sz="1800" dirty="0" err="1" smtClean="0"/>
              <a:t>membimbing</a:t>
            </a:r>
            <a:r>
              <a:rPr lang="en-US" sz="1800" dirty="0" smtClean="0"/>
              <a:t> </a:t>
            </a:r>
            <a:r>
              <a:rPr lang="fi-FI" sz="1800" dirty="0" smtClean="0"/>
              <a:t>siswa/mahasiswa mencari dan menemukan situs-situs relevan dengan </a:t>
            </a:r>
            <a:r>
              <a:rPr lang="sv-SE" sz="1800" dirty="0" smtClean="0"/>
              <a:t>bahan pembelajaran, menyajikan materi melalui web yang menarik dan </a:t>
            </a:r>
            <a:r>
              <a:rPr lang="en-US" sz="1800" dirty="0" err="1" smtClean="0"/>
              <a:t>diminati</a:t>
            </a:r>
            <a:r>
              <a:rPr lang="en-US" sz="1800" dirty="0" smtClean="0"/>
              <a:t>, </a:t>
            </a:r>
            <a:r>
              <a:rPr lang="en-US" sz="1800" dirty="0" err="1" smtClean="0"/>
              <a:t>melayani</a:t>
            </a:r>
            <a:r>
              <a:rPr lang="en-US" sz="1800" dirty="0" smtClean="0"/>
              <a:t> </a:t>
            </a:r>
            <a:r>
              <a:rPr lang="en-US" sz="1800" dirty="0" err="1" smtClean="0"/>
              <a:t>bimbingan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komunikasi</a:t>
            </a:r>
            <a:r>
              <a:rPr lang="en-US" sz="1800" dirty="0" smtClean="0"/>
              <a:t> </a:t>
            </a:r>
            <a:r>
              <a:rPr lang="en-US" sz="1800" dirty="0" err="1" smtClean="0"/>
              <a:t>melalui</a:t>
            </a:r>
            <a:r>
              <a:rPr lang="en-US" sz="1800" dirty="0" smtClean="0"/>
              <a:t> internet,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kecakapan</a:t>
            </a:r>
            <a:r>
              <a:rPr lang="en-US" sz="1800" dirty="0" smtClean="0"/>
              <a:t> lain yang </a:t>
            </a:r>
            <a:r>
              <a:rPr lang="en-US" sz="1800" dirty="0" err="1" smtClean="0"/>
              <a:t>diperlukan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457200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id-ID" sz="1600" dirty="0" smtClean="0"/>
              <a:t>S</a:t>
            </a:r>
            <a:r>
              <a:rPr lang="en-US" sz="1600" dirty="0" err="1" smtClean="0"/>
              <a:t>ecara</a:t>
            </a:r>
            <a:r>
              <a:rPr lang="en-US" sz="1600" dirty="0" smtClean="0"/>
              <a:t> </a:t>
            </a:r>
            <a:r>
              <a:rPr lang="en-US" sz="1600" dirty="0" err="1" smtClean="0"/>
              <a:t>umum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dibagi</a:t>
            </a:r>
            <a:r>
              <a:rPr lang="en-US" sz="1600" dirty="0" smtClean="0"/>
              <a:t> </a:t>
            </a:r>
            <a:r>
              <a:rPr lang="en-US" sz="1600" dirty="0" err="1" smtClean="0"/>
              <a:t>menjadi</a:t>
            </a:r>
            <a:r>
              <a:rPr lang="en-US" sz="1600" dirty="0" smtClean="0"/>
              <a:t> </a:t>
            </a:r>
            <a:r>
              <a:rPr lang="en-US" sz="1600" dirty="0" err="1" smtClean="0"/>
              <a:t>dua</a:t>
            </a:r>
            <a:r>
              <a:rPr lang="en-US" sz="1600" dirty="0" smtClean="0"/>
              <a:t> </a:t>
            </a:r>
            <a:r>
              <a:rPr lang="en-US" sz="1600" dirty="0" err="1" smtClean="0"/>
              <a:t>jenis</a:t>
            </a:r>
            <a:r>
              <a:rPr lang="en-US" sz="1600" dirty="0" smtClean="0"/>
              <a:t>, </a:t>
            </a:r>
            <a:r>
              <a:rPr lang="en-US" sz="1600" dirty="0" err="1" smtClean="0"/>
              <a:t>yakni</a:t>
            </a:r>
            <a:r>
              <a:rPr lang="id-ID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yang </a:t>
            </a:r>
            <a:r>
              <a:rPr lang="en-US" sz="1600" dirty="0" err="1" smtClean="0"/>
              <a:t>bersifat</a:t>
            </a:r>
            <a:r>
              <a:rPr lang="en-US" sz="1600" dirty="0" smtClean="0"/>
              <a:t> </a:t>
            </a:r>
            <a:r>
              <a:rPr lang="en-US" sz="1600" dirty="0" err="1" smtClean="0"/>
              <a:t>statis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bersifat</a:t>
            </a:r>
            <a:r>
              <a:rPr lang="en-US" sz="1600" dirty="0" smtClean="0"/>
              <a:t> </a:t>
            </a:r>
            <a:r>
              <a:rPr lang="en-US" sz="1600" dirty="0" err="1" smtClean="0"/>
              <a:t>dinamis</a:t>
            </a:r>
            <a:r>
              <a:rPr lang="en-US" sz="1600" dirty="0" smtClean="0"/>
              <a:t>. </a:t>
            </a:r>
            <a:endParaRPr lang="id-ID" sz="1600" dirty="0" smtClean="0"/>
          </a:p>
          <a:p>
            <a:pPr algn="just">
              <a:lnSpc>
                <a:spcPct val="170000"/>
              </a:lnSpc>
            </a:pP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jenis</a:t>
            </a:r>
            <a:r>
              <a:rPr lang="en-US" sz="1600" dirty="0" smtClean="0"/>
              <a:t> yang </a:t>
            </a:r>
            <a:r>
              <a:rPr lang="en-US" sz="1600" b="1" dirty="0" err="1" smtClean="0"/>
              <a:t>statis</a:t>
            </a:r>
            <a:r>
              <a:rPr lang="en-US" sz="1600" dirty="0" smtClean="0"/>
              <a:t> para </a:t>
            </a:r>
            <a:r>
              <a:rPr lang="en-US" sz="1600" dirty="0" err="1" smtClean="0"/>
              <a:t>pengguanaan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hanya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mendownload</a:t>
            </a:r>
            <a:r>
              <a:rPr lang="en-US" sz="1600" dirty="0" smtClean="0"/>
              <a:t> </a:t>
            </a:r>
            <a:r>
              <a:rPr lang="en-US" sz="1600" dirty="0" err="1" smtClean="0"/>
              <a:t>bahan-bahan</a:t>
            </a:r>
            <a:r>
              <a:rPr lang="en-US" sz="1600" dirty="0" smtClean="0"/>
              <a:t> </a:t>
            </a:r>
            <a:r>
              <a:rPr lang="en-US" sz="1600" dirty="0" err="1" smtClean="0"/>
              <a:t>belajar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diperlukan</a:t>
            </a:r>
            <a:r>
              <a:rPr lang="en-US" sz="1600" dirty="0" smtClean="0"/>
              <a:t>. </a:t>
            </a:r>
            <a:endParaRPr lang="id-ID" sz="1600" dirty="0" smtClean="0"/>
          </a:p>
          <a:p>
            <a:pPr algn="just">
              <a:lnSpc>
                <a:spcPct val="170000"/>
              </a:lnSpc>
            </a:pPr>
            <a:r>
              <a:rPr lang="en-US" sz="1600" dirty="0" err="1" smtClean="0"/>
              <a:t>Sedangkan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sisi</a:t>
            </a:r>
            <a:r>
              <a:rPr lang="en-US" sz="1600" dirty="0" smtClean="0"/>
              <a:t> administrator, </a:t>
            </a:r>
            <a:r>
              <a:rPr lang="en-US" sz="1600" dirty="0" err="1" smtClean="0"/>
              <a:t>ia</a:t>
            </a:r>
            <a:r>
              <a:rPr lang="en-US" sz="1600" dirty="0" smtClean="0"/>
              <a:t> </a:t>
            </a:r>
            <a:r>
              <a:rPr lang="en-US" sz="1600" dirty="0" err="1" smtClean="0"/>
              <a:t>hanya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mengunggah</a:t>
            </a:r>
            <a:r>
              <a:rPr lang="en-US" sz="1600" dirty="0" smtClean="0"/>
              <a:t> (upload) file-file </a:t>
            </a:r>
            <a:r>
              <a:rPr lang="en-US" sz="1600" dirty="0" err="1" smtClean="0"/>
              <a:t>materi</a:t>
            </a:r>
            <a:r>
              <a:rPr lang="en-US" sz="1600" dirty="0" smtClean="0"/>
              <a:t>. </a:t>
            </a:r>
            <a:endParaRPr lang="id-ID" sz="1600" dirty="0" smtClean="0"/>
          </a:p>
          <a:p>
            <a:pPr algn="just">
              <a:lnSpc>
                <a:spcPct val="170000"/>
              </a:lnSpc>
            </a:pP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memang</a:t>
            </a:r>
            <a:r>
              <a:rPr lang="en-US" sz="1600" dirty="0" smtClean="0"/>
              <a:t> </a:t>
            </a:r>
            <a:r>
              <a:rPr lang="en-US" sz="1600" dirty="0" err="1" smtClean="0"/>
              <a:t>suasana</a:t>
            </a:r>
            <a:r>
              <a:rPr lang="en-US" sz="1600" dirty="0" smtClean="0"/>
              <a:t> </a:t>
            </a:r>
            <a:r>
              <a:rPr lang="en-US" sz="1600" dirty="0" err="1" smtClean="0"/>
              <a:t>belajar</a:t>
            </a:r>
            <a:r>
              <a:rPr lang="en-US" sz="1600" dirty="0" smtClean="0"/>
              <a:t> yang </a:t>
            </a:r>
            <a:r>
              <a:rPr lang="en-US" sz="1600" dirty="0" err="1" smtClean="0"/>
              <a:t>sebenarnya</a:t>
            </a:r>
            <a:r>
              <a:rPr lang="en-US" sz="1600" dirty="0" smtClean="0"/>
              <a:t> </a:t>
            </a:r>
            <a:r>
              <a:rPr lang="en-US" sz="1600" dirty="0" err="1" smtClean="0"/>
              <a:t>tak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dihadirkan</a:t>
            </a:r>
            <a:r>
              <a:rPr lang="en-US" sz="1600" dirty="0" smtClean="0"/>
              <a:t>, </a:t>
            </a:r>
            <a:r>
              <a:rPr lang="en-US" sz="1600" dirty="0" err="1" smtClean="0"/>
              <a:t>misalnya</a:t>
            </a:r>
            <a:r>
              <a:rPr lang="en-US" sz="1600" dirty="0" smtClean="0"/>
              <a:t> </a:t>
            </a:r>
            <a:r>
              <a:rPr lang="en-US" sz="1600" dirty="0" err="1" smtClean="0"/>
              <a:t>jalinan</a:t>
            </a:r>
            <a:r>
              <a:rPr lang="en-US" sz="1600" dirty="0" smtClean="0"/>
              <a:t> </a:t>
            </a:r>
            <a:r>
              <a:rPr lang="en-US" sz="1600" dirty="0" err="1" smtClean="0"/>
              <a:t>komunikasi</a:t>
            </a:r>
            <a:r>
              <a:rPr lang="en-US" sz="1600" dirty="0" smtClean="0"/>
              <a:t>. </a:t>
            </a:r>
            <a:endParaRPr lang="id-ID" sz="1600" dirty="0" smtClean="0"/>
          </a:p>
          <a:p>
            <a:pPr algn="just">
              <a:lnSpc>
                <a:spcPct val="170000"/>
              </a:lnSpc>
            </a:pP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cukup</a:t>
            </a:r>
            <a:r>
              <a:rPr lang="en-US" sz="1600" dirty="0" smtClean="0"/>
              <a:t> </a:t>
            </a:r>
            <a:r>
              <a:rPr lang="en-US" sz="1600" dirty="0" err="1" smtClean="0"/>
              <a:t>berguna</a:t>
            </a:r>
            <a:r>
              <a:rPr lang="en-US" sz="1600" dirty="0" smtClean="0"/>
              <a:t> </a:t>
            </a:r>
            <a:r>
              <a:rPr lang="en-US" sz="1600" dirty="0" err="1" smtClean="0"/>
              <a:t>bagi</a:t>
            </a:r>
            <a:r>
              <a:rPr lang="en-US" sz="1600" dirty="0" smtClean="0"/>
              <a:t> </a:t>
            </a:r>
            <a:r>
              <a:rPr lang="en-US" sz="1600" dirty="0" err="1" smtClean="0"/>
              <a:t>mereka</a:t>
            </a:r>
            <a:r>
              <a:rPr lang="en-US" sz="1600" dirty="0" smtClean="0"/>
              <a:t> yang </a:t>
            </a:r>
            <a:r>
              <a:rPr lang="en-US" sz="1600" dirty="0" err="1" smtClean="0"/>
              <a:t>mampu</a:t>
            </a:r>
            <a:r>
              <a:rPr lang="en-US" sz="1600" dirty="0" smtClean="0"/>
              <a:t> </a:t>
            </a:r>
            <a:r>
              <a:rPr lang="en-US" sz="1600" dirty="0" err="1" smtClean="0"/>
              <a:t>belajar</a:t>
            </a:r>
            <a:r>
              <a:rPr lang="en-US" sz="1600" dirty="0" smtClean="0"/>
              <a:t> </a:t>
            </a:r>
            <a:r>
              <a:rPr lang="en-US" sz="1600" dirty="0" err="1" smtClean="0"/>
              <a:t>otodidak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sumber-sumber</a:t>
            </a:r>
            <a:r>
              <a:rPr lang="en-US" sz="1600" dirty="0" smtClean="0"/>
              <a:t> </a:t>
            </a:r>
            <a:r>
              <a:rPr lang="en-US" sz="1600" dirty="0" err="1" smtClean="0"/>
              <a:t>bacaan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disediakan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s</a:t>
            </a:r>
            <a:r>
              <a:rPr lang="id-ID" sz="1600" dirty="0" smtClean="0"/>
              <a:t>i</a:t>
            </a:r>
            <a:r>
              <a:rPr lang="en-US" sz="1600" dirty="0" smtClean="0"/>
              <a:t>stem </a:t>
            </a:r>
            <a:r>
              <a:rPr lang="en-US" sz="1600" dirty="0" err="1" smtClean="0"/>
              <a:t>ini</a:t>
            </a:r>
            <a:r>
              <a:rPr lang="en-US" sz="1600" dirty="0" smtClean="0"/>
              <a:t>, </a:t>
            </a:r>
            <a:r>
              <a:rPr lang="en-US" sz="1600" dirty="0" err="1" smtClean="0"/>
              <a:t>baik</a:t>
            </a:r>
            <a:r>
              <a:rPr lang="en-US" sz="1600" dirty="0" smtClean="0"/>
              <a:t> yang </a:t>
            </a:r>
            <a:r>
              <a:rPr lang="en-US" sz="1600" dirty="0" err="1" smtClean="0"/>
              <a:t>berformat</a:t>
            </a:r>
            <a:r>
              <a:rPr lang="en-US" sz="1600" dirty="0" smtClean="0"/>
              <a:t> HTMI, power point, PDF, </a:t>
            </a:r>
            <a:r>
              <a:rPr lang="en-US" sz="1600" dirty="0" err="1" smtClean="0"/>
              <a:t>maupun</a:t>
            </a:r>
            <a:r>
              <a:rPr lang="en-US" sz="1600" dirty="0" smtClean="0"/>
              <a:t> yang </a:t>
            </a:r>
            <a:r>
              <a:rPr lang="en-US" sz="1600" dirty="0" err="1" smtClean="0"/>
              <a:t>berupa</a:t>
            </a:r>
            <a:r>
              <a:rPr lang="en-US" sz="1600" dirty="0" smtClean="0"/>
              <a:t> video, </a:t>
            </a:r>
            <a:r>
              <a:rPr lang="en-US" sz="1600" dirty="0" err="1" smtClean="0"/>
              <a:t>kalaupun</a:t>
            </a:r>
            <a:r>
              <a:rPr lang="en-US" sz="1600" dirty="0" smtClean="0"/>
              <a:t>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,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berfungsi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menunjang</a:t>
            </a:r>
            <a:r>
              <a:rPr lang="en-US" sz="1600" dirty="0" smtClean="0"/>
              <a:t> </a:t>
            </a:r>
            <a:r>
              <a:rPr lang="en-US" sz="1600" dirty="0" err="1" smtClean="0"/>
              <a:t>aktivitas</a:t>
            </a:r>
            <a:r>
              <a:rPr lang="en-US" sz="1600" dirty="0" smtClean="0"/>
              <a:t> </a:t>
            </a:r>
            <a:r>
              <a:rPr lang="en-US" sz="1600" dirty="0" err="1" smtClean="0"/>
              <a:t>belajar</a:t>
            </a:r>
            <a:r>
              <a:rPr lang="en-US" sz="1600" dirty="0" smtClean="0"/>
              <a:t> </a:t>
            </a:r>
            <a:r>
              <a:rPr lang="en-US" sz="1600" dirty="0" err="1" smtClean="0"/>
              <a:t>mengajar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dilakukan</a:t>
            </a:r>
            <a:r>
              <a:rPr lang="en-US" sz="1600" dirty="0" smtClean="0"/>
              <a:t> </a:t>
            </a:r>
            <a:r>
              <a:rPr lang="en-US" sz="1600" dirty="0" err="1" smtClean="0"/>
              <a:t>secara</a:t>
            </a:r>
            <a:r>
              <a:rPr lang="en-US" sz="1600" dirty="0" smtClean="0"/>
              <a:t> </a:t>
            </a:r>
            <a:r>
              <a:rPr lang="en-US" sz="1600" dirty="0" err="1" smtClean="0"/>
              <a:t>tatap</a:t>
            </a:r>
            <a:r>
              <a:rPr lang="en-US" sz="1600" dirty="0" smtClean="0"/>
              <a:t> </a:t>
            </a:r>
            <a:r>
              <a:rPr lang="en-US" sz="1600" dirty="0" err="1" smtClean="0"/>
              <a:t>muka</a:t>
            </a:r>
            <a:r>
              <a:rPr lang="en-US" sz="1600" dirty="0" smtClean="0"/>
              <a:t> di </a:t>
            </a:r>
            <a:r>
              <a:rPr lang="en-US" sz="1600" dirty="0" err="1" smtClean="0"/>
              <a:t>kelas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4572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i="1" dirty="0" smtClean="0"/>
              <a:t>Blended learning</a:t>
            </a:r>
            <a:r>
              <a:rPr lang="en-US" sz="2400" dirty="0" smtClean="0"/>
              <a:t> </a:t>
            </a:r>
            <a:r>
              <a:rPr lang="en-US" sz="2400" dirty="0" err="1" smtClean="0"/>
              <a:t>dipandang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kontinu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tatap</a:t>
            </a:r>
            <a:r>
              <a:rPr lang="en-US" sz="2400" dirty="0" smtClean="0"/>
              <a:t> </a:t>
            </a:r>
            <a:r>
              <a:rPr lang="en-US" sz="2400" dirty="0" err="1" smtClean="0"/>
              <a:t>muka</a:t>
            </a:r>
            <a:r>
              <a:rPr lang="en-US" sz="2400" dirty="0" smtClean="0"/>
              <a:t> </a:t>
            </a:r>
            <a:r>
              <a:rPr lang="en-US" sz="2400" dirty="0" err="1" smtClean="0"/>
              <a:t>konvensional</a:t>
            </a:r>
            <a:r>
              <a:rPr lang="en-US" sz="2400" dirty="0" smtClean="0"/>
              <a:t>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online </a:t>
            </a:r>
            <a:r>
              <a:rPr lang="en-US" sz="2400" dirty="0" err="1" smtClean="0"/>
              <a:t>penuh</a:t>
            </a:r>
            <a:r>
              <a:rPr lang="en-US" sz="2400" dirty="0" smtClean="0"/>
              <a:t>,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demikian</a:t>
            </a:r>
            <a:r>
              <a:rPr lang="en-US" sz="2400" dirty="0" smtClean="0"/>
              <a:t> ad</a:t>
            </a:r>
            <a:r>
              <a:rPr lang="id-ID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kontinu</a:t>
            </a:r>
            <a:r>
              <a:rPr lang="en-US" sz="2400" dirty="0" smtClean="0"/>
              <a:t> </a:t>
            </a:r>
            <a:r>
              <a:rPr lang="en-US" sz="2400" i="1" dirty="0" smtClean="0"/>
              <a:t>blended learning</a:t>
            </a:r>
            <a:r>
              <a:rPr lang="en-US" sz="2400" dirty="0" smtClean="0"/>
              <a:t>, </a:t>
            </a:r>
            <a:r>
              <a:rPr lang="en-US" sz="2400" dirty="0" err="1" smtClean="0"/>
              <a:t>diantaranya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:</a:t>
            </a:r>
          </a:p>
          <a:p>
            <a:pPr marL="344488" indent="-344488" algn="just"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/>
              <a:t>Online </a:t>
            </a:r>
            <a:r>
              <a:rPr lang="en-US" sz="2400" dirty="0" err="1" smtClean="0"/>
              <a:t>penuh</a:t>
            </a:r>
            <a:r>
              <a:rPr lang="en-US" sz="2400" dirty="0" smtClean="0"/>
              <a:t>, </a:t>
            </a:r>
            <a:r>
              <a:rPr lang="en-US" sz="2400" dirty="0" err="1" smtClean="0"/>
              <a:t>dimana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i="1" dirty="0" smtClean="0"/>
              <a:t>face to face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sekali</a:t>
            </a:r>
            <a:endParaRPr lang="en-US" sz="2400" dirty="0" smtClean="0"/>
          </a:p>
          <a:p>
            <a:pPr marL="344488" indent="-344488" algn="just"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/>
              <a:t>Online </a:t>
            </a:r>
            <a:r>
              <a:rPr lang="en-US" sz="2400" dirty="0" err="1" smtClean="0"/>
              <a:t>penuh</a:t>
            </a:r>
            <a:r>
              <a:rPr lang="en-US" sz="2400" dirty="0" smtClean="0"/>
              <a:t>, </a:t>
            </a:r>
            <a:r>
              <a:rPr lang="en-US" sz="2400" dirty="0" err="1" smtClean="0"/>
              <a:t>tapi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pilihan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i="1" dirty="0" smtClean="0"/>
              <a:t>face to face</a:t>
            </a:r>
          </a:p>
          <a:p>
            <a:pPr marL="344488" indent="-344488" algn="just">
              <a:lnSpc>
                <a:spcPct val="150000"/>
              </a:lnSpc>
              <a:buBlip>
                <a:blip r:embed="rId2"/>
              </a:buBlip>
            </a:pPr>
            <a:r>
              <a:rPr lang="en-US" sz="2400" dirty="0" err="1" smtClean="0"/>
              <a:t>Kebanyakan</a:t>
            </a:r>
            <a:r>
              <a:rPr lang="en-US" sz="2400" dirty="0" smtClean="0"/>
              <a:t> online </a:t>
            </a:r>
            <a:r>
              <a:rPr lang="en-US" sz="2400" dirty="0" err="1" smtClean="0"/>
              <a:t>penuh</a:t>
            </a:r>
            <a:r>
              <a:rPr lang="en-US" sz="2400" dirty="0" smtClean="0"/>
              <a:t>, </a:t>
            </a:r>
            <a:r>
              <a:rPr lang="en-US" sz="2400" dirty="0" err="1" smtClean="0"/>
              <a:t>tapi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hari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i="1" dirty="0" smtClean="0"/>
              <a:t>face to face</a:t>
            </a:r>
            <a:r>
              <a:rPr lang="en-US" sz="2400" dirty="0" smtClean="0"/>
              <a:t>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dikelas</a:t>
            </a:r>
            <a:r>
              <a:rPr lang="en-US" sz="2400" dirty="0" smtClean="0"/>
              <a:t> </a:t>
            </a:r>
            <a:r>
              <a:rPr lang="en-US" sz="2400" dirty="0" err="1" smtClean="0"/>
              <a:t>maupun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lab.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4488" indent="-344488" algn="just">
              <a:lnSpc>
                <a:spcPct val="150000"/>
              </a:lnSpc>
              <a:buBlip>
                <a:blip r:embed="rId2"/>
              </a:buBlip>
            </a:pPr>
            <a:r>
              <a:rPr lang="en-US" sz="2800" dirty="0" err="1" smtClean="0"/>
              <a:t>Kebanyakan</a:t>
            </a:r>
            <a:r>
              <a:rPr lang="en-US" sz="2800" dirty="0" smtClean="0"/>
              <a:t> online </a:t>
            </a:r>
            <a:r>
              <a:rPr lang="en-US" sz="2800" dirty="0" err="1" smtClean="0"/>
              <a:t>penuh</a:t>
            </a:r>
            <a:r>
              <a:rPr lang="en-US" sz="2800" dirty="0" smtClean="0"/>
              <a:t>, </a:t>
            </a:r>
            <a:r>
              <a:rPr lang="en-US" sz="2800" dirty="0" err="1" smtClean="0"/>
              <a:t>tapi</a:t>
            </a:r>
            <a:r>
              <a:rPr lang="en-US" sz="2800" dirty="0" smtClean="0"/>
              <a:t> </a:t>
            </a:r>
            <a:r>
              <a:rPr lang="en-US" sz="2800" dirty="0" err="1" smtClean="0"/>
              <a:t>siswa</a:t>
            </a:r>
            <a:r>
              <a:rPr lang="en-US" sz="2800" dirty="0" smtClean="0"/>
              <a:t>/</a:t>
            </a:r>
            <a:r>
              <a:rPr lang="en-US" sz="2800" dirty="0" err="1" smtClean="0"/>
              <a:t>mahasiswa</a:t>
            </a:r>
            <a:r>
              <a:rPr lang="en-US" sz="2800" dirty="0" smtClean="0"/>
              <a:t> </a:t>
            </a:r>
            <a:r>
              <a:rPr lang="en-US" sz="2800" dirty="0" err="1" smtClean="0"/>
              <a:t>tetap</a:t>
            </a:r>
            <a:r>
              <a:rPr lang="en-US" sz="2800" dirty="0" smtClean="0"/>
              <a:t> </a:t>
            </a:r>
            <a:r>
              <a:rPr lang="en-US" sz="2800" dirty="0" err="1" smtClean="0"/>
              <a:t>belajar</a:t>
            </a:r>
            <a:r>
              <a:rPr lang="en-US" sz="2800" dirty="0" smtClean="0"/>
              <a:t> </a:t>
            </a:r>
            <a:r>
              <a:rPr lang="sv-SE" sz="2800" dirty="0" smtClean="0"/>
              <a:t>konvensional dalam kelas tiap harinya.</a:t>
            </a:r>
          </a:p>
          <a:p>
            <a:pPr marL="344488" indent="-344488" algn="just">
              <a:lnSpc>
                <a:spcPct val="150000"/>
              </a:lnSpc>
              <a:buBlip>
                <a:blip r:embed="rId2"/>
              </a:buBlip>
            </a:pPr>
            <a:r>
              <a:rPr lang="en-US" sz="2800" dirty="0" err="1" smtClean="0"/>
              <a:t>Pembelajaran</a:t>
            </a:r>
            <a:r>
              <a:rPr lang="en-US" sz="2800" dirty="0" smtClean="0"/>
              <a:t> </a:t>
            </a:r>
            <a:r>
              <a:rPr lang="en-US" sz="2800" dirty="0" err="1" smtClean="0"/>
              <a:t>konvensional</a:t>
            </a:r>
            <a:r>
              <a:rPr lang="en-US" sz="2800" dirty="0" smtClean="0"/>
              <a:t> </a:t>
            </a:r>
            <a:r>
              <a:rPr lang="en-US" sz="2800" dirty="0" err="1" smtClean="0"/>
              <a:t>penuh</a:t>
            </a:r>
            <a:r>
              <a:rPr lang="en-US" sz="2800" dirty="0" smtClean="0"/>
              <a:t>, </a:t>
            </a:r>
            <a:r>
              <a:rPr lang="en-US" sz="2800" dirty="0" err="1" smtClean="0"/>
              <a:t>walaupun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aktivitas</a:t>
            </a:r>
            <a:r>
              <a:rPr lang="en-US" sz="2800" dirty="0" smtClean="0"/>
              <a:t> online </a:t>
            </a:r>
            <a:r>
              <a:rPr lang="en-US" sz="2800" dirty="0" err="1" smtClean="0"/>
              <a:t>tetapi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dipersyaratkan</a:t>
            </a:r>
            <a:r>
              <a:rPr lang="en-US" sz="2800" dirty="0" smtClean="0"/>
              <a:t> </a:t>
            </a:r>
            <a:r>
              <a:rPr lang="en-US" sz="2800" dirty="0" err="1" smtClean="0"/>
              <a:t>bagi</a:t>
            </a:r>
            <a:r>
              <a:rPr lang="en-US" sz="2800" dirty="0" smtClean="0"/>
              <a:t> </a:t>
            </a:r>
            <a:r>
              <a:rPr lang="en-US" sz="2800" dirty="0" err="1" smtClean="0"/>
              <a:t>siswa</a:t>
            </a:r>
            <a:r>
              <a:rPr lang="en-US" sz="2800" dirty="0" smtClean="0"/>
              <a:t>/</a:t>
            </a:r>
            <a:r>
              <a:rPr lang="en-US" sz="2800" dirty="0" err="1" smtClean="0"/>
              <a:t>mahasiswa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mengikutinya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Synchrounous</a:t>
            </a:r>
            <a:r>
              <a:rPr lang="en-US" dirty="0" smtClean="0"/>
              <a:t> e-Learning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nl-NL" sz="2400" dirty="0" smtClean="0"/>
              <a:t>Guru dan siswa dalam kelas dan waktu yang sama meskipun secara </a:t>
            </a:r>
            <a:r>
              <a:rPr lang="it-IT" sz="2400" dirty="0" smtClean="0"/>
              <a:t>tempat berbeda. </a:t>
            </a:r>
            <a:endParaRPr lang="id-ID" sz="2400" dirty="0" smtClean="0"/>
          </a:p>
          <a:p>
            <a:pPr algn="just">
              <a:lnSpc>
                <a:spcPct val="150000"/>
              </a:lnSpc>
            </a:pPr>
            <a:r>
              <a:rPr lang="it-IT" sz="2400" dirty="0" smtClean="0"/>
              <a:t>Peran </a:t>
            </a:r>
            <a:r>
              <a:rPr lang="it-IT" sz="2400" i="1" dirty="0" smtClean="0"/>
              <a:t>teleconference</a:t>
            </a:r>
            <a:r>
              <a:rPr lang="it-IT" sz="2400" dirty="0" smtClean="0"/>
              <a:t> ada di sini. Misalnya saya </a:t>
            </a:r>
            <a:r>
              <a:rPr lang="en-US" sz="2400" dirty="0" err="1" smtClean="0"/>
              <a:t>siswa</a:t>
            </a:r>
            <a:r>
              <a:rPr lang="en-US" sz="2400" dirty="0" smtClean="0"/>
              <a:t>/</a:t>
            </a:r>
            <a:r>
              <a:rPr lang="en-US" sz="2400" dirty="0" err="1" smtClean="0"/>
              <a:t>mahasiswa</a:t>
            </a:r>
            <a:r>
              <a:rPr lang="en-US" sz="2400" dirty="0" smtClean="0"/>
              <a:t> di </a:t>
            </a:r>
            <a:r>
              <a:rPr lang="id-ID" sz="2400" dirty="0" smtClean="0"/>
              <a:t>STMIK</a:t>
            </a:r>
            <a:r>
              <a:rPr lang="id-ID" sz="2400" dirty="0"/>
              <a:t> </a:t>
            </a:r>
            <a:r>
              <a:rPr lang="en-US" sz="2400" dirty="0" err="1" smtClean="0"/>
              <a:t>mengikuti</a:t>
            </a:r>
            <a:r>
              <a:rPr lang="en-US" sz="2400" dirty="0" smtClean="0"/>
              <a:t> </a:t>
            </a:r>
            <a:r>
              <a:rPr lang="en-US" sz="2400" dirty="0" err="1" smtClean="0"/>
              <a:t>kuliah</a:t>
            </a:r>
            <a:r>
              <a:rPr lang="en-US" sz="2400" dirty="0" smtClean="0"/>
              <a:t> </a:t>
            </a:r>
            <a:r>
              <a:rPr lang="en-US" sz="2400" dirty="0" err="1" smtClean="0"/>
              <a:t>lewat</a:t>
            </a:r>
            <a:r>
              <a:rPr lang="en-US" sz="2400" dirty="0" smtClean="0"/>
              <a:t> </a:t>
            </a:r>
            <a:r>
              <a:rPr lang="en-US" sz="2400" i="1" dirty="0" smtClean="0"/>
              <a:t>teleconference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professor yang </a:t>
            </a:r>
            <a:r>
              <a:rPr lang="en-US" sz="2400" dirty="0" err="1" smtClean="0"/>
              <a:t>ada</a:t>
            </a:r>
            <a:r>
              <a:rPr lang="id-ID" sz="2400" dirty="0" smtClean="0"/>
              <a:t> </a:t>
            </a:r>
            <a:r>
              <a:rPr lang="en-US" sz="2400" dirty="0" smtClean="0"/>
              <a:t>di </a:t>
            </a:r>
            <a:r>
              <a:rPr lang="id-ID" sz="2400" dirty="0" smtClean="0"/>
              <a:t>Harvard</a:t>
            </a:r>
            <a:r>
              <a:rPr lang="en-US" sz="2400" dirty="0" smtClean="0"/>
              <a:t> University. Nah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i="1" dirty="0" smtClean="0"/>
              <a:t>Synchronous e-L</a:t>
            </a:r>
            <a:r>
              <a:rPr lang="id-ID" sz="2400" i="1" dirty="0" smtClean="0"/>
              <a:t>ea</a:t>
            </a:r>
            <a:r>
              <a:rPr lang="en-US" sz="2400" i="1" dirty="0" err="1" smtClean="0"/>
              <a:t>rning</a:t>
            </a:r>
            <a:r>
              <a:rPr lang="en-US" sz="2400" dirty="0" smtClean="0"/>
              <a:t>. </a:t>
            </a:r>
            <a:endParaRPr lang="id-ID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i="1" dirty="0" smtClean="0"/>
              <a:t>teleconference</a:t>
            </a:r>
            <a:r>
              <a:rPr lang="en-US" sz="2400" dirty="0" smtClean="0"/>
              <a:t>,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 bandwidth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besar</a:t>
            </a:r>
            <a:r>
              <a:rPr lang="en-US" sz="2400" dirty="0" smtClean="0"/>
              <a:t>. </a:t>
            </a:r>
            <a:endParaRPr lang="id-ID" sz="2400" dirty="0" smtClean="0"/>
          </a:p>
          <a:p>
            <a:pPr algn="just">
              <a:lnSpc>
                <a:spcPct val="150000"/>
              </a:lnSpc>
            </a:pPr>
            <a:r>
              <a:rPr lang="id-ID" sz="2400" dirty="0" smtClean="0"/>
              <a:t>Contoh : </a:t>
            </a:r>
            <a:r>
              <a:rPr lang="en-US" sz="2400" i="1" dirty="0">
                <a:hlinkClick r:id="rId2" action="ppaction://hlinkfile"/>
              </a:rPr>
              <a:t>teleconference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err="1" smtClean="0"/>
              <a:t>Selain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metode</a:t>
            </a:r>
            <a:r>
              <a:rPr lang="en-US" sz="3200" dirty="0" smtClean="0"/>
              <a:t> </a:t>
            </a:r>
            <a:r>
              <a:rPr lang="en-US" sz="3200" i="1" dirty="0" smtClean="0"/>
              <a:t>teleconference</a:t>
            </a:r>
            <a:r>
              <a:rPr lang="en-US" sz="3200" dirty="0" smtClean="0"/>
              <a:t>, </a:t>
            </a:r>
            <a:r>
              <a:rPr lang="en-US" sz="3200" dirty="0" err="1" smtClean="0"/>
              <a:t>metode</a:t>
            </a:r>
            <a:r>
              <a:rPr lang="en-US" sz="3200" dirty="0" smtClean="0"/>
              <a:t> </a:t>
            </a:r>
            <a:r>
              <a:rPr lang="en-US" sz="3200" i="1" dirty="0" smtClean="0"/>
              <a:t>synchronous</a:t>
            </a:r>
            <a:r>
              <a:rPr lang="en-US" sz="3200" dirty="0" smtClean="0"/>
              <a:t> </a:t>
            </a:r>
            <a:r>
              <a:rPr lang="en-US" sz="3200" dirty="0" err="1" smtClean="0"/>
              <a:t>juga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dilakukan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chatting. </a:t>
            </a:r>
            <a:endParaRPr lang="id-ID" sz="3200" dirty="0" smtClean="0"/>
          </a:p>
          <a:p>
            <a:pPr algn="just">
              <a:lnSpc>
                <a:spcPct val="150000"/>
              </a:lnSpc>
            </a:pPr>
            <a:r>
              <a:rPr lang="en-US" sz="3200" dirty="0" err="1" smtClean="0"/>
              <a:t>Metode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tergolong</a:t>
            </a:r>
            <a:r>
              <a:rPr lang="en-US" sz="3200" dirty="0" smtClean="0"/>
              <a:t> </a:t>
            </a:r>
            <a:r>
              <a:rPr lang="en-US" sz="3200" dirty="0" err="1" smtClean="0"/>
              <a:t>murah</a:t>
            </a:r>
            <a:r>
              <a:rPr lang="en-US" sz="3200" dirty="0" smtClean="0"/>
              <a:t>, </a:t>
            </a:r>
            <a:r>
              <a:rPr lang="en-US" sz="3200" dirty="0" err="1" smtClean="0"/>
              <a:t>hanya</a:t>
            </a:r>
            <a:r>
              <a:rPr lang="en-US" sz="3200" dirty="0" smtClean="0"/>
              <a:t> </a:t>
            </a:r>
            <a:r>
              <a:rPr lang="en-US" sz="3200" dirty="0" err="1" smtClean="0"/>
              <a:t>saja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ada</a:t>
            </a:r>
            <a:r>
              <a:rPr lang="en-US" sz="3200" dirty="0" smtClean="0"/>
              <a:t> </a:t>
            </a:r>
            <a:r>
              <a:rPr lang="en-US" sz="3200" dirty="0" err="1" smtClean="0"/>
              <a:t>tatap</a:t>
            </a:r>
            <a:r>
              <a:rPr lang="en-US" sz="3200" dirty="0" smtClean="0"/>
              <a:t> </a:t>
            </a:r>
            <a:r>
              <a:rPr lang="en-US" sz="3200" dirty="0" err="1" smtClean="0"/>
              <a:t>muka</a:t>
            </a:r>
            <a:r>
              <a:rPr lang="en-US" sz="3200" dirty="0" smtClean="0"/>
              <a:t> yang real (</a:t>
            </a:r>
            <a:r>
              <a:rPr lang="en-US" sz="3200" dirty="0" err="1" smtClean="0"/>
              <a:t>nyata</a:t>
            </a:r>
            <a:r>
              <a:rPr lang="en-US" sz="3200" dirty="0" smtClean="0"/>
              <a:t>), </a:t>
            </a:r>
            <a:r>
              <a:rPr lang="en-US" sz="3200" dirty="0" err="1" smtClean="0"/>
              <a:t>hanya</a:t>
            </a:r>
            <a:r>
              <a:rPr lang="en-US" sz="3200" dirty="0" smtClean="0"/>
              <a:t> </a:t>
            </a:r>
            <a:r>
              <a:rPr lang="en-US" sz="3200" dirty="0" err="1" smtClean="0"/>
              <a:t>interaksi</a:t>
            </a:r>
            <a:r>
              <a:rPr lang="en-US" sz="3200" dirty="0" smtClean="0"/>
              <a:t> </a:t>
            </a:r>
            <a:r>
              <a:rPr lang="en-US" sz="3200" dirty="0" err="1" smtClean="0"/>
              <a:t>langsung</a:t>
            </a:r>
            <a:r>
              <a:rPr lang="en-US" sz="3200" dirty="0" smtClean="0"/>
              <a:t> </a:t>
            </a:r>
            <a:r>
              <a:rPr lang="en-US" sz="3200" dirty="0" err="1" smtClean="0"/>
              <a:t>melalui</a:t>
            </a:r>
            <a:r>
              <a:rPr lang="en-US" sz="3200" dirty="0" smtClean="0"/>
              <a:t> </a:t>
            </a:r>
            <a:r>
              <a:rPr lang="en-US" sz="3200" dirty="0" err="1" smtClean="0"/>
              <a:t>teks</a:t>
            </a:r>
            <a:r>
              <a:rPr lang="en-US" sz="3200" dirty="0" smtClean="0"/>
              <a:t> </a:t>
            </a:r>
            <a:r>
              <a:rPr lang="en-US" sz="3200" dirty="0" err="1" smtClean="0"/>
              <a:t>obrolan</a:t>
            </a:r>
            <a:r>
              <a:rPr lang="en-US" sz="3200" dirty="0" smtClean="0"/>
              <a:t>.</a:t>
            </a:r>
            <a:endParaRPr lang="id-ID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e-Learning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Guru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 (</a:t>
            </a:r>
            <a:r>
              <a:rPr lang="en-US" sz="2400" dirty="0" err="1" smtClean="0"/>
              <a:t>kelas</a:t>
            </a:r>
            <a:r>
              <a:rPr lang="en-US" sz="2400" dirty="0" smtClean="0"/>
              <a:t> virtual), </a:t>
            </a:r>
            <a:r>
              <a:rPr lang="en-US" sz="2400" dirty="0" err="1" smtClean="0"/>
              <a:t>meskipun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sv-SE" sz="2400" dirty="0" smtClean="0"/>
              <a:t>waktu dan tempat yang berbeda. </a:t>
            </a:r>
            <a:endParaRPr lang="id-ID" sz="2400" dirty="0" smtClean="0"/>
          </a:p>
          <a:p>
            <a:pPr algn="just">
              <a:lnSpc>
                <a:spcPct val="150000"/>
              </a:lnSpc>
            </a:pPr>
            <a:r>
              <a:rPr lang="sv-SE" sz="2400" dirty="0" smtClean="0"/>
              <a:t>Disinilah diperlukan peranan sistem (aplikasi) e-Learning berupa </a:t>
            </a:r>
            <a:r>
              <a:rPr lang="sv-SE" sz="2400" i="1" dirty="0" smtClean="0"/>
              <a:t>Learning Management System</a:t>
            </a:r>
            <a:r>
              <a:rPr lang="sv-SE" sz="2400" dirty="0" smtClean="0"/>
              <a:t> dan konten </a:t>
            </a:r>
            <a:r>
              <a:rPr lang="nl-NL" sz="2400" dirty="0" smtClean="0"/>
              <a:t>baik berbasis teks atau multimedia. </a:t>
            </a:r>
            <a:endParaRPr lang="id-ID" sz="2400" dirty="0" smtClean="0"/>
          </a:p>
          <a:p>
            <a:pPr algn="just">
              <a:lnSpc>
                <a:spcPct val="150000"/>
              </a:lnSpc>
            </a:pPr>
            <a:r>
              <a:rPr lang="nl-NL" sz="2400" dirty="0" smtClean="0"/>
              <a:t>Sistem dan konten tersedia dan </a:t>
            </a:r>
            <a:r>
              <a:rPr lang="en-US" sz="2400" i="1" dirty="0" smtClean="0"/>
              <a:t>online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24 jam nonstop </a:t>
            </a:r>
            <a:r>
              <a:rPr lang="en-US" sz="2400" dirty="0" err="1" smtClean="0"/>
              <a:t>di</a:t>
            </a:r>
            <a:r>
              <a:rPr lang="en-US" sz="2400" dirty="0" smtClean="0"/>
              <a:t> internet.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Guru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siswa</a:t>
            </a:r>
            <a:r>
              <a:rPr lang="en-US" sz="2800" dirty="0" smtClean="0"/>
              <a:t>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proses </a:t>
            </a:r>
            <a:r>
              <a:rPr lang="en-US" sz="2800" dirty="0" err="1" smtClean="0"/>
              <a:t>belajar</a:t>
            </a:r>
            <a:r>
              <a:rPr lang="en-US" sz="2800" dirty="0" smtClean="0"/>
              <a:t> </a:t>
            </a:r>
            <a:r>
              <a:rPr lang="en-US" sz="2800" dirty="0" err="1" smtClean="0"/>
              <a:t>mengajar</a:t>
            </a:r>
            <a:r>
              <a:rPr lang="en-US" sz="2800" dirty="0" smtClean="0"/>
              <a:t> </a:t>
            </a:r>
            <a:r>
              <a:rPr lang="en-US" sz="2800" dirty="0" err="1" smtClean="0"/>
              <a:t>dimanapun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kapanpun</a:t>
            </a:r>
            <a:r>
              <a:rPr lang="en-US" sz="2800" dirty="0" smtClean="0"/>
              <a:t>. </a:t>
            </a:r>
            <a:endParaRPr lang="id-ID" sz="2800" dirty="0" smtClean="0"/>
          </a:p>
          <a:p>
            <a:pPr algn="just">
              <a:lnSpc>
                <a:spcPct val="150000"/>
              </a:lnSpc>
            </a:pPr>
            <a:r>
              <a:rPr lang="en-US" sz="2800" dirty="0" err="1" smtClean="0"/>
              <a:t>Tahapan</a:t>
            </a:r>
            <a:r>
              <a:rPr lang="en-US" sz="2800" dirty="0" smtClean="0"/>
              <a:t> </a:t>
            </a:r>
            <a:r>
              <a:rPr lang="en-US" sz="2800" dirty="0" err="1" smtClean="0"/>
              <a:t>implementasi</a:t>
            </a:r>
            <a:r>
              <a:rPr lang="en-US" sz="2800" dirty="0" smtClean="0"/>
              <a:t> e-Lea</a:t>
            </a:r>
            <a:r>
              <a:rPr lang="id-ID" sz="2800" dirty="0" smtClean="0"/>
              <a:t>rn</a:t>
            </a:r>
            <a:r>
              <a:rPr lang="en-US" sz="2800" dirty="0" err="1" smtClean="0"/>
              <a:t>ing</a:t>
            </a:r>
            <a:r>
              <a:rPr lang="en-US" sz="2800" dirty="0" smtClean="0"/>
              <a:t> yang </a:t>
            </a:r>
            <a:r>
              <a:rPr lang="en-US" sz="2800" dirty="0" err="1" smtClean="0"/>
              <a:t>umum</a:t>
            </a:r>
            <a:r>
              <a:rPr lang="en-US" sz="2800" dirty="0" smtClean="0"/>
              <a:t>, </a:t>
            </a:r>
            <a:r>
              <a:rPr lang="en-US" sz="2800" i="1" dirty="0" smtClean="0"/>
              <a:t>asynchronous e-Learning</a:t>
            </a:r>
            <a:r>
              <a:rPr lang="en-US" sz="2800" dirty="0" smtClean="0"/>
              <a:t> </a:t>
            </a:r>
            <a:r>
              <a:rPr lang="en-US" sz="2800" dirty="0" err="1" smtClean="0"/>
              <a:t>dimatangkan</a:t>
            </a:r>
            <a:r>
              <a:rPr lang="en-US" sz="2800" dirty="0" smtClean="0"/>
              <a:t> </a:t>
            </a:r>
            <a:r>
              <a:rPr lang="en-US" sz="2800" dirty="0" err="1" smtClean="0"/>
              <a:t>terlebih</a:t>
            </a:r>
            <a:r>
              <a:rPr lang="en-US" sz="2800" dirty="0" smtClean="0"/>
              <a:t> </a:t>
            </a:r>
            <a:r>
              <a:rPr lang="en-US" sz="2800" dirty="0" err="1" smtClean="0"/>
              <a:t>dahulu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kemudian</a:t>
            </a:r>
            <a:r>
              <a:rPr lang="en-US" sz="2800" dirty="0" smtClean="0"/>
              <a:t> </a:t>
            </a:r>
            <a:r>
              <a:rPr lang="en-US" sz="2800" dirty="0" err="1" smtClean="0"/>
              <a:t>dikembangkan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i="1" dirty="0" smtClean="0"/>
              <a:t>synchronous e-learning</a:t>
            </a:r>
            <a:r>
              <a:rPr lang="en-US" sz="2800" dirty="0" smtClean="0"/>
              <a:t>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E-Learning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503920" cy="457200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dasarnya</a:t>
            </a:r>
            <a:r>
              <a:rPr lang="en-US" sz="2400" dirty="0" smtClean="0"/>
              <a:t> e-Learning </a:t>
            </a:r>
            <a:r>
              <a:rPr lang="en-US" sz="2400" dirty="0" err="1" smtClean="0"/>
              <a:t>dilandasi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teori</a:t>
            </a:r>
            <a:r>
              <a:rPr lang="en-US" sz="2400" dirty="0" smtClean="0"/>
              <a:t>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 </a:t>
            </a:r>
            <a:r>
              <a:rPr lang="en-US" sz="2400" dirty="0" err="1" smtClean="0"/>
              <a:t>konstruktivisme</a:t>
            </a:r>
            <a:r>
              <a:rPr lang="en-US" sz="2400" dirty="0" smtClean="0"/>
              <a:t> </a:t>
            </a:r>
            <a:r>
              <a:rPr lang="en-US" sz="2400" dirty="0" err="1" smtClean="0"/>
              <a:t>sosial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dikembangkan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Vigotsky</a:t>
            </a:r>
            <a:r>
              <a:rPr lang="en-US" sz="2400" dirty="0" smtClean="0"/>
              <a:t>, </a:t>
            </a:r>
            <a:endParaRPr lang="id-ID" sz="2400" dirty="0" smtClean="0"/>
          </a:p>
          <a:p>
            <a:pPr algn="just">
              <a:lnSpc>
                <a:spcPct val="170000"/>
              </a:lnSpc>
            </a:pPr>
            <a:r>
              <a:rPr lang="en-US" sz="2400" dirty="0" smtClean="0"/>
              <a:t>di </a:t>
            </a:r>
            <a:r>
              <a:rPr lang="en-US" sz="2400" dirty="0" err="1" smtClean="0"/>
              <a:t>mana</a:t>
            </a:r>
            <a:r>
              <a:rPr lang="en-US" sz="2400" dirty="0" smtClean="0"/>
              <a:t>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anak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interaksi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 smtClean="0"/>
              <a:t>sosial</a:t>
            </a:r>
            <a:r>
              <a:rPr lang="en-US" sz="2400" dirty="0" smtClean="0"/>
              <a:t> </a:t>
            </a:r>
            <a:r>
              <a:rPr lang="en-US" sz="2400" dirty="0" err="1" smtClean="0"/>
              <a:t>maupun</a:t>
            </a:r>
            <a:r>
              <a:rPr lang="en-US" sz="2400" dirty="0" smtClean="0"/>
              <a:t> </a:t>
            </a:r>
            <a:r>
              <a:rPr lang="en-US" sz="2400" dirty="0" err="1" smtClean="0"/>
              <a:t>fisik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berintikan</a:t>
            </a:r>
            <a:r>
              <a:rPr lang="en-US" sz="2400" dirty="0" smtClean="0"/>
              <a:t> </a:t>
            </a:r>
            <a:r>
              <a:rPr lang="en-US" sz="2400" dirty="0" err="1" smtClean="0"/>
              <a:t>interaksi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</a:t>
            </a:r>
            <a:r>
              <a:rPr lang="en-US" sz="2400" dirty="0" err="1" smtClean="0"/>
              <a:t>aspek</a:t>
            </a:r>
            <a:r>
              <a:rPr lang="en-US" sz="2400" dirty="0" smtClean="0"/>
              <a:t> internal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eksternal</a:t>
            </a:r>
            <a:r>
              <a:rPr lang="en-US" sz="2400" dirty="0" smtClean="0"/>
              <a:t> yang </a:t>
            </a:r>
            <a:r>
              <a:rPr lang="en-US" sz="2400" dirty="0" err="1" smtClean="0"/>
              <a:t>penekanannya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 smtClean="0"/>
              <a:t>sosial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2800" dirty="0" err="1" smtClean="0"/>
              <a:t>Lingkungan</a:t>
            </a:r>
            <a:r>
              <a:rPr lang="en-US" sz="2800" dirty="0" smtClean="0"/>
              <a:t> </a:t>
            </a:r>
            <a:r>
              <a:rPr lang="en-US" sz="2800" dirty="0" err="1" smtClean="0"/>
              <a:t>pembelajaran</a:t>
            </a:r>
            <a:r>
              <a:rPr lang="en-US" sz="2800" dirty="0" smtClean="0"/>
              <a:t> </a:t>
            </a:r>
            <a:r>
              <a:rPr lang="en-US" sz="2800" dirty="0" err="1" smtClean="0"/>
              <a:t>konstruktivisme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id-ID" sz="2800" dirty="0" smtClean="0"/>
              <a:t>pengaturan</a:t>
            </a:r>
            <a:r>
              <a:rPr lang="en-US" sz="2800" dirty="0" smtClean="0"/>
              <a:t> </a:t>
            </a:r>
            <a:r>
              <a:rPr lang="en-US" sz="2800" dirty="0" err="1" smtClean="0"/>
              <a:t>pembelajaran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kondisi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bersamaan</a:t>
            </a:r>
            <a:r>
              <a:rPr lang="en-US" sz="2800" dirty="0" smtClean="0"/>
              <a:t>: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800" dirty="0" err="1" smtClean="0"/>
              <a:t>Memberikan</a:t>
            </a:r>
            <a:r>
              <a:rPr lang="en-US" sz="2800" dirty="0" smtClean="0"/>
              <a:t> </a:t>
            </a:r>
            <a:r>
              <a:rPr lang="en-US" sz="2800" dirty="0" err="1" smtClean="0"/>
              <a:t>pengalaman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pengembangan</a:t>
            </a:r>
            <a:r>
              <a:rPr lang="en-US" sz="2800" dirty="0" smtClean="0"/>
              <a:t> </a:t>
            </a:r>
            <a:r>
              <a:rPr lang="en-US" sz="2800" dirty="0" err="1" smtClean="0"/>
              <a:t>pengetahuan</a:t>
            </a:r>
            <a:endParaRPr lang="en-US" sz="2800" dirty="0" smtClean="0"/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800" dirty="0" err="1" smtClean="0"/>
              <a:t>Memberikan</a:t>
            </a:r>
            <a:r>
              <a:rPr lang="en-US" sz="2800" dirty="0" smtClean="0"/>
              <a:t> </a:t>
            </a:r>
            <a:r>
              <a:rPr lang="en-US" sz="2800" dirty="0" err="1" smtClean="0"/>
              <a:t>pengalaman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apresiasi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berbagai</a:t>
            </a:r>
            <a:r>
              <a:rPr lang="en-US" sz="2800" dirty="0" smtClean="0"/>
              <a:t> </a:t>
            </a:r>
            <a:r>
              <a:rPr lang="en-US" sz="2800" dirty="0" err="1" smtClean="0"/>
              <a:t>perspektif</a:t>
            </a:r>
            <a:endParaRPr lang="en-US" sz="2800" dirty="0" smtClean="0"/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800" dirty="0" err="1" smtClean="0"/>
              <a:t>Menanamkan</a:t>
            </a:r>
            <a:r>
              <a:rPr lang="en-US" sz="2800" dirty="0" smtClean="0"/>
              <a:t> </a:t>
            </a:r>
            <a:r>
              <a:rPr lang="en-US" sz="2800" dirty="0" err="1" smtClean="0"/>
              <a:t>pembelajaran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konteks</a:t>
            </a:r>
            <a:r>
              <a:rPr lang="en-US" sz="2800" dirty="0" smtClean="0"/>
              <a:t> </a:t>
            </a:r>
            <a:r>
              <a:rPr lang="en-US" sz="2800" dirty="0" err="1" smtClean="0"/>
              <a:t>realistis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releva</a:t>
            </a:r>
            <a:r>
              <a:rPr lang="id-ID" sz="2800" dirty="0" smtClean="0"/>
              <a:t>n</a:t>
            </a:r>
            <a:endParaRPr lang="en-US" sz="2800" dirty="0" smtClean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551</TotalTime>
  <Words>1087</Words>
  <Application>Microsoft Office PowerPoint</Application>
  <PresentationFormat>On-screen Show (4:3)</PresentationFormat>
  <Paragraphs>75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Blended Learning Versus E-Learning</vt:lpstr>
      <vt:lpstr>PowerPoint Presentation</vt:lpstr>
      <vt:lpstr>PowerPoint Presentation</vt:lpstr>
      <vt:lpstr>Synchrounous e-Learning</vt:lpstr>
      <vt:lpstr>PowerPoint Presentation</vt:lpstr>
      <vt:lpstr>Asynchronous e-Learning</vt:lpstr>
      <vt:lpstr>PowerPoint Presentation</vt:lpstr>
      <vt:lpstr>Implementasi E-Learning</vt:lpstr>
      <vt:lpstr>PowerPoint Presentation</vt:lpstr>
      <vt:lpstr>Next…</vt:lpstr>
      <vt:lpstr>Next…</vt:lpstr>
      <vt:lpstr>PowerPoint Presentation</vt:lpstr>
      <vt:lpstr>Next…</vt:lpstr>
      <vt:lpstr>PowerPoint Presentation</vt:lpstr>
      <vt:lpstr>PowerPoint Presentation</vt:lpstr>
      <vt:lpstr>Web course</vt:lpstr>
      <vt:lpstr>Web centric course</vt:lpstr>
      <vt:lpstr>Web enhanced course</vt:lpstr>
      <vt:lpstr>Next…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Blended Learning Versus E-Learning</dc:title>
  <dc:creator>user</dc:creator>
  <cp:lastModifiedBy>EMI</cp:lastModifiedBy>
  <cp:revision>30</cp:revision>
  <dcterms:created xsi:type="dcterms:W3CDTF">2012-12-16T06:51:47Z</dcterms:created>
  <dcterms:modified xsi:type="dcterms:W3CDTF">2019-03-27T09:05:29Z</dcterms:modified>
</cp:coreProperties>
</file>