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9EDA8E-AACB-4C62-A2F0-CB6C178A29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A5D18F-491C-4255-8D95-7FE2DE29670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4E96F8-E674-4F3C-89A5-7CBFE4729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All%20Users\Documents\My%20Music\Sample%20Music\Beethoven's%20Symphony%20No.%209%20(Scherzo).wm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E-Learning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23 -11 - 2016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89000" indent="-889000" algn="just">
              <a:lnSpc>
                <a:spcPct val="150000"/>
              </a:lnSpc>
              <a:buNone/>
            </a:pPr>
            <a:r>
              <a:rPr lang="id-ID" sz="2800" dirty="0" smtClean="0"/>
              <a:t>2.	</a:t>
            </a:r>
            <a:r>
              <a:rPr lang="en-US" sz="2800" dirty="0" smtClean="0"/>
              <a:t>virtual school system,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membuka</a:t>
            </a:r>
            <a:r>
              <a:rPr lang="en-US" sz="2800" dirty="0" smtClean="0"/>
              <a:t> </a:t>
            </a:r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menyelenggarakan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, </a:t>
            </a:r>
            <a:r>
              <a:rPr lang="en-US" sz="2800" dirty="0" err="1" smtClean="0"/>
              <a:t>menengah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. </a:t>
            </a:r>
            <a:r>
              <a:rPr lang="en-US" sz="2800" dirty="0" err="1" smtClean="0"/>
              <a:t>Keunggulan</a:t>
            </a:r>
            <a:r>
              <a:rPr lang="en-US" sz="2800" dirty="0" smtClean="0"/>
              <a:t> </a:t>
            </a:r>
            <a:r>
              <a:rPr lang="en-US" sz="2800" dirty="0" err="1" smtClean="0"/>
              <a:t>paradigma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tampung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terbatas</a:t>
            </a:r>
            <a:r>
              <a:rPr lang="en-US" sz="2800" dirty="0" smtClean="0"/>
              <a:t>.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darimana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8975" indent="-579438" algn="just">
              <a:lnSpc>
                <a:spcPct val="150000"/>
              </a:lnSpc>
              <a:buNone/>
            </a:pPr>
            <a:r>
              <a:rPr lang="en-US" sz="2000" dirty="0" smtClean="0"/>
              <a:t>3. </a:t>
            </a:r>
            <a:r>
              <a:rPr lang="id-ID" sz="2000" dirty="0" smtClean="0"/>
              <a:t>	</a:t>
            </a:r>
            <a:r>
              <a:rPr lang="en-US" sz="2000" dirty="0" err="1" smtClean="0"/>
              <a:t>paradigma</a:t>
            </a:r>
            <a:r>
              <a:rPr lang="en-US" sz="2000" dirty="0" smtClean="0"/>
              <a:t> cyber educational resources system, </a:t>
            </a:r>
            <a:r>
              <a:rPr lang="en-US" sz="2000" dirty="0" err="1" smtClean="0"/>
              <a:t>atau</a:t>
            </a:r>
            <a:r>
              <a:rPr lang="id-ID" sz="2000" dirty="0"/>
              <a:t> </a:t>
            </a:r>
            <a:r>
              <a:rPr lang="en-US" sz="2000" dirty="0" smtClean="0"/>
              <a:t>lea</a:t>
            </a:r>
            <a:r>
              <a:rPr lang="id-ID" sz="2000" dirty="0" smtClean="0"/>
              <a:t>r</a:t>
            </a:r>
            <a:r>
              <a:rPr lang="en-US" sz="2000" dirty="0" err="1" smtClean="0"/>
              <a:t>ning</a:t>
            </a:r>
            <a:r>
              <a:rPr lang="en-US" sz="2000" dirty="0" smtClean="0"/>
              <a:t> resources system.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pedukung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paradigma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artikel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jurnal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gratis </a:t>
            </a:r>
            <a:r>
              <a:rPr lang="en-US" sz="2000" dirty="0" err="1" smtClean="0"/>
              <a:t>dalam</a:t>
            </a:r>
            <a:r>
              <a:rPr lang="en-US" sz="2000" dirty="0" smtClean="0"/>
              <a:t> internet.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Keuntungan E-Learning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/>
              <a:t>e</a:t>
            </a:r>
            <a:r>
              <a:rPr lang="en-US" sz="2400" dirty="0"/>
              <a:t>-</a:t>
            </a:r>
            <a:r>
              <a:rPr lang="en-US" sz="2400" b="1" dirty="0"/>
              <a:t>Learning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Wahono</a:t>
            </a:r>
            <a:r>
              <a:rPr lang="en-US" sz="2400" dirty="0"/>
              <a:t>, 2005, p. 2): </a:t>
            </a:r>
          </a:p>
          <a:p>
            <a:pPr marL="863600" indent="-255588">
              <a:lnSpc>
                <a:spcPct val="90000"/>
              </a:lnSpc>
            </a:pPr>
            <a:r>
              <a:rPr lang="en-US" sz="2400" dirty="0"/>
              <a:t>1. </a:t>
            </a:r>
            <a:r>
              <a:rPr lang="en-US" sz="2400" dirty="0" err="1"/>
              <a:t>Fleksibel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yang </a:t>
            </a:r>
            <a:r>
              <a:rPr lang="en-US" sz="2400" dirty="0" err="1"/>
              <a:t>berbeda-beda</a:t>
            </a:r>
            <a:r>
              <a:rPr lang="en-US" sz="2400" dirty="0"/>
              <a:t>. </a:t>
            </a:r>
          </a:p>
          <a:p>
            <a:pPr marL="863600" indent="-255588">
              <a:lnSpc>
                <a:spcPct val="90000"/>
              </a:lnSpc>
            </a:pPr>
            <a:r>
              <a:rPr lang="en-US" sz="2400" dirty="0"/>
              <a:t>2. </a:t>
            </a:r>
            <a:r>
              <a:rPr lang="en-US" sz="2400" dirty="0" err="1"/>
              <a:t>Menghemat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proses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mengajar</a:t>
            </a:r>
            <a:r>
              <a:rPr lang="en-US" sz="2400" dirty="0"/>
              <a:t> </a:t>
            </a:r>
          </a:p>
          <a:p>
            <a:pPr marL="863600" indent="-255588">
              <a:lnSpc>
                <a:spcPct val="90000"/>
              </a:lnSpc>
            </a:pPr>
            <a:r>
              <a:rPr lang="en-US" sz="2400" dirty="0"/>
              <a:t>3.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perjalanan</a:t>
            </a:r>
            <a:r>
              <a:rPr lang="en-US" sz="2400" dirty="0"/>
              <a:t> </a:t>
            </a:r>
          </a:p>
          <a:p>
            <a:pPr marL="863600" indent="-255588">
              <a:lnSpc>
                <a:spcPct val="90000"/>
              </a:lnSpc>
            </a:pPr>
            <a:r>
              <a:rPr lang="en-US" sz="2400" dirty="0"/>
              <a:t>4. </a:t>
            </a:r>
            <a:r>
              <a:rPr lang="en-US" sz="2400" dirty="0" err="1"/>
              <a:t>Menghemat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(</a:t>
            </a:r>
            <a:r>
              <a:rPr lang="en-US" sz="2400" dirty="0" err="1"/>
              <a:t>infrastruktur</a:t>
            </a:r>
            <a:r>
              <a:rPr lang="en-US" sz="2400" dirty="0"/>
              <a:t>, </a:t>
            </a:r>
            <a:r>
              <a:rPr lang="en-US" sz="2400" dirty="0" err="1"/>
              <a:t>peralatan</a:t>
            </a:r>
            <a:r>
              <a:rPr lang="en-US" sz="2400" dirty="0"/>
              <a:t>, </a:t>
            </a:r>
            <a:r>
              <a:rPr lang="en-US" sz="2400" dirty="0" err="1"/>
              <a:t>buku-buku</a:t>
            </a:r>
            <a:r>
              <a:rPr lang="en-US" sz="2400" dirty="0"/>
              <a:t>) </a:t>
            </a:r>
          </a:p>
          <a:p>
            <a:pPr marL="863600" indent="-255588">
              <a:lnSpc>
                <a:spcPct val="90000"/>
              </a:lnSpc>
            </a:pPr>
            <a:r>
              <a:rPr lang="en-US" sz="2400" dirty="0"/>
              <a:t>5. </a:t>
            </a:r>
            <a:r>
              <a:rPr lang="en-US" sz="2400" dirty="0" err="1"/>
              <a:t>Menjangkau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</a:p>
          <a:p>
            <a:pPr marL="863600" indent="-255588">
              <a:lnSpc>
                <a:spcPct val="90000"/>
              </a:lnSpc>
            </a:pPr>
            <a:r>
              <a:rPr lang="id-ID" sz="2400" dirty="0" smtClean="0"/>
              <a:t>6. </a:t>
            </a:r>
            <a:r>
              <a:rPr lang="en-US" sz="2400" dirty="0" err="1" smtClean="0"/>
              <a:t>Melatih</a:t>
            </a:r>
            <a:r>
              <a:rPr lang="en-US" sz="2400" dirty="0" smtClean="0"/>
              <a:t> </a:t>
            </a:r>
            <a:r>
              <a:rPr lang="en-US" sz="2400" dirty="0" err="1"/>
              <a:t>pembelajar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mandiri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66800" y="6324600"/>
            <a:ext cx="3810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63246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Kelemahan e-learning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Kelemahan Menggunakan E-learning </a:t>
            </a:r>
          </a:p>
          <a:p>
            <a:pPr>
              <a:lnSpc>
                <a:spcPct val="80000"/>
              </a:lnSpc>
            </a:pPr>
            <a:r>
              <a:rPr lang="en-US" sz="2000"/>
              <a:t>Kelemahan menggunakan e-learning diantaranya sebagai berikut (Rosenberg, 2006): </a:t>
            </a:r>
          </a:p>
          <a:p>
            <a:pPr>
              <a:lnSpc>
                <a:spcPct val="80000"/>
              </a:lnSpc>
            </a:pPr>
            <a:r>
              <a:rPr lang="en-US" sz="2000"/>
              <a:t>1. Karena e-learning menggunakan teknologi informasi, tidak semua orang terutama orang yang masih awam dapat menggunakannya dengan baik. </a:t>
            </a:r>
          </a:p>
          <a:p>
            <a:pPr>
              <a:lnSpc>
                <a:spcPct val="80000"/>
              </a:lnSpc>
            </a:pPr>
            <a:r>
              <a:rPr lang="en-US" sz="2000"/>
              <a:t>2. Membuat e-learning yang interaktif dan sesuai dengan keinginan pengguna membutuhkan </a:t>
            </a:r>
            <a:r>
              <a:rPr lang="en-US" sz="2000" i="1"/>
              <a:t>programming </a:t>
            </a:r>
            <a:r>
              <a:rPr lang="en-US" sz="2000"/>
              <a:t>yang sulit, sehingga pembuatannya cukup lama. </a:t>
            </a:r>
          </a:p>
          <a:p>
            <a:pPr>
              <a:lnSpc>
                <a:spcPct val="80000"/>
              </a:lnSpc>
            </a:pPr>
            <a:r>
              <a:rPr lang="en-US" sz="2000"/>
              <a:t>3. E-learning membutuhkan infrastruktur yang baik sehingga membutuhkan biaya awal yang cukup tinggi. </a:t>
            </a:r>
          </a:p>
          <a:p>
            <a:pPr>
              <a:lnSpc>
                <a:spcPct val="80000"/>
              </a:lnSpc>
            </a:pPr>
            <a:r>
              <a:rPr lang="en-US" sz="2000"/>
              <a:t>4. Tidak semua orang mau menggunakan e-learning sebagai media belajar. 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43000" y="6400800"/>
            <a:ext cx="5334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6400800"/>
            <a:ext cx="5334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98" decel="100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98" decel="100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b="1" dirty="0" err="1">
                <a:latin typeface="Times New Roman" pitchFamily="18" charset="0"/>
              </a:rPr>
              <a:t>pendidikan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jarak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jauh</a:t>
            </a:r>
            <a:r>
              <a:rPr lang="en-US" sz="2200" b="1" dirty="0">
                <a:latin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pembelajaran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jarak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jauh</a:t>
            </a:r>
            <a:r>
              <a:rPr lang="en-US" sz="2200" b="1" dirty="0">
                <a:latin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bidang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pendidikan</a:t>
            </a:r>
            <a:r>
              <a:rPr lang="en-US" sz="2200" dirty="0">
                <a:latin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</a:rPr>
              <a:t>berfokus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pada</a:t>
            </a:r>
            <a:r>
              <a:rPr lang="en-US" sz="2200" dirty="0">
                <a:latin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</a:rPr>
              <a:t>teknologi</a:t>
            </a:r>
            <a:r>
              <a:rPr lang="en-US" sz="2200" dirty="0">
                <a:latin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desain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sistem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instruksional</a:t>
            </a:r>
            <a:r>
              <a:rPr lang="en-US" sz="2200" dirty="0">
                <a:latin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</a:rPr>
              <a:t>bertujuan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memberikan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pendidikan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kepada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para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siswa</a:t>
            </a:r>
            <a:r>
              <a:rPr lang="en-US" sz="2200" dirty="0">
                <a:latin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</a:rPr>
              <a:t>tidak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secara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fisik</a:t>
            </a:r>
            <a:r>
              <a:rPr lang="en-US" sz="2200" dirty="0">
                <a:latin typeface="Times New Roman" pitchFamily="18" charset="0"/>
              </a:rPr>
              <a:t> "di </a:t>
            </a:r>
            <a:r>
              <a:rPr lang="en-US" sz="2200" dirty="0" err="1">
                <a:latin typeface="Times New Roman" pitchFamily="18" charset="0"/>
              </a:rPr>
              <a:t>situs</a:t>
            </a:r>
            <a:r>
              <a:rPr lang="en-US" sz="2200" dirty="0">
                <a:latin typeface="Times New Roman" pitchFamily="18" charset="0"/>
              </a:rPr>
              <a:t>" di </a:t>
            </a:r>
            <a:r>
              <a:rPr lang="en-US" sz="2200" dirty="0" err="1">
                <a:latin typeface="Times New Roman" pitchFamily="18" charset="0"/>
              </a:rPr>
              <a:t>kelas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tradisional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kampus</a:t>
            </a:r>
            <a:r>
              <a:rPr lang="en-US" sz="2200" dirty="0">
                <a:latin typeface="Times New Roman" pitchFamily="18" charset="0"/>
              </a:rPr>
              <a:t>. </a:t>
            </a:r>
            <a:endParaRPr lang="id-ID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dirty="0" err="1" smtClean="0">
                <a:latin typeface="Times New Roman" pitchFamily="18" charset="0"/>
              </a:rPr>
              <a:t>Ini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telah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digambarkan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sebagai</a:t>
            </a:r>
            <a:r>
              <a:rPr lang="en-US" sz="2200" dirty="0">
                <a:latin typeface="Times New Roman" pitchFamily="18" charset="0"/>
              </a:rPr>
              <a:t> "</a:t>
            </a:r>
            <a:r>
              <a:rPr lang="en-US" sz="2200" dirty="0" err="1">
                <a:latin typeface="Times New Roman" pitchFamily="18" charset="0"/>
              </a:rPr>
              <a:t>suatu</a:t>
            </a:r>
            <a:r>
              <a:rPr lang="en-US" sz="2200" dirty="0">
                <a:latin typeface="Times New Roman" pitchFamily="18" charset="0"/>
              </a:rPr>
              <a:t> proses </a:t>
            </a:r>
            <a:r>
              <a:rPr lang="en-US" sz="2200" dirty="0" err="1">
                <a:latin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membuat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menyediakan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akses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sumber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belajar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ketika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informasi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peserta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didik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dipisahkan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oleh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waktu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jarak</a:t>
            </a:r>
            <a:r>
              <a:rPr lang="en-US" sz="2200" dirty="0">
                <a:latin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keduanya</a:t>
            </a:r>
            <a:r>
              <a:rPr lang="en-US" sz="2200" dirty="0">
                <a:latin typeface="Times New Roman" pitchFamily="18" charset="0"/>
              </a:rPr>
              <a:t>" program </a:t>
            </a:r>
            <a:r>
              <a:rPr lang="en-US" sz="2200" dirty="0" err="1">
                <a:latin typeface="Times New Roman" pitchFamily="18" charset="0"/>
              </a:rPr>
              <a:t>pendidikan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jarak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jauh</a:t>
            </a:r>
            <a:r>
              <a:rPr lang="en-US" sz="2200" dirty="0">
                <a:latin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</a:rPr>
              <a:t>memerlukan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kehadiran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fisik</a:t>
            </a:r>
            <a:r>
              <a:rPr lang="en-US" sz="2200" dirty="0">
                <a:latin typeface="Times New Roman" pitchFamily="18" charset="0"/>
              </a:rPr>
              <a:t> di </a:t>
            </a:r>
            <a:r>
              <a:rPr lang="en-US" sz="2200" dirty="0" err="1">
                <a:latin typeface="Times New Roman" pitchFamily="18" charset="0"/>
              </a:rPr>
              <a:t>tempat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karena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alasan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apapun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</a:rPr>
              <a:t>termasuk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mengambil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ujian</a:t>
            </a:r>
            <a:r>
              <a:rPr lang="en-US" sz="2200" dirty="0">
                <a:latin typeface="Times New Roman" pitchFamily="18" charset="0"/>
              </a:rPr>
              <a:t>) </a:t>
            </a:r>
            <a:r>
              <a:rPr lang="en-US" sz="2200" dirty="0" err="1">
                <a:latin typeface="Times New Roman" pitchFamily="18" charset="0"/>
              </a:rPr>
              <a:t>dianggap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kursus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hibrida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dicampur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studi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Teknologi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baru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menjadi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banyak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digunakan</a:t>
            </a:r>
            <a:r>
              <a:rPr lang="en-US" sz="2200" dirty="0">
                <a:latin typeface="Times New Roman" pitchFamily="18" charset="0"/>
              </a:rPr>
              <a:t> di </a:t>
            </a:r>
            <a:r>
              <a:rPr lang="en-US" sz="2200" dirty="0" err="1">
                <a:latin typeface="Times New Roman" pitchFamily="18" charset="0"/>
              </a:rPr>
              <a:t>universitas-universitas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lembaga</a:t>
            </a:r>
            <a:r>
              <a:rPr lang="en-US" sz="2200" dirty="0">
                <a:latin typeface="Times New Roman" pitchFamily="18" charset="0"/>
              </a:rPr>
              <a:t> di </a:t>
            </a:r>
            <a:r>
              <a:rPr lang="en-US" sz="2200" dirty="0" err="1">
                <a:latin typeface="Times New Roman" pitchFamily="18" charset="0"/>
              </a:rPr>
              <a:t>seluruh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dunia</a:t>
            </a:r>
            <a:r>
              <a:rPr lang="en-US" sz="2200" dirty="0">
                <a:latin typeface="Times New Roman" pitchFamily="18" charset="0"/>
              </a:rPr>
              <a:t>.  </a:t>
            </a:r>
            <a:endParaRPr lang="id-ID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dirty="0" err="1" smtClean="0">
                <a:latin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tren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baru-baru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kemajuan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teknologi</a:t>
            </a:r>
            <a:r>
              <a:rPr lang="en-US" sz="2200" dirty="0">
                <a:latin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</a:rPr>
              <a:t>pembelajaran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jarak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jauh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menjadi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lebih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diakui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potensialnya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dalam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memberikan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perhatian</a:t>
            </a:r>
            <a:r>
              <a:rPr lang="en-US" sz="2200" dirty="0">
                <a:latin typeface="Times New Roman" pitchFamily="18" charset="0"/>
              </a:rPr>
              <a:t> individual </a:t>
            </a:r>
            <a:r>
              <a:rPr lang="en-US" sz="2200" dirty="0" err="1">
                <a:latin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komunikasi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dengan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siswa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internasional</a:t>
            </a:r>
            <a:r>
              <a:rPr lang="en-US" sz="2200" dirty="0">
                <a:latin typeface="Times New Roman" pitchFamily="18" charset="0"/>
              </a:rPr>
              <a:t> </a:t>
            </a:r>
          </a:p>
        </p:txBody>
      </p:sp>
      <p:sp>
        <p:nvSpPr>
          <p:cNvPr id="40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95400" y="6248400"/>
            <a:ext cx="381000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" y="6248400"/>
            <a:ext cx="381000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Manfaat distance learning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latin typeface="Arial" pitchFamily="34" charset="0"/>
                <a:cs typeface="Arial" pitchFamily="34" charset="0"/>
              </a:rPr>
              <a:t>Memperluas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jarak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terlayani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populasi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siswa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sekolah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menawarkan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inginkan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tinggal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terlalu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jarak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mengubah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produksi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konten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tahan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lama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berulang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endParaRPr lang="id-ID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Beradaptasi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mengadopsi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jarak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sarana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beradaptasi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45060" name="Beethoven's Symphony No. 9 (Scherzo).wma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153400" y="6324600"/>
            <a:ext cx="304800" cy="304800"/>
          </a:xfrm>
          <a:prstGeom prst="rect">
            <a:avLst/>
          </a:prstGeom>
          <a:noFill/>
        </p:spPr>
      </p:pic>
      <p:sp>
        <p:nvSpPr>
          <p:cNvPr id="4506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66800" y="6324600"/>
            <a:ext cx="457200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6324600"/>
            <a:ext cx="457200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50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75742" fill="hold"/>
                                        <p:tgtEl>
                                          <p:spTgt spid="450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060"/>
                </p:tgtEl>
              </p:cMediaNode>
            </p:audio>
          </p:childTnLst>
        </p:cTn>
      </p:par>
    </p:tnLst>
    <p:bldLst>
      <p:bldP spid="45058" grpId="0"/>
      <p:bldP spid="450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i="1" dirty="0"/>
              <a:t>i-learning</a:t>
            </a:r>
            <a:r>
              <a:rPr lang="en-US" sz="4000" dirty="0"/>
              <a:t>” </a:t>
            </a:r>
            <a:r>
              <a:rPr lang="en-US" sz="4000" dirty="0" err="1"/>
              <a:t>atau</a:t>
            </a:r>
            <a:r>
              <a:rPr lang="en-US" sz="4000" dirty="0"/>
              <a:t> “</a:t>
            </a:r>
            <a:r>
              <a:rPr lang="en-US" sz="4000" i="1" dirty="0"/>
              <a:t>internet-learning</a:t>
            </a:r>
            <a:r>
              <a:rPr lang="en-US" sz="4000" dirty="0"/>
              <a:t>”.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didasarkan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 smtClean="0"/>
              <a:t>alasan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:</a:t>
            </a:r>
            <a:endParaRPr lang="id-ID" sz="1800" dirty="0" smtClean="0"/>
          </a:p>
          <a:p>
            <a:pPr marL="909638" indent="-342900" defTabSz="747713">
              <a:lnSpc>
                <a:spcPct val="110000"/>
              </a:lnSpc>
              <a:buFont typeface="+mj-lt"/>
              <a:buAutoNum type="arabicPeriod"/>
            </a:pPr>
            <a:r>
              <a:rPr lang="en-US" sz="1800" dirty="0" smtClean="0"/>
              <a:t>e-learning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sebatas</a:t>
            </a:r>
            <a:r>
              <a:rPr lang="en-US" sz="1800" dirty="0"/>
              <a:t> internet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media </a:t>
            </a:r>
            <a:r>
              <a:rPr lang="en-US" sz="1800" dirty="0" err="1"/>
              <a:t>pembelajaran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melibatkan</a:t>
            </a:r>
            <a:r>
              <a:rPr lang="en-US" sz="1800" dirty="0"/>
              <a:t> media-media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 smtClean="0"/>
              <a:t>lainnya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marL="909638" indent="-342900" defTabSz="747713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 smtClean="0"/>
              <a:t>Penyempitan</a:t>
            </a:r>
            <a:r>
              <a:rPr lang="en-US" sz="1800" dirty="0" smtClean="0"/>
              <a:t> </a:t>
            </a:r>
            <a:r>
              <a:rPr lang="en-US" sz="1800" dirty="0" err="1"/>
              <a:t>makna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 e-learning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mengacu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internet.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pengertian-pengertian</a:t>
            </a:r>
            <a:r>
              <a:rPr lang="en-US" sz="1800" dirty="0"/>
              <a:t> yang </a:t>
            </a:r>
            <a:r>
              <a:rPr lang="en-US" sz="1800" dirty="0" err="1"/>
              <a:t>disampaikan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marL="909638" indent="-342900" defTabSz="747713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 smtClean="0"/>
              <a:t>Istilah</a:t>
            </a:r>
            <a:r>
              <a:rPr lang="en-US" sz="1800" dirty="0" smtClean="0"/>
              <a:t> </a:t>
            </a:r>
            <a:r>
              <a:rPr lang="en-US" sz="1800" dirty="0"/>
              <a:t>i-learning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batasan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media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media </a:t>
            </a:r>
            <a:r>
              <a:rPr lang="en-US" sz="1800" dirty="0" smtClean="0"/>
              <a:t>internet.</a:t>
            </a:r>
            <a:endParaRPr lang="id-ID" sz="1800" dirty="0" smtClean="0"/>
          </a:p>
          <a:p>
            <a:pPr marL="909638" indent="-342900" defTabSz="747713">
              <a:lnSpc>
                <a:spcPct val="110000"/>
              </a:lnSpc>
              <a:buFont typeface="+mj-lt"/>
              <a:buAutoNum type="arabicPeriod"/>
            </a:pPr>
            <a:r>
              <a:rPr lang="en-US" sz="1800" dirty="0" smtClean="0"/>
              <a:t>Internet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kelebihan</a:t>
            </a:r>
            <a:r>
              <a:rPr lang="en-US" sz="1800" dirty="0"/>
              <a:t> </a:t>
            </a:r>
            <a:r>
              <a:rPr lang="en-US" sz="1800" dirty="0" err="1"/>
              <a:t>dibanding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lain. </a:t>
            </a:r>
            <a:r>
              <a:rPr lang="en-US" sz="1800" dirty="0" err="1"/>
              <a:t>Kelebihan-kelebihan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</a:t>
            </a:r>
            <a:endParaRPr lang="id-ID" sz="1800" dirty="0" smtClean="0"/>
          </a:p>
          <a:p>
            <a:pPr marL="1422400" indent="-342900" defTabSz="747713">
              <a:lnSpc>
                <a:spcPct val="110000"/>
              </a:lnSpc>
              <a:buFont typeface="+mj-lt"/>
              <a:buAutoNum type="alphaLcParenR"/>
            </a:pP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kapanpun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dimanapun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,</a:t>
            </a:r>
            <a:endParaRPr lang="id-ID" sz="1800" dirty="0" smtClean="0"/>
          </a:p>
          <a:p>
            <a:pPr marL="1422400" indent="-342900" defTabSz="747713">
              <a:lnSpc>
                <a:spcPct val="110000"/>
              </a:lnSpc>
              <a:buFont typeface="+mj-lt"/>
              <a:buAutoNum type="alphaLcParenR"/>
            </a:pPr>
            <a:r>
              <a:rPr lang="en-US" sz="1800" dirty="0" err="1" smtClean="0"/>
              <a:t>Bila</a:t>
            </a:r>
            <a:r>
              <a:rPr lang="en-US" sz="1800" dirty="0" smtClean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</a:t>
            </a:r>
            <a:r>
              <a:rPr lang="en-US" sz="1800" dirty="0" err="1"/>
              <a:t>infomasi</a:t>
            </a:r>
            <a:r>
              <a:rPr lang="en-US" sz="1800" dirty="0"/>
              <a:t> </a:t>
            </a:r>
            <a:r>
              <a:rPr lang="en-US" sz="1800" dirty="0" smtClean="0"/>
              <a:t>yang</a:t>
            </a:r>
            <a:r>
              <a:rPr lang="id-ID" sz="1800" dirty="0" smtClean="0"/>
              <a:t> b</a:t>
            </a:r>
            <a:r>
              <a:rPr lang="en-US" sz="1800" dirty="0" err="1" smtClean="0"/>
              <a:t>erkaitan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yang </a:t>
            </a:r>
            <a:r>
              <a:rPr lang="en-US" sz="1800" dirty="0" err="1"/>
              <a:t>dipelajarinya</a:t>
            </a:r>
            <a:r>
              <a:rPr lang="en-US" sz="1800" dirty="0"/>
              <a:t>,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., </a:t>
            </a:r>
            <a:endParaRPr lang="id-ID" sz="1800" dirty="0" smtClean="0"/>
          </a:p>
          <a:p>
            <a:pPr marL="1422400" indent="-342900" defTabSz="747713">
              <a:lnSpc>
                <a:spcPct val="110000"/>
              </a:lnSpc>
              <a:buFont typeface="+mj-lt"/>
              <a:buAutoNum type="alphaLcParenR"/>
            </a:pPr>
            <a:r>
              <a:rPr lang="en-US" sz="1800" dirty="0" err="1" smtClean="0"/>
              <a:t>Menuntut</a:t>
            </a:r>
            <a:r>
              <a:rPr lang="en-US" sz="1800" dirty="0" smtClean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proaktif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, </a:t>
            </a:r>
            <a:endParaRPr lang="id-ID" sz="1800" dirty="0" smtClean="0"/>
          </a:p>
          <a:p>
            <a:pPr marL="1422400" indent="-342900" defTabSz="747713">
              <a:lnSpc>
                <a:spcPct val="110000"/>
              </a:lnSpc>
              <a:buFont typeface="+mj-lt"/>
              <a:buAutoNum type="alphaLcParenR"/>
            </a:pPr>
            <a:r>
              <a:rPr lang="en-US" sz="1800" dirty="0" err="1" smtClean="0"/>
              <a:t>mahasiswa</a:t>
            </a:r>
            <a:r>
              <a:rPr lang="en-US" sz="1800" dirty="0" smtClean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 smtClean="0"/>
              <a:t>denga</a:t>
            </a:r>
            <a:r>
              <a:rPr lang="id-ID" sz="1800" dirty="0" smtClean="0"/>
              <a:t>n</a:t>
            </a:r>
            <a:r>
              <a:rPr lang="en-US" sz="1800" dirty="0" smtClean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menunggu</a:t>
            </a:r>
            <a:r>
              <a:rPr lang="en-US" sz="1800" dirty="0"/>
              <a:t> </a:t>
            </a:r>
            <a:r>
              <a:rPr lang="en-US" sz="1800" dirty="0" err="1"/>
              <a:t>pertemuan</a:t>
            </a:r>
            <a:r>
              <a:rPr lang="en-US" sz="1800" dirty="0"/>
              <a:t> </a:t>
            </a:r>
            <a:r>
              <a:rPr lang="en-US" sz="1800" dirty="0" err="1"/>
              <a:t>tatap</a:t>
            </a:r>
            <a:r>
              <a:rPr lang="en-US" sz="1800" dirty="0"/>
              <a:t> </a:t>
            </a:r>
            <a:r>
              <a:rPr lang="en-US" sz="1800" dirty="0" err="1"/>
              <a:t>muka</a:t>
            </a:r>
            <a:r>
              <a:rPr lang="en-US" sz="1800" dirty="0"/>
              <a:t> di </a:t>
            </a:r>
            <a:r>
              <a:rPr lang="en-US" sz="1800" dirty="0" err="1"/>
              <a:t>kelas</a:t>
            </a:r>
            <a:r>
              <a:rPr lang="en-US" sz="1800" dirty="0"/>
              <a:t>.</a:t>
            </a:r>
          </a:p>
        </p:txBody>
      </p:sp>
      <p:sp>
        <p:nvSpPr>
          <p:cNvPr id="512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43000" y="6400800"/>
            <a:ext cx="457200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33400" y="6400800"/>
            <a:ext cx="457200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Fitur E-learning </a:t>
            </a:r>
            <a:br>
              <a:rPr lang="en-US" b="1"/>
            </a:br>
            <a:endParaRPr 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E</a:t>
            </a:r>
            <a:r>
              <a:rPr lang="en-US" sz="2000"/>
              <a:t>-</a:t>
            </a:r>
            <a:r>
              <a:rPr lang="en-US" sz="2000" b="1"/>
              <a:t>learning</a:t>
            </a:r>
            <a:r>
              <a:rPr lang="en-US" sz="2000"/>
              <a:t> memiliki fitur-fitur sebagai berikut (Clark &amp; Mayer, 2008, p. 10): </a:t>
            </a:r>
          </a:p>
          <a:p>
            <a:pPr>
              <a:lnSpc>
                <a:spcPct val="80000"/>
              </a:lnSpc>
            </a:pPr>
            <a:r>
              <a:rPr lang="en-US" sz="2000"/>
              <a:t>1. Konten yang relevan dengan tujuan belajar </a:t>
            </a:r>
          </a:p>
          <a:p>
            <a:pPr>
              <a:lnSpc>
                <a:spcPct val="80000"/>
              </a:lnSpc>
            </a:pPr>
            <a:r>
              <a:rPr lang="en-US" sz="2000"/>
              <a:t>2. Menggunakan metode instruksional seperti contoh dan praktek untuk membantu belajar. </a:t>
            </a:r>
          </a:p>
          <a:p>
            <a:pPr>
              <a:lnSpc>
                <a:spcPct val="80000"/>
              </a:lnSpc>
            </a:pPr>
            <a:r>
              <a:rPr lang="en-US" sz="2000"/>
              <a:t>3. Menggunakan elemen media seperti kalimat dan gambar untuk mendistribusikan konten dan metode belajar. </a:t>
            </a:r>
          </a:p>
          <a:p>
            <a:pPr>
              <a:lnSpc>
                <a:spcPct val="80000"/>
              </a:lnSpc>
            </a:pPr>
            <a:r>
              <a:rPr lang="en-US" sz="2000"/>
              <a:t>4. Pembelajaran dapat secara langsung dengan instruktur (</a:t>
            </a:r>
            <a:r>
              <a:rPr lang="en-US" sz="2000" i="1"/>
              <a:t>synchronous</a:t>
            </a:r>
            <a:r>
              <a:rPr lang="en-US" sz="2000"/>
              <a:t>) ataupun belajar secara individu (</a:t>
            </a:r>
            <a:r>
              <a:rPr lang="en-US" sz="2000" i="1"/>
              <a:t>asynchronous</a:t>
            </a:r>
            <a:r>
              <a:rPr lang="en-US" sz="2000"/>
              <a:t>) </a:t>
            </a:r>
          </a:p>
          <a:p>
            <a:pPr>
              <a:lnSpc>
                <a:spcPct val="80000"/>
              </a:lnSpc>
            </a:pPr>
            <a:r>
              <a:rPr lang="en-US" sz="2000"/>
              <a:t>5. Membangun wawasan dan teknik baru yang dihubungkan dengan tujuan belajar 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" y="6324600"/>
            <a:ext cx="4572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4267200" cy="632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3. E-learning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sekelompok</a:t>
            </a:r>
            <a:r>
              <a:rPr lang="en-US" sz="1800" dirty="0"/>
              <a:t> orang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grup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bersama</a:t>
            </a:r>
            <a:r>
              <a:rPr lang="en-US" sz="1800" dirty="0"/>
              <a:t>. E-learning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sekelompok</a:t>
            </a:r>
            <a:r>
              <a:rPr lang="en-US" sz="1800" dirty="0"/>
              <a:t> orang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grup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bersama</a:t>
            </a:r>
            <a:r>
              <a:rPr lang="en-US" sz="1800" dirty="0"/>
              <a:t>,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berkomunikasi</a:t>
            </a:r>
            <a:r>
              <a:rPr lang="en-US" sz="1800" dirty="0"/>
              <a:t>, </a:t>
            </a:r>
            <a:r>
              <a:rPr lang="en-US" sz="1800" dirty="0" err="1"/>
              <a:t>berkolaborasi</a:t>
            </a:r>
            <a:r>
              <a:rPr lang="en-US" sz="1800" dirty="0"/>
              <a:t>, </a:t>
            </a:r>
            <a:r>
              <a:rPr lang="en-US" sz="1800" dirty="0" err="1"/>
              <a:t>berbagi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membentuk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komunitas</a:t>
            </a:r>
            <a:r>
              <a:rPr lang="en-US" sz="1800" dirty="0"/>
              <a:t> </a:t>
            </a:r>
            <a:r>
              <a:rPr lang="en-US" sz="1800" i="1" dirty="0"/>
              <a:t>online </a:t>
            </a:r>
            <a:r>
              <a:rPr lang="en-US" sz="1800" dirty="0"/>
              <a:t>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(</a:t>
            </a:r>
            <a:r>
              <a:rPr lang="en-US" sz="1800" i="1" dirty="0"/>
              <a:t>synchronous</a:t>
            </a:r>
            <a:r>
              <a:rPr lang="en-US" sz="1800" dirty="0"/>
              <a:t>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(</a:t>
            </a:r>
            <a:r>
              <a:rPr lang="en-US" sz="1800" i="1" dirty="0"/>
              <a:t>asynchronous</a:t>
            </a:r>
            <a:r>
              <a:rPr lang="en-US" sz="1800" dirty="0"/>
              <a:t>).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4. E-learning </a:t>
            </a:r>
            <a:r>
              <a:rPr lang="en-US" sz="1800" dirty="0" err="1"/>
              <a:t>membawa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pelajar</a:t>
            </a:r>
            <a:r>
              <a:rPr lang="en-US" sz="1800" dirty="0"/>
              <a:t>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pelajar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.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tradisional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pelajar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pergi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Model e-learning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i="1" dirty="0"/>
              <a:t>Pull Model of Learning </a:t>
            </a:r>
            <a:r>
              <a:rPr lang="en-US" sz="1800" dirty="0"/>
              <a:t>(Knight, 2005, p. 11). </a:t>
            </a:r>
          </a:p>
        </p:txBody>
      </p:sp>
      <p:pic>
        <p:nvPicPr>
          <p:cNvPr id="8200" name="Picture 8" descr="push model of learning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609600"/>
            <a:ext cx="4343400" cy="4648200"/>
          </a:xfrm>
          <a:noFill/>
          <a:ln/>
        </p:spPr>
      </p:pic>
      <p:sp>
        <p:nvSpPr>
          <p:cNvPr id="820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19200" y="6248400"/>
            <a:ext cx="533400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6248400"/>
            <a:ext cx="533400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819400"/>
            <a:ext cx="1828800" cy="1143000"/>
          </a:xfrm>
        </p:spPr>
        <p:txBody>
          <a:bodyPr/>
          <a:lstStyle/>
          <a:p>
            <a:r>
              <a:rPr lang="en-US" dirty="0" err="1" smtClean="0"/>
              <a:t>sekian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e-learning,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pendukungnya</a:t>
            </a:r>
            <a:r>
              <a:rPr lang="en-US" dirty="0" smtClean="0"/>
              <a:t>.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algn="just">
              <a:lnSpc>
                <a:spcPct val="170000"/>
              </a:lnSpc>
              <a:buNone/>
            </a:pPr>
            <a:endParaRPr lang="en-US" dirty="0" smtClean="0"/>
          </a:p>
          <a:p>
            <a:pPr algn="just">
              <a:lnSpc>
                <a:spcPct val="170000"/>
              </a:lnSpc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Infrastruktur</a:t>
            </a:r>
            <a:r>
              <a:rPr lang="en-US" b="1" dirty="0" smtClean="0"/>
              <a:t> e-Learning</a:t>
            </a:r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Infrastruktur</a:t>
            </a:r>
            <a:r>
              <a:rPr lang="en-US" dirty="0" smtClean="0"/>
              <a:t> e-Learning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personal computer (PC),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internet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multimedia.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teleconference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synchronous learning </a:t>
            </a:r>
            <a:r>
              <a:rPr lang="en-US" dirty="0" err="1" smtClean="0"/>
              <a:t>melalui</a:t>
            </a:r>
            <a:r>
              <a:rPr lang="en-US" dirty="0" smtClean="0"/>
              <a:t> teleconference,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e-learning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e-Learning</a:t>
            </a:r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mem-virtualisasi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, forum </a:t>
            </a:r>
            <a:r>
              <a:rPr lang="en-US" dirty="0" err="1" smtClean="0"/>
              <a:t>diskusi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(</a:t>
            </a:r>
            <a:r>
              <a:rPr lang="en-US" dirty="0" err="1" smtClean="0"/>
              <a:t>rapor</a:t>
            </a:r>
            <a:r>
              <a:rPr lang="en-US" dirty="0" smtClean="0"/>
              <a:t>),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proses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. </a:t>
            </a:r>
            <a:endParaRPr lang="id-ID" dirty="0" smtClean="0"/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Learning Management System (LMS). LMS </a:t>
            </a:r>
            <a:r>
              <a:rPr lang="en-US" dirty="0" err="1" smtClean="0"/>
              <a:t>banyak</a:t>
            </a:r>
            <a:r>
              <a:rPr lang="en-US" dirty="0" smtClean="0"/>
              <a:t> yang open source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manfaatkan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di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Konten</a:t>
            </a:r>
            <a:r>
              <a:rPr lang="en-US" b="1" dirty="0" smtClean="0"/>
              <a:t> e-Learning</a:t>
            </a:r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e-Learning system (Learning</a:t>
            </a:r>
            <a:r>
              <a:rPr lang="id-ID" dirty="0" smtClean="0"/>
              <a:t> </a:t>
            </a:r>
            <a:r>
              <a:rPr lang="sv-SE" dirty="0" smtClean="0"/>
              <a:t>Management System). Konten dan bahan ajar ini bisa dalam bentuk </a:t>
            </a:r>
            <a:r>
              <a:rPr lang="en-US" dirty="0" smtClean="0"/>
              <a:t>Multimedia-based Content (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multimedia </a:t>
            </a:r>
            <a:r>
              <a:rPr lang="en-US" dirty="0" err="1" smtClean="0"/>
              <a:t>interaktif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Text-based Content (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). </a:t>
            </a:r>
            <a:endParaRPr lang="id-ID" dirty="0" smtClean="0"/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Learning Management System (LMS)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kapanpun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dimanapun</a:t>
            </a:r>
            <a:r>
              <a:rPr lang="en-US" dirty="0" smtClean="0"/>
              <a:t>. </a:t>
            </a:r>
            <a:r>
              <a:rPr lang="en-US" dirty="0" err="1" smtClean="0"/>
              <a:t>Depdiknas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multimedia </a:t>
            </a:r>
            <a:r>
              <a:rPr lang="en-US" dirty="0" err="1" smtClean="0"/>
              <a:t>pembelajaran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0650" indent="-11113" algn="just">
              <a:lnSpc>
                <a:spcPct val="170000"/>
              </a:lnSpc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berkembang</a:t>
            </a:r>
            <a:r>
              <a:rPr lang="en-US" sz="2000" dirty="0" smtClean="0"/>
              <a:t>.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prinsipnya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dikelompokkan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 Technology based learning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Technology based web-learning. Technology based learning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Audio Information Technologies </a:t>
            </a:r>
            <a:r>
              <a:rPr lang="fr-FR" sz="2000" dirty="0" smtClean="0"/>
              <a:t>(radio, audio tape, </a:t>
            </a:r>
            <a:r>
              <a:rPr lang="fr-FR" sz="2000" dirty="0" err="1" smtClean="0"/>
              <a:t>voice</a:t>
            </a:r>
            <a:r>
              <a:rPr lang="fr-FR" sz="2000" dirty="0" smtClean="0"/>
              <a:t> mail </a:t>
            </a:r>
            <a:r>
              <a:rPr lang="fr-FR" sz="2000" dirty="0" err="1" smtClean="0"/>
              <a:t>telephone</a:t>
            </a:r>
            <a:r>
              <a:rPr lang="fr-FR" sz="2000" dirty="0" smtClean="0"/>
              <a:t>) dan </a:t>
            </a:r>
            <a:r>
              <a:rPr lang="fr-FR" sz="2000" dirty="0" err="1" smtClean="0"/>
              <a:t>Video</a:t>
            </a:r>
            <a:r>
              <a:rPr lang="fr-FR" sz="2000" dirty="0" smtClean="0"/>
              <a:t> Information Technologies </a:t>
            </a:r>
            <a:r>
              <a:rPr lang="en-US" sz="2000" dirty="0" smtClean="0"/>
              <a:t>(video tape, video text, video messaging).</a:t>
            </a:r>
          </a:p>
          <a:p>
            <a:pPr marL="120650" indent="-11113" algn="just">
              <a:lnSpc>
                <a:spcPct val="170000"/>
              </a:lnSpc>
              <a:buNone/>
            </a:pP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800" dirty="0" err="1" smtClean="0"/>
              <a:t>Sedangkan</a:t>
            </a:r>
            <a:r>
              <a:rPr lang="en-US" sz="2800" dirty="0" smtClean="0"/>
              <a:t> technology</a:t>
            </a:r>
            <a:r>
              <a:rPr lang="id-ID" sz="2800" dirty="0" smtClean="0"/>
              <a:t> </a:t>
            </a:r>
            <a:r>
              <a:rPr lang="en-US" sz="2800" dirty="0" smtClean="0"/>
              <a:t>based</a:t>
            </a:r>
            <a:r>
              <a:rPr lang="id-ID" sz="2800" dirty="0" smtClean="0"/>
              <a:t> </a:t>
            </a:r>
            <a:r>
              <a:rPr lang="en-US" sz="2800" dirty="0" smtClean="0"/>
              <a:t>web-learning</a:t>
            </a:r>
            <a:r>
              <a:rPr lang="id-ID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Data </a:t>
            </a:r>
            <a:r>
              <a:rPr lang="fr-FR" sz="2800" dirty="0" smtClean="0"/>
              <a:t>Information Technologies (bulletin </a:t>
            </a:r>
            <a:r>
              <a:rPr lang="fr-FR" sz="2800" dirty="0" err="1" smtClean="0"/>
              <a:t>board</a:t>
            </a:r>
            <a:r>
              <a:rPr lang="fr-FR" sz="2800" dirty="0" smtClean="0"/>
              <a:t>, Internet, e-mail, </a:t>
            </a:r>
            <a:r>
              <a:rPr lang="fr-FR" sz="2800" dirty="0" err="1" smtClean="0"/>
              <a:t>telecollaboration</a:t>
            </a:r>
            <a:r>
              <a:rPr lang="fr-FR" sz="2800" dirty="0" smtClean="0"/>
              <a:t>). </a:t>
            </a:r>
            <a:endParaRPr lang="id-ID" sz="28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pelaksanaan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sehari-hari</a:t>
            </a:r>
            <a:r>
              <a:rPr lang="en-US" sz="2800" dirty="0" smtClean="0"/>
              <a:t>, yang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dijumpai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(audio/data,</a:t>
            </a:r>
            <a:r>
              <a:rPr lang="it-IT" sz="2800" dirty="0" smtClean="0"/>
              <a:t>video/data, audio/video). Teknologi ini juga sering di pakai pada pendidikan </a:t>
            </a:r>
            <a:r>
              <a:rPr lang="en-US" sz="2800" dirty="0" err="1" smtClean="0"/>
              <a:t>jarak</a:t>
            </a:r>
            <a:r>
              <a:rPr lang="en-US" sz="2800" dirty="0" smtClean="0"/>
              <a:t> </a:t>
            </a:r>
            <a:r>
              <a:rPr lang="en-US" sz="2800" dirty="0" err="1" smtClean="0"/>
              <a:t>jauh</a:t>
            </a:r>
            <a:r>
              <a:rPr lang="en-US" sz="2800" dirty="0" smtClean="0"/>
              <a:t> (distance education), </a:t>
            </a:r>
            <a:r>
              <a:rPr lang="en-US" sz="2800" dirty="0" err="1" smtClean="0"/>
              <a:t>dimasudkan</a:t>
            </a:r>
            <a:r>
              <a:rPr lang="en-US" sz="2800" dirty="0" smtClean="0"/>
              <a:t> agar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murid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guru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keunggulan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e-learning </a:t>
            </a:r>
            <a:r>
              <a:rPr lang="en-US" sz="2800" dirty="0" err="1" smtClean="0"/>
              <a:t>ini</a:t>
            </a:r>
            <a:r>
              <a:rPr lang="en-US" sz="2800" dirty="0" smtClean="0"/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 algn="just">
              <a:lnSpc>
                <a:spcPct val="170000"/>
              </a:lnSpc>
              <a:buAutoNum type="arabicPeriod"/>
            </a:pPr>
            <a:r>
              <a:rPr lang="en-US" sz="2600" dirty="0" smtClean="0"/>
              <a:t>e-learning </a:t>
            </a:r>
            <a:r>
              <a:rPr lang="en-US" sz="2600" dirty="0" err="1" smtClean="0"/>
              <a:t>bersifat</a:t>
            </a:r>
            <a:r>
              <a:rPr lang="en-US" sz="2600" dirty="0" smtClean="0"/>
              <a:t> </a:t>
            </a:r>
            <a:r>
              <a:rPr lang="en-US" sz="2600" dirty="0" err="1" smtClean="0"/>
              <a:t>jaringan</a:t>
            </a:r>
            <a:r>
              <a:rPr lang="en-US" sz="2600" dirty="0" smtClean="0"/>
              <a:t>, yang </a:t>
            </a:r>
            <a:r>
              <a:rPr lang="en-US" sz="2600" dirty="0" err="1" smtClean="0"/>
              <a:t>membuatnya</a:t>
            </a:r>
            <a:r>
              <a:rPr lang="en-US" sz="2600" dirty="0" smtClean="0"/>
              <a:t> </a:t>
            </a:r>
            <a:r>
              <a:rPr lang="en-US" sz="2600" dirty="0" err="1" smtClean="0"/>
              <a:t>mampu</a:t>
            </a:r>
            <a:r>
              <a:rPr lang="en-US" sz="2600" dirty="0" smtClean="0"/>
              <a:t> </a:t>
            </a:r>
            <a:r>
              <a:rPr lang="en-US" sz="2600" dirty="0" err="1" smtClean="0"/>
              <a:t>memperbaiki</a:t>
            </a:r>
            <a:r>
              <a:rPr lang="en-US" sz="2600" dirty="0" smtClean="0"/>
              <a:t>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cepat</a:t>
            </a:r>
            <a:r>
              <a:rPr lang="en-US" sz="2600" dirty="0" smtClean="0"/>
              <a:t>, </a:t>
            </a:r>
            <a:r>
              <a:rPr lang="en-US" sz="2600" dirty="0" err="1" smtClean="0"/>
              <a:t>menyimpan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memunculkan</a:t>
            </a:r>
            <a:r>
              <a:rPr lang="en-US" sz="2600" dirty="0" smtClean="0"/>
              <a:t> </a:t>
            </a:r>
            <a:r>
              <a:rPr lang="en-US" sz="2600" dirty="0" err="1" smtClean="0"/>
              <a:t>kembali</a:t>
            </a:r>
            <a:r>
              <a:rPr lang="en-US" sz="2600" dirty="0" smtClean="0"/>
              <a:t>,</a:t>
            </a:r>
            <a:r>
              <a:rPr lang="id-ID" sz="2600" dirty="0" smtClean="0"/>
              <a:t> </a:t>
            </a:r>
            <a:r>
              <a:rPr lang="en-US" sz="2600" dirty="0" err="1" smtClean="0"/>
              <a:t>mendistribusikan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sharing </a:t>
            </a:r>
            <a:r>
              <a:rPr lang="en-US" sz="2600" dirty="0" err="1" smtClean="0"/>
              <a:t>pembelajaran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informasi</a:t>
            </a:r>
            <a:r>
              <a:rPr lang="id-ID" sz="2600" dirty="0" smtClean="0"/>
              <a:t>.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Mengkategorikan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e-learning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 algn="just">
              <a:lnSpc>
                <a:spcPct val="170000"/>
              </a:lnSpc>
              <a:buNone/>
            </a:pPr>
            <a:r>
              <a:rPr lang="id-ID" sz="2800" dirty="0" smtClean="0"/>
              <a:t>2.	</a:t>
            </a:r>
            <a:r>
              <a:rPr lang="en-US" sz="2800" dirty="0" smtClean="0"/>
              <a:t>E-learning </a:t>
            </a:r>
            <a:r>
              <a:rPr lang="en-US" sz="2800" dirty="0" err="1" smtClean="0"/>
              <a:t>dikirimkan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internet. </a:t>
            </a:r>
          </a:p>
          <a:p>
            <a:pPr marL="624078" indent="-514350" algn="just">
              <a:lnSpc>
                <a:spcPct val="170000"/>
              </a:lnSpc>
              <a:buNone/>
            </a:pPr>
            <a:r>
              <a:rPr lang="id-ID" sz="2800" dirty="0"/>
              <a:t>3</a:t>
            </a:r>
            <a:r>
              <a:rPr lang="id-ID" sz="2800" dirty="0" smtClean="0"/>
              <a:t>.	</a:t>
            </a:r>
            <a:r>
              <a:rPr lang="en-US" sz="2800" dirty="0" smtClean="0"/>
              <a:t>e-learning </a:t>
            </a:r>
            <a:r>
              <a:rPr lang="en-US" sz="2800" dirty="0" err="1" smtClean="0"/>
              <a:t>terfokus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pandangan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yang paling </a:t>
            </a:r>
            <a:r>
              <a:rPr lang="en-US" sz="2800" dirty="0" err="1" smtClean="0"/>
              <a:t>luas</a:t>
            </a:r>
            <a:r>
              <a:rPr lang="en-US" sz="2800" dirty="0" smtClean="0"/>
              <a:t>,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menggungguli</a:t>
            </a:r>
            <a:r>
              <a:rPr lang="en-US" sz="2800" dirty="0" smtClean="0"/>
              <a:t> </a:t>
            </a:r>
            <a:r>
              <a:rPr lang="en-US" sz="2800" dirty="0" err="1" smtClean="0"/>
              <a:t>paradikma</a:t>
            </a:r>
            <a:r>
              <a:rPr lang="en-US" sz="2800" dirty="0" smtClean="0"/>
              <a:t> </a:t>
            </a:r>
            <a:r>
              <a:rPr lang="en-US" sz="2800" dirty="0" err="1" smtClean="0"/>
              <a:t>tradisional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pelatihan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2437" indent="-342900" algn="just">
              <a:lnSpc>
                <a:spcPct val="170000"/>
              </a:lnSpc>
              <a:buAutoNum type="arabicPeriod"/>
            </a:pPr>
            <a:r>
              <a:rPr lang="en-US" sz="2400" dirty="0" err="1" smtClean="0"/>
              <a:t>paradigma</a:t>
            </a:r>
            <a:r>
              <a:rPr lang="en-US" sz="2400" dirty="0" smtClean="0"/>
              <a:t> virtual teacher resources,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mengatasi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terbatasnya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guru yang </a:t>
            </a:r>
            <a:r>
              <a:rPr lang="en-US" sz="2400" dirty="0" err="1" smtClean="0"/>
              <a:t>berkualitas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smtClean="0"/>
              <a:t>ha</a:t>
            </a:r>
            <a:r>
              <a:rPr lang="id-ID" sz="2400" dirty="0" smtClean="0"/>
              <a:t>r</a:t>
            </a:r>
            <a:r>
              <a:rPr lang="en-US" sz="2400" dirty="0" smtClean="0"/>
              <a:t>us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intensif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guru,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peranan</a:t>
            </a:r>
            <a:r>
              <a:rPr lang="en-US" sz="2400" dirty="0" smtClean="0"/>
              <a:t> guru </a:t>
            </a:r>
            <a:r>
              <a:rPr lang="en-US" sz="2400" dirty="0" err="1" smtClean="0"/>
              <a:t>maya</a:t>
            </a:r>
            <a:r>
              <a:rPr lang="en-US" sz="2400" dirty="0" smtClean="0"/>
              <a:t> (virtual teacher)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alih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</a:t>
            </a:r>
            <a:r>
              <a:rPr lang="id-ID" sz="2400" dirty="0" smtClean="0"/>
              <a:t>i</a:t>
            </a:r>
            <a:r>
              <a:rPr lang="en-US" sz="2400" dirty="0" smtClean="0"/>
              <a:t>stem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/>
              <a:t>Mengitegrasikan</a:t>
            </a:r>
            <a:r>
              <a:rPr lang="en-US" sz="3200" dirty="0" smtClean="0"/>
              <a:t> </a:t>
            </a:r>
            <a:r>
              <a:rPr lang="en-US" sz="3200" dirty="0" err="1" smtClean="0"/>
              <a:t>tiga</a:t>
            </a:r>
            <a:r>
              <a:rPr lang="en-US" sz="3200" dirty="0" smtClean="0"/>
              <a:t> </a:t>
            </a:r>
            <a:r>
              <a:rPr lang="en-US" sz="3200" dirty="0" err="1" smtClean="0"/>
              <a:t>paradigma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system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1105</TotalTime>
  <Words>1106</Words>
  <Application>Microsoft Office PowerPoint</Application>
  <PresentationFormat>On-screen Show (4:3)</PresentationFormat>
  <Paragraphs>72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Komponen E-Learning</vt:lpstr>
      <vt:lpstr>Komponen e-learning</vt:lpstr>
      <vt:lpstr>Next…</vt:lpstr>
      <vt:lpstr>Next…</vt:lpstr>
      <vt:lpstr>PowerPoint Presentation</vt:lpstr>
      <vt:lpstr>PowerPoint Presentation</vt:lpstr>
      <vt:lpstr>Mengkategorikan tiga kriteria dasar yang ada dalam e-learning</vt:lpstr>
      <vt:lpstr>PowerPoint Presentation</vt:lpstr>
      <vt:lpstr>Mengitegrasikan tiga paradigma dalam beberapa system</vt:lpstr>
      <vt:lpstr>PowerPoint Presentation</vt:lpstr>
      <vt:lpstr>Next…</vt:lpstr>
      <vt:lpstr>Keuntungan E-Learning</vt:lpstr>
      <vt:lpstr>Kelemahan e-learning</vt:lpstr>
      <vt:lpstr>Distance Learning</vt:lpstr>
      <vt:lpstr>Manfaat distance learning</vt:lpstr>
      <vt:lpstr>i-learning” atau “internet-learning”.</vt:lpstr>
      <vt:lpstr>Fitur E-learning  </vt:lpstr>
      <vt:lpstr>PowerPoint Presentation</vt:lpstr>
      <vt:lpstr>sekian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EMI</cp:lastModifiedBy>
  <cp:revision>21</cp:revision>
  <dcterms:created xsi:type="dcterms:W3CDTF">2012-12-16T12:07:36Z</dcterms:created>
  <dcterms:modified xsi:type="dcterms:W3CDTF">2019-03-27T07:38:13Z</dcterms:modified>
</cp:coreProperties>
</file>