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48"/>
  </p:notesMasterIdLst>
  <p:handoutMasterIdLst>
    <p:handoutMasterId r:id="rId49"/>
  </p:handoutMasterIdLst>
  <p:sldIdLst>
    <p:sldId id="284" r:id="rId3"/>
    <p:sldId id="285" r:id="rId4"/>
    <p:sldId id="286" r:id="rId5"/>
    <p:sldId id="338" r:id="rId6"/>
    <p:sldId id="306" r:id="rId7"/>
    <p:sldId id="288" r:id="rId8"/>
    <p:sldId id="299" r:id="rId9"/>
    <p:sldId id="301" r:id="rId10"/>
    <p:sldId id="300" r:id="rId11"/>
    <p:sldId id="339" r:id="rId12"/>
    <p:sldId id="305" r:id="rId13"/>
    <p:sldId id="346" r:id="rId14"/>
    <p:sldId id="308" r:id="rId15"/>
    <p:sldId id="309" r:id="rId16"/>
    <p:sldId id="313" r:id="rId17"/>
    <p:sldId id="312" r:id="rId18"/>
    <p:sldId id="316" r:id="rId19"/>
    <p:sldId id="315" r:id="rId20"/>
    <p:sldId id="340" r:id="rId21"/>
    <p:sldId id="317" r:id="rId22"/>
    <p:sldId id="291" r:id="rId23"/>
    <p:sldId id="319" r:id="rId24"/>
    <p:sldId id="320" r:id="rId25"/>
    <p:sldId id="321" r:id="rId26"/>
    <p:sldId id="322" r:id="rId27"/>
    <p:sldId id="347" r:id="rId28"/>
    <p:sldId id="294" r:id="rId29"/>
    <p:sldId id="323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41" r:id="rId39"/>
    <p:sldId id="334" r:id="rId40"/>
    <p:sldId id="335" r:id="rId41"/>
    <p:sldId id="342" r:id="rId42"/>
    <p:sldId id="343" r:id="rId43"/>
    <p:sldId id="296" r:id="rId44"/>
    <p:sldId id="344" r:id="rId45"/>
    <p:sldId id="348" r:id="rId46"/>
    <p:sldId id="345" r:id="rId47"/>
  </p:sldIdLst>
  <p:sldSz cx="12666663" cy="7124700"/>
  <p:notesSz cx="6858000" cy="9144000"/>
  <p:defaultTextStyle>
    <a:defPPr>
      <a:defRPr lang="de-DE"/>
    </a:defPPr>
    <a:lvl1pPr marL="0" algn="l" defTabSz="1266531" rtl="0" eaLnBrk="1" latinLnBrk="0" hangingPunct="1">
      <a:defRPr sz="2493" kern="1200">
        <a:solidFill>
          <a:schemeClr val="tx1"/>
        </a:solidFill>
        <a:latin typeface="+mn-lt"/>
        <a:ea typeface="+mn-ea"/>
        <a:cs typeface="+mn-cs"/>
      </a:defRPr>
    </a:lvl1pPr>
    <a:lvl2pPr marL="633266" algn="l" defTabSz="1266531" rtl="0" eaLnBrk="1" latinLnBrk="0" hangingPunct="1">
      <a:defRPr sz="2493" kern="1200">
        <a:solidFill>
          <a:schemeClr val="tx1"/>
        </a:solidFill>
        <a:latin typeface="+mn-lt"/>
        <a:ea typeface="+mn-ea"/>
        <a:cs typeface="+mn-cs"/>
      </a:defRPr>
    </a:lvl2pPr>
    <a:lvl3pPr marL="1266531" algn="l" defTabSz="1266531" rtl="0" eaLnBrk="1" latinLnBrk="0" hangingPunct="1">
      <a:defRPr sz="2493" kern="1200">
        <a:solidFill>
          <a:schemeClr val="tx1"/>
        </a:solidFill>
        <a:latin typeface="+mn-lt"/>
        <a:ea typeface="+mn-ea"/>
        <a:cs typeface="+mn-cs"/>
      </a:defRPr>
    </a:lvl3pPr>
    <a:lvl4pPr marL="1899796" algn="l" defTabSz="1266531" rtl="0" eaLnBrk="1" latinLnBrk="0" hangingPunct="1">
      <a:defRPr sz="2493" kern="1200">
        <a:solidFill>
          <a:schemeClr val="tx1"/>
        </a:solidFill>
        <a:latin typeface="+mn-lt"/>
        <a:ea typeface="+mn-ea"/>
        <a:cs typeface="+mn-cs"/>
      </a:defRPr>
    </a:lvl4pPr>
    <a:lvl5pPr marL="2533062" algn="l" defTabSz="1266531" rtl="0" eaLnBrk="1" latinLnBrk="0" hangingPunct="1">
      <a:defRPr sz="2493" kern="1200">
        <a:solidFill>
          <a:schemeClr val="tx1"/>
        </a:solidFill>
        <a:latin typeface="+mn-lt"/>
        <a:ea typeface="+mn-ea"/>
        <a:cs typeface="+mn-cs"/>
      </a:defRPr>
    </a:lvl5pPr>
    <a:lvl6pPr marL="3166326" algn="l" defTabSz="1266531" rtl="0" eaLnBrk="1" latinLnBrk="0" hangingPunct="1">
      <a:defRPr sz="2493" kern="1200">
        <a:solidFill>
          <a:schemeClr val="tx1"/>
        </a:solidFill>
        <a:latin typeface="+mn-lt"/>
        <a:ea typeface="+mn-ea"/>
        <a:cs typeface="+mn-cs"/>
      </a:defRPr>
    </a:lvl6pPr>
    <a:lvl7pPr marL="3799592" algn="l" defTabSz="1266531" rtl="0" eaLnBrk="1" latinLnBrk="0" hangingPunct="1">
      <a:defRPr sz="2493" kern="1200">
        <a:solidFill>
          <a:schemeClr val="tx1"/>
        </a:solidFill>
        <a:latin typeface="+mn-lt"/>
        <a:ea typeface="+mn-ea"/>
        <a:cs typeface="+mn-cs"/>
      </a:defRPr>
    </a:lvl7pPr>
    <a:lvl8pPr marL="4432856" algn="l" defTabSz="1266531" rtl="0" eaLnBrk="1" latinLnBrk="0" hangingPunct="1">
      <a:defRPr sz="2493" kern="1200">
        <a:solidFill>
          <a:schemeClr val="tx1"/>
        </a:solidFill>
        <a:latin typeface="+mn-lt"/>
        <a:ea typeface="+mn-ea"/>
        <a:cs typeface="+mn-cs"/>
      </a:defRPr>
    </a:lvl8pPr>
    <a:lvl9pPr marL="5066122" algn="l" defTabSz="1266531" rtl="0" eaLnBrk="1" latinLnBrk="0" hangingPunct="1">
      <a:defRPr sz="249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A4AE"/>
    <a:srgbClr val="003865"/>
    <a:srgbClr val="F2F2F2"/>
    <a:srgbClr val="007A5D"/>
    <a:srgbClr val="C99313"/>
    <a:srgbClr val="009B13"/>
    <a:srgbClr val="000000"/>
    <a:srgbClr val="E3E3E3"/>
    <a:srgbClr val="00B1EB"/>
    <a:srgbClr val="8D1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54" autoAdjust="0"/>
    <p:restoredTop sz="80000" autoAdjust="0"/>
  </p:normalViewPr>
  <p:slideViewPr>
    <p:cSldViewPr snapToGrid="0" showGuides="1">
      <p:cViewPr varScale="1">
        <p:scale>
          <a:sx n="127" d="100"/>
          <a:sy n="127" d="100"/>
        </p:scale>
        <p:origin x="1772" y="8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-3768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04BC-B0E3-4208-A222-418A4F529526}" type="datetimeFigureOut">
              <a:rPr lang="de-DE" smtClean="0"/>
              <a:pPr/>
              <a:t>08.04.2019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8CCCE-5D86-4F2C-A810-6EA86A7CE74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071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D818D-C606-4ACC-B471-870C5A9C4C11}" type="datetimeFigureOut">
              <a:rPr lang="de-DE" smtClean="0"/>
              <a:pPr/>
              <a:t>08.04.2019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32A09-A8F9-4844-A50B-996B9FD8E09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8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66531" rtl="0" eaLnBrk="1" latinLnBrk="0" hangingPunct="1">
      <a:defRPr sz="1662" kern="1200">
        <a:solidFill>
          <a:schemeClr val="tx1"/>
        </a:solidFill>
        <a:latin typeface="+mn-lt"/>
        <a:ea typeface="+mn-ea"/>
        <a:cs typeface="+mn-cs"/>
      </a:defRPr>
    </a:lvl1pPr>
    <a:lvl2pPr marL="633266" algn="l" defTabSz="1266531" rtl="0" eaLnBrk="1" latinLnBrk="0" hangingPunct="1">
      <a:defRPr sz="1662" kern="1200">
        <a:solidFill>
          <a:schemeClr val="tx1"/>
        </a:solidFill>
        <a:latin typeface="+mn-lt"/>
        <a:ea typeface="+mn-ea"/>
        <a:cs typeface="+mn-cs"/>
      </a:defRPr>
    </a:lvl2pPr>
    <a:lvl3pPr marL="1266531" algn="l" defTabSz="1266531" rtl="0" eaLnBrk="1" latinLnBrk="0" hangingPunct="1">
      <a:defRPr sz="1662" kern="1200">
        <a:solidFill>
          <a:schemeClr val="tx1"/>
        </a:solidFill>
        <a:latin typeface="+mn-lt"/>
        <a:ea typeface="+mn-ea"/>
        <a:cs typeface="+mn-cs"/>
      </a:defRPr>
    </a:lvl3pPr>
    <a:lvl4pPr marL="1899796" algn="l" defTabSz="1266531" rtl="0" eaLnBrk="1" latinLnBrk="0" hangingPunct="1">
      <a:defRPr sz="1662" kern="1200">
        <a:solidFill>
          <a:schemeClr val="tx1"/>
        </a:solidFill>
        <a:latin typeface="+mn-lt"/>
        <a:ea typeface="+mn-ea"/>
        <a:cs typeface="+mn-cs"/>
      </a:defRPr>
    </a:lvl4pPr>
    <a:lvl5pPr marL="2533062" algn="l" defTabSz="1266531" rtl="0" eaLnBrk="1" latinLnBrk="0" hangingPunct="1">
      <a:defRPr sz="1662" kern="1200">
        <a:solidFill>
          <a:schemeClr val="tx1"/>
        </a:solidFill>
        <a:latin typeface="+mn-lt"/>
        <a:ea typeface="+mn-ea"/>
        <a:cs typeface="+mn-cs"/>
      </a:defRPr>
    </a:lvl5pPr>
    <a:lvl6pPr marL="3166326" algn="l" defTabSz="1266531" rtl="0" eaLnBrk="1" latinLnBrk="0" hangingPunct="1">
      <a:defRPr sz="1662" kern="1200">
        <a:solidFill>
          <a:schemeClr val="tx1"/>
        </a:solidFill>
        <a:latin typeface="+mn-lt"/>
        <a:ea typeface="+mn-ea"/>
        <a:cs typeface="+mn-cs"/>
      </a:defRPr>
    </a:lvl6pPr>
    <a:lvl7pPr marL="3799592" algn="l" defTabSz="1266531" rtl="0" eaLnBrk="1" latinLnBrk="0" hangingPunct="1">
      <a:defRPr sz="1662" kern="1200">
        <a:solidFill>
          <a:schemeClr val="tx1"/>
        </a:solidFill>
        <a:latin typeface="+mn-lt"/>
        <a:ea typeface="+mn-ea"/>
        <a:cs typeface="+mn-cs"/>
      </a:defRPr>
    </a:lvl7pPr>
    <a:lvl8pPr marL="4432856" algn="l" defTabSz="1266531" rtl="0" eaLnBrk="1" latinLnBrk="0" hangingPunct="1">
      <a:defRPr sz="1662" kern="1200">
        <a:solidFill>
          <a:schemeClr val="tx1"/>
        </a:solidFill>
        <a:latin typeface="+mn-lt"/>
        <a:ea typeface="+mn-ea"/>
        <a:cs typeface="+mn-cs"/>
      </a:defRPr>
    </a:lvl8pPr>
    <a:lvl9pPr marL="5066122" algn="l" defTabSz="1266531" rtl="0" eaLnBrk="1" latinLnBrk="0" hangingPunct="1">
      <a:defRPr sz="16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571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97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205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51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203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385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658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978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574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821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301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376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628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884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7067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765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4512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462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0368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8446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5415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152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650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2930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3522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6722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3345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4369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3209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8082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641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6397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417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7013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639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5413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9632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7064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773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787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335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129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049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32A09-A8F9-4844-A50B-996B9FD8E09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00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master mit S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94226" y="2751923"/>
            <a:ext cx="12376316" cy="4086877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24"/>
          </a:p>
        </p:txBody>
      </p:sp>
      <p:sp>
        <p:nvSpPr>
          <p:cNvPr id="8" name="Rechteck 7"/>
          <p:cNvSpPr/>
          <p:nvPr userDrawn="1"/>
        </p:nvSpPr>
        <p:spPr>
          <a:xfrm>
            <a:off x="294226" y="1365851"/>
            <a:ext cx="12376316" cy="1352092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24"/>
          </a:p>
        </p:txBody>
      </p:sp>
      <p:pic>
        <p:nvPicPr>
          <p:cNvPr id="9" name="Grafik 8" descr="FAU-Siegel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11560" y="3522895"/>
            <a:ext cx="3256491" cy="331166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8557" y="1451332"/>
            <a:ext cx="11868763" cy="60359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878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48557" y="2063785"/>
            <a:ext cx="11868763" cy="6377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433"/>
              </a:lnSpc>
              <a:buNone/>
              <a:defRPr sz="2770">
                <a:solidFill>
                  <a:schemeClr val="bg1"/>
                </a:solidFill>
              </a:defRPr>
            </a:lvl1pPr>
            <a:lvl2pPr marL="633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66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99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32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66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99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32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65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master eigenes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94226" y="2751923"/>
            <a:ext cx="12376316" cy="4086877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24"/>
          </a:p>
        </p:txBody>
      </p:sp>
      <p:sp>
        <p:nvSpPr>
          <p:cNvPr id="8" name="Rechteck 7"/>
          <p:cNvSpPr/>
          <p:nvPr userDrawn="1"/>
        </p:nvSpPr>
        <p:spPr>
          <a:xfrm>
            <a:off x="294226" y="1365851"/>
            <a:ext cx="12376316" cy="1352092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24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8557" y="1451332"/>
            <a:ext cx="11868763" cy="60359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878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48557" y="2063785"/>
            <a:ext cx="11868763" cy="6377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433"/>
              </a:lnSpc>
              <a:buNone/>
              <a:defRPr sz="2770">
                <a:solidFill>
                  <a:schemeClr val="bg1"/>
                </a:solidFill>
              </a:defRPr>
            </a:lvl1pPr>
            <a:lvl2pPr marL="633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66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99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32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66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99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32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65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master mit Bild(er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0"/>
          </p:nvPr>
        </p:nvSpPr>
        <p:spPr>
          <a:xfrm>
            <a:off x="289239" y="2747627"/>
            <a:ext cx="12377424" cy="4089067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294226" y="1365851"/>
            <a:ext cx="12376316" cy="1352092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24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28610" y="1451329"/>
            <a:ext cx="11868763" cy="5485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878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48555" y="2063785"/>
            <a:ext cx="11868763" cy="6377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433"/>
              </a:lnSpc>
              <a:buNone/>
              <a:defRPr sz="2770">
                <a:solidFill>
                  <a:schemeClr val="bg1"/>
                </a:solidFill>
              </a:defRPr>
            </a:lvl1pPr>
            <a:lvl2pPr marL="633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66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99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32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66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99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32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65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master mit größerem Raum für Titel + S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294227" y="4136287"/>
            <a:ext cx="12373087" cy="2702515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24"/>
          </a:p>
        </p:txBody>
      </p:sp>
      <p:sp>
        <p:nvSpPr>
          <p:cNvPr id="5" name="Rechteck 4"/>
          <p:cNvSpPr/>
          <p:nvPr userDrawn="1"/>
        </p:nvSpPr>
        <p:spPr>
          <a:xfrm>
            <a:off x="294227" y="1365849"/>
            <a:ext cx="12377424" cy="2730856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24"/>
          </a:p>
        </p:txBody>
      </p:sp>
      <p:pic>
        <p:nvPicPr>
          <p:cNvPr id="6" name="Grafik 5" descr="FAU-Siegel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81450" y="5000485"/>
            <a:ext cx="1793787" cy="182418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28609" y="1451330"/>
            <a:ext cx="11881179" cy="1294477"/>
          </a:xfrm>
          <a:prstGeom prst="rect">
            <a:avLst/>
          </a:prstGeom>
        </p:spPr>
        <p:txBody>
          <a:bodyPr lIns="0" tIns="0" rIns="0" bIns="0"/>
          <a:lstStyle>
            <a:lvl1pPr>
              <a:defRPr sz="3878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26161" y="2790092"/>
            <a:ext cx="11901343" cy="11868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433"/>
              </a:lnSpc>
              <a:buNone/>
              <a:defRPr sz="3324">
                <a:solidFill>
                  <a:schemeClr val="bg1"/>
                </a:solidFill>
              </a:defRPr>
            </a:lvl1pPr>
            <a:lvl2pPr marL="633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66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99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32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66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99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32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65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maste rmit größerem Raum für Titel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294227" y="4136287"/>
            <a:ext cx="12373087" cy="2702515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24"/>
          </a:p>
        </p:txBody>
      </p:sp>
      <p:sp>
        <p:nvSpPr>
          <p:cNvPr id="5" name="Rechteck 4"/>
          <p:cNvSpPr/>
          <p:nvPr userDrawn="1"/>
        </p:nvSpPr>
        <p:spPr>
          <a:xfrm>
            <a:off x="294227" y="1365849"/>
            <a:ext cx="12377424" cy="2730856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24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28609" y="1451330"/>
            <a:ext cx="11881179" cy="1294477"/>
          </a:xfrm>
          <a:prstGeom prst="rect">
            <a:avLst/>
          </a:prstGeom>
        </p:spPr>
        <p:txBody>
          <a:bodyPr lIns="0" tIns="0" rIns="0" bIns="0"/>
          <a:lstStyle>
            <a:lvl1pPr>
              <a:defRPr sz="3878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26161" y="2790092"/>
            <a:ext cx="11901343" cy="11868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433"/>
              </a:lnSpc>
              <a:buNone/>
              <a:defRPr sz="3324">
                <a:solidFill>
                  <a:schemeClr val="bg1"/>
                </a:solidFill>
              </a:defRPr>
            </a:lvl1pPr>
            <a:lvl2pPr marL="633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66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99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32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66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99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32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65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master mit größerem Raum für Titel und Bild(ern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294227" y="1365849"/>
            <a:ext cx="12377424" cy="2730856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24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8557" y="1451330"/>
            <a:ext cx="11868763" cy="1294477"/>
          </a:xfrm>
          <a:prstGeom prst="rect">
            <a:avLst/>
          </a:prstGeom>
        </p:spPr>
        <p:txBody>
          <a:bodyPr lIns="0" tIns="0" rIns="0" bIns="0"/>
          <a:lstStyle>
            <a:lvl1pPr>
              <a:defRPr sz="3878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48557" y="2790092"/>
            <a:ext cx="11868763" cy="11868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433"/>
              </a:lnSpc>
              <a:buNone/>
              <a:defRPr sz="3324">
                <a:solidFill>
                  <a:schemeClr val="bg1"/>
                </a:solidFill>
              </a:defRPr>
            </a:lvl1pPr>
            <a:lvl2pPr marL="633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66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99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32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66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99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32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65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294226" y="4138935"/>
            <a:ext cx="12372437" cy="270277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AU TeTitelmaster mit sehr großem Raum für Titel und S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94226" y="1365849"/>
            <a:ext cx="12376316" cy="5475184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24" dirty="0"/>
          </a:p>
        </p:txBody>
      </p:sp>
      <p:pic>
        <p:nvPicPr>
          <p:cNvPr id="10" name="Grafik 9" descr="FAU-Siegel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81450" y="5000485"/>
            <a:ext cx="1793787" cy="1824180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28610" y="3968133"/>
            <a:ext cx="11898893" cy="27458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4433"/>
              </a:lnSpc>
              <a:buNone/>
              <a:defRPr sz="2770">
                <a:solidFill>
                  <a:schemeClr val="bg1"/>
                </a:solidFill>
              </a:defRPr>
            </a:lvl1pPr>
            <a:lvl2pPr marL="633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66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99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32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66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99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32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65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8557" y="1451330"/>
            <a:ext cx="11868763" cy="2392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878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548557" y="947468"/>
            <a:ext cx="11780882" cy="572190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747917" indent="-747917">
              <a:buFont typeface="Wingdings" panose="05000000000000000000" pitchFamily="2" charset="2"/>
              <a:buChar char="§"/>
              <a:defRPr sz="3600" b="0"/>
            </a:lvl1pPr>
            <a:lvl2pPr marL="1495835" indent="-747917">
              <a:buFont typeface="Wingdings" panose="05000000000000000000" pitchFamily="2" charset="2"/>
              <a:buChar char="§"/>
              <a:defRPr sz="2800"/>
            </a:lvl2pPr>
            <a:lvl3pPr marL="2243752" indent="-747917">
              <a:buFont typeface="Arial" panose="020B0604020202020204" pitchFamily="34" charset="0"/>
              <a:buChar char="•"/>
              <a:defRPr sz="2400"/>
            </a:lvl3pPr>
            <a:lvl4pPr marL="2356911" indent="-457200">
              <a:buFont typeface="Symbol" panose="05050102010706020507" pitchFamily="18" charset="2"/>
              <a:buChar char="-"/>
              <a:defRPr sz="2000"/>
            </a:lvl4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21" name="Titel 20"/>
          <p:cNvSpPr>
            <a:spLocks noGrp="1"/>
          </p:cNvSpPr>
          <p:nvPr>
            <p:ph type="title"/>
          </p:nvPr>
        </p:nvSpPr>
        <p:spPr>
          <a:xfrm>
            <a:off x="284397" y="59802"/>
            <a:ext cx="10923587" cy="563862"/>
          </a:xfrm>
          <a:prstGeom prst="rect">
            <a:avLst/>
          </a:prstGeom>
        </p:spPr>
        <p:txBody>
          <a:bodyPr anchor="ctr"/>
          <a:lstStyle>
            <a:lvl1pPr algn="l">
              <a:defRPr lang="de-DE" sz="4000" b="1" kern="1200" dirty="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 mit zwei Inh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548557" y="947468"/>
            <a:ext cx="5776043" cy="572190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747917" indent="-747917">
              <a:buFont typeface="Wingdings" panose="05000000000000000000" pitchFamily="2" charset="2"/>
              <a:buChar char="§"/>
              <a:defRPr sz="3600" b="0"/>
            </a:lvl1pPr>
            <a:lvl2pPr marL="1495835" indent="-747917">
              <a:buFont typeface="Wingdings" panose="05000000000000000000" pitchFamily="2" charset="2"/>
              <a:buChar char="§"/>
              <a:defRPr sz="2800"/>
            </a:lvl2pPr>
            <a:lvl3pPr marL="2243752" indent="-747917">
              <a:buFont typeface="Arial" panose="020B0604020202020204" pitchFamily="34" charset="0"/>
              <a:buChar char="•"/>
              <a:defRPr sz="2400"/>
            </a:lvl3pPr>
            <a:lvl4pPr marL="2356911" indent="-457200">
              <a:buFont typeface="Symbol" panose="05050102010706020507" pitchFamily="18" charset="2"/>
              <a:buChar char="-"/>
              <a:defRPr sz="2000"/>
            </a:lvl4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5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6537960" y="947468"/>
            <a:ext cx="5776043" cy="572190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747917" indent="-747917">
              <a:buFont typeface="Wingdings" panose="05000000000000000000" pitchFamily="2" charset="2"/>
              <a:buChar char="§"/>
              <a:defRPr sz="3600" b="0"/>
            </a:lvl1pPr>
            <a:lvl2pPr marL="1495835" indent="-747917">
              <a:buFont typeface="Wingdings" panose="05000000000000000000" pitchFamily="2" charset="2"/>
              <a:buChar char="§"/>
              <a:defRPr sz="2800"/>
            </a:lvl2pPr>
            <a:lvl3pPr marL="2243752" indent="-747917">
              <a:buFont typeface="Arial" panose="020B0604020202020204" pitchFamily="34" charset="0"/>
              <a:buChar char="•"/>
              <a:defRPr sz="2400"/>
            </a:lvl3pPr>
            <a:lvl4pPr marL="2356911" indent="-457200">
              <a:buFont typeface="Symbol" panose="05050102010706020507" pitchFamily="18" charset="2"/>
              <a:buChar char="-"/>
              <a:defRPr sz="2000"/>
            </a:lvl4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Titel 20"/>
          <p:cNvSpPr>
            <a:spLocks noGrp="1"/>
          </p:cNvSpPr>
          <p:nvPr>
            <p:ph type="title"/>
          </p:nvPr>
        </p:nvSpPr>
        <p:spPr>
          <a:xfrm>
            <a:off x="284397" y="59802"/>
            <a:ext cx="10923587" cy="563862"/>
          </a:xfrm>
          <a:prstGeom prst="rect">
            <a:avLst/>
          </a:prstGeom>
        </p:spPr>
        <p:txBody>
          <a:bodyPr anchor="ctr"/>
          <a:lstStyle>
            <a:lvl1pPr algn="l">
              <a:defRPr lang="de-DE" sz="4000" b="1" kern="1200" dirty="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394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hteck 55"/>
          <p:cNvSpPr/>
          <p:nvPr userDrawn="1"/>
        </p:nvSpPr>
        <p:spPr>
          <a:xfrm>
            <a:off x="0" y="1367973"/>
            <a:ext cx="269291" cy="1346670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24"/>
          </a:p>
        </p:txBody>
      </p:sp>
      <p:pic>
        <p:nvPicPr>
          <p:cNvPr id="9" name="Grafik 8" descr="Logo_FAU_DinA5_RGB.emf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10109378" y="465095"/>
            <a:ext cx="2264291" cy="452918"/>
          </a:xfrm>
          <a:prstGeom prst="rect">
            <a:avLst/>
          </a:prstGeom>
        </p:spPr>
      </p:pic>
      <p:sp>
        <p:nvSpPr>
          <p:cNvPr id="14" name="Rechteck 13"/>
          <p:cNvSpPr/>
          <p:nvPr userDrawn="1"/>
        </p:nvSpPr>
        <p:spPr>
          <a:xfrm>
            <a:off x="0" y="3786647"/>
            <a:ext cx="269291" cy="303950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24"/>
          </a:p>
        </p:txBody>
      </p:sp>
      <p:sp>
        <p:nvSpPr>
          <p:cNvPr id="13" name="Rechteck 12"/>
          <p:cNvSpPr/>
          <p:nvPr userDrawn="1"/>
        </p:nvSpPr>
        <p:spPr>
          <a:xfrm>
            <a:off x="0" y="3506278"/>
            <a:ext cx="269291" cy="315534"/>
          </a:xfrm>
          <a:prstGeom prst="rect">
            <a:avLst/>
          </a:prstGeom>
          <a:solidFill>
            <a:srgbClr val="007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24"/>
          </a:p>
        </p:txBody>
      </p:sp>
      <p:sp>
        <p:nvSpPr>
          <p:cNvPr id="12" name="Rechteck 11"/>
          <p:cNvSpPr/>
          <p:nvPr userDrawn="1"/>
        </p:nvSpPr>
        <p:spPr>
          <a:xfrm>
            <a:off x="0" y="3252296"/>
            <a:ext cx="269291" cy="302911"/>
          </a:xfrm>
          <a:prstGeom prst="rect">
            <a:avLst/>
          </a:prstGeom>
          <a:solidFill>
            <a:srgbClr val="00B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24"/>
          </a:p>
        </p:txBody>
      </p:sp>
      <p:sp>
        <p:nvSpPr>
          <p:cNvPr id="10" name="Rechteck 9"/>
          <p:cNvSpPr/>
          <p:nvPr userDrawn="1"/>
        </p:nvSpPr>
        <p:spPr>
          <a:xfrm>
            <a:off x="0" y="2978522"/>
            <a:ext cx="269291" cy="305586"/>
          </a:xfrm>
          <a:prstGeom prst="rect">
            <a:avLst/>
          </a:prstGeom>
          <a:solidFill>
            <a:srgbClr val="8D1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24"/>
          </a:p>
        </p:txBody>
      </p:sp>
      <p:sp>
        <p:nvSpPr>
          <p:cNvPr id="11" name="Rechteck 10"/>
          <p:cNvSpPr/>
          <p:nvPr userDrawn="1"/>
        </p:nvSpPr>
        <p:spPr>
          <a:xfrm>
            <a:off x="0" y="2748666"/>
            <a:ext cx="269291" cy="269280"/>
          </a:xfrm>
          <a:prstGeom prst="rect">
            <a:avLst/>
          </a:prstGeom>
          <a:solidFill>
            <a:srgbClr val="C993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24"/>
          </a:p>
        </p:txBody>
      </p:sp>
      <p:grpSp>
        <p:nvGrpSpPr>
          <p:cNvPr id="15" name="Gruppieren 14"/>
          <p:cNvGrpSpPr/>
          <p:nvPr userDrawn="1"/>
        </p:nvGrpSpPr>
        <p:grpSpPr>
          <a:xfrm>
            <a:off x="9451792" y="465095"/>
            <a:ext cx="473108" cy="473219"/>
            <a:chOff x="799200" y="158400"/>
            <a:chExt cx="719831" cy="72000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grpSp>
          <p:nvGrpSpPr>
            <p:cNvPr id="16" name="Gruppieren 14"/>
            <p:cNvGrpSpPr/>
            <p:nvPr/>
          </p:nvGrpSpPr>
          <p:grpSpPr>
            <a:xfrm>
              <a:off x="883806" y="243175"/>
              <a:ext cx="550449" cy="550449"/>
              <a:chOff x="2286144" y="1143848"/>
              <a:chExt cx="4570307" cy="4570305"/>
            </a:xfrm>
          </p:grpSpPr>
          <p:sp>
            <p:nvSpPr>
              <p:cNvPr id="25" name="Freeform 6"/>
              <p:cNvSpPr>
                <a:spLocks/>
              </p:cNvSpPr>
              <p:nvPr/>
            </p:nvSpPr>
            <p:spPr bwMode="auto">
              <a:xfrm>
                <a:off x="5202822" y="4060526"/>
                <a:ext cx="847185" cy="847185"/>
              </a:xfrm>
              <a:custGeom>
                <a:avLst/>
                <a:gdLst/>
                <a:ahLst/>
                <a:cxnLst>
                  <a:cxn ang="0">
                    <a:pos x="482" y="141"/>
                  </a:cxn>
                  <a:cxn ang="0">
                    <a:pos x="141" y="482"/>
                  </a:cxn>
                  <a:cxn ang="0">
                    <a:pos x="141" y="441"/>
                  </a:cxn>
                  <a:cxn ang="0">
                    <a:pos x="41" y="341"/>
                  </a:cxn>
                  <a:cxn ang="0">
                    <a:pos x="0" y="341"/>
                  </a:cxn>
                  <a:cxn ang="0">
                    <a:pos x="341" y="0"/>
                  </a:cxn>
                  <a:cxn ang="0">
                    <a:pos x="341" y="41"/>
                  </a:cxn>
                  <a:cxn ang="0">
                    <a:pos x="441" y="141"/>
                  </a:cxn>
                  <a:cxn ang="0">
                    <a:pos x="482" y="141"/>
                  </a:cxn>
                </a:cxnLst>
                <a:rect l="0" t="0" r="r" b="b"/>
                <a:pathLst>
                  <a:path w="482" h="482">
                    <a:moveTo>
                      <a:pt x="482" y="141"/>
                    </a:moveTo>
                    <a:lnTo>
                      <a:pt x="141" y="482"/>
                    </a:lnTo>
                    <a:lnTo>
                      <a:pt x="141" y="441"/>
                    </a:lnTo>
                    <a:cubicBezTo>
                      <a:pt x="141" y="386"/>
                      <a:pt x="96" y="341"/>
                      <a:pt x="41" y="341"/>
                    </a:cubicBezTo>
                    <a:lnTo>
                      <a:pt x="0" y="341"/>
                    </a:lnTo>
                    <a:lnTo>
                      <a:pt x="341" y="0"/>
                    </a:lnTo>
                    <a:lnTo>
                      <a:pt x="341" y="41"/>
                    </a:lnTo>
                    <a:cubicBezTo>
                      <a:pt x="341" y="96"/>
                      <a:pt x="386" y="141"/>
                      <a:pt x="441" y="141"/>
                    </a:cubicBezTo>
                    <a:lnTo>
                      <a:pt x="482" y="141"/>
                    </a:lnTo>
                    <a:close/>
                  </a:path>
                </a:pathLst>
              </a:custGeom>
              <a:solidFill>
                <a:srgbClr val="8490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" name="Rectangle 14"/>
              <p:cNvSpPr>
                <a:spLocks noChangeArrowheads="1"/>
              </p:cNvSpPr>
              <p:nvPr/>
            </p:nvSpPr>
            <p:spPr bwMode="auto">
              <a:xfrm>
                <a:off x="2286144" y="4307797"/>
                <a:ext cx="352643" cy="351238"/>
              </a:xfrm>
              <a:prstGeom prst="rect">
                <a:avLst/>
              </a:prstGeom>
              <a:solidFill>
                <a:srgbClr val="849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" name="Rectangle 15"/>
              <p:cNvSpPr>
                <a:spLocks noChangeArrowheads="1"/>
              </p:cNvSpPr>
              <p:nvPr/>
            </p:nvSpPr>
            <p:spPr bwMode="auto">
              <a:xfrm>
                <a:off x="5451000" y="1143848"/>
                <a:ext cx="360000" cy="351238"/>
              </a:xfrm>
              <a:prstGeom prst="rect">
                <a:avLst/>
              </a:prstGeom>
              <a:solidFill>
                <a:srgbClr val="849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" name="Rectangle 16"/>
              <p:cNvSpPr>
                <a:spLocks noChangeArrowheads="1"/>
              </p:cNvSpPr>
              <p:nvPr/>
            </p:nvSpPr>
            <p:spPr bwMode="auto">
              <a:xfrm>
                <a:off x="3341262" y="5362915"/>
                <a:ext cx="351238" cy="351238"/>
              </a:xfrm>
              <a:prstGeom prst="rect">
                <a:avLst/>
              </a:prstGeom>
              <a:solidFill>
                <a:srgbClr val="849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" name="Rectangle 17"/>
              <p:cNvSpPr>
                <a:spLocks noChangeArrowheads="1"/>
              </p:cNvSpPr>
              <p:nvPr/>
            </p:nvSpPr>
            <p:spPr bwMode="auto">
              <a:xfrm>
                <a:off x="6505213" y="2197561"/>
                <a:ext cx="351238" cy="352643"/>
              </a:xfrm>
              <a:prstGeom prst="rect">
                <a:avLst/>
              </a:prstGeom>
              <a:solidFill>
                <a:srgbClr val="849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17" name="Gruppieren 15"/>
            <p:cNvGrpSpPr/>
            <p:nvPr/>
          </p:nvGrpSpPr>
          <p:grpSpPr>
            <a:xfrm>
              <a:off x="799200" y="158400"/>
              <a:ext cx="719831" cy="720000"/>
              <a:chOff x="1583668" y="439967"/>
              <a:chExt cx="5976664" cy="5978067"/>
            </a:xfrm>
            <a:scene3d>
              <a:camera prst="orthographicFront"/>
              <a:lightRig rig="soft" dir="t">
                <a:rot lat="0" lon="0" rev="0"/>
              </a:lightRig>
            </a:scene3d>
          </p:grpSpPr>
          <p:sp>
            <p:nvSpPr>
              <p:cNvPr id="18" name="Freeform 7"/>
              <p:cNvSpPr>
                <a:spLocks/>
              </p:cNvSpPr>
              <p:nvPr/>
            </p:nvSpPr>
            <p:spPr bwMode="auto">
              <a:xfrm>
                <a:off x="1583668" y="2550202"/>
                <a:ext cx="1757594" cy="175759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900" y="0"/>
                  </a:cxn>
                  <a:cxn ang="0">
                    <a:pos x="1000" y="100"/>
                  </a:cxn>
                  <a:cxn ang="0">
                    <a:pos x="1000" y="900"/>
                  </a:cxn>
                  <a:cxn ang="0">
                    <a:pos x="900" y="1000"/>
                  </a:cxn>
                  <a:cxn ang="0">
                    <a:pos x="100" y="1000"/>
                  </a:cxn>
                  <a:cxn ang="0">
                    <a:pos x="0" y="900"/>
                  </a:cxn>
                  <a:cxn ang="0">
                    <a:pos x="0" y="100"/>
                  </a:cxn>
                  <a:cxn ang="0">
                    <a:pos x="100" y="0"/>
                  </a:cxn>
                </a:cxnLst>
                <a:rect l="0" t="0" r="r" b="b"/>
                <a:pathLst>
                  <a:path w="1000" h="1000">
                    <a:moveTo>
                      <a:pt x="100" y="0"/>
                    </a:moveTo>
                    <a:lnTo>
                      <a:pt x="900" y="0"/>
                    </a:lnTo>
                    <a:cubicBezTo>
                      <a:pt x="955" y="0"/>
                      <a:pt x="1000" y="45"/>
                      <a:pt x="1000" y="100"/>
                    </a:cubicBezTo>
                    <a:lnTo>
                      <a:pt x="1000" y="900"/>
                    </a:lnTo>
                    <a:cubicBezTo>
                      <a:pt x="1000" y="955"/>
                      <a:pt x="955" y="1000"/>
                      <a:pt x="900" y="1000"/>
                    </a:cubicBezTo>
                    <a:lnTo>
                      <a:pt x="100" y="1000"/>
                    </a:lnTo>
                    <a:cubicBezTo>
                      <a:pt x="45" y="1000"/>
                      <a:pt x="0" y="955"/>
                      <a:pt x="0" y="900"/>
                    </a:cubicBezTo>
                    <a:lnTo>
                      <a:pt x="0" y="100"/>
                    </a:lnTo>
                    <a:cubicBezTo>
                      <a:pt x="0" y="45"/>
                      <a:pt x="45" y="0"/>
                      <a:pt x="100" y="0"/>
                    </a:cubicBezTo>
                    <a:close/>
                  </a:path>
                </a:pathLst>
              </a:custGeom>
              <a:solidFill>
                <a:srgbClr val="24211D"/>
              </a:solidFill>
              <a:ln w="9525">
                <a:noFill/>
                <a:round/>
                <a:headEnd/>
                <a:tailEnd/>
              </a:ln>
              <a:sp3d prstMaterial="plastic">
                <a:bevelT w="38100" h="381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" name="Freeform 8"/>
              <p:cNvSpPr>
                <a:spLocks/>
              </p:cNvSpPr>
              <p:nvPr/>
            </p:nvSpPr>
            <p:spPr bwMode="auto">
              <a:xfrm>
                <a:off x="3692500" y="439967"/>
                <a:ext cx="1759000" cy="175759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900" y="0"/>
                  </a:cxn>
                  <a:cxn ang="0">
                    <a:pos x="1000" y="100"/>
                  </a:cxn>
                  <a:cxn ang="0">
                    <a:pos x="1000" y="900"/>
                  </a:cxn>
                  <a:cxn ang="0">
                    <a:pos x="900" y="1000"/>
                  </a:cxn>
                  <a:cxn ang="0">
                    <a:pos x="100" y="1000"/>
                  </a:cxn>
                  <a:cxn ang="0">
                    <a:pos x="0" y="900"/>
                  </a:cxn>
                  <a:cxn ang="0">
                    <a:pos x="0" y="100"/>
                  </a:cxn>
                  <a:cxn ang="0">
                    <a:pos x="100" y="0"/>
                  </a:cxn>
                </a:cxnLst>
                <a:rect l="0" t="0" r="r" b="b"/>
                <a:pathLst>
                  <a:path w="1000" h="1000">
                    <a:moveTo>
                      <a:pt x="100" y="0"/>
                    </a:moveTo>
                    <a:lnTo>
                      <a:pt x="900" y="0"/>
                    </a:lnTo>
                    <a:cubicBezTo>
                      <a:pt x="955" y="0"/>
                      <a:pt x="1000" y="45"/>
                      <a:pt x="1000" y="100"/>
                    </a:cubicBezTo>
                    <a:lnTo>
                      <a:pt x="1000" y="900"/>
                    </a:lnTo>
                    <a:cubicBezTo>
                      <a:pt x="1000" y="955"/>
                      <a:pt x="955" y="1000"/>
                      <a:pt x="900" y="1000"/>
                    </a:cubicBezTo>
                    <a:lnTo>
                      <a:pt x="100" y="1000"/>
                    </a:lnTo>
                    <a:cubicBezTo>
                      <a:pt x="45" y="1000"/>
                      <a:pt x="0" y="955"/>
                      <a:pt x="0" y="900"/>
                    </a:cubicBezTo>
                    <a:lnTo>
                      <a:pt x="0" y="100"/>
                    </a:lnTo>
                    <a:cubicBezTo>
                      <a:pt x="0" y="45"/>
                      <a:pt x="45" y="0"/>
                      <a:pt x="100" y="0"/>
                    </a:cubicBezTo>
                    <a:close/>
                  </a:path>
                </a:pathLst>
              </a:custGeom>
              <a:solidFill>
                <a:srgbClr val="24211D"/>
              </a:solidFill>
              <a:ln w="9525">
                <a:noFill/>
                <a:round/>
                <a:headEnd/>
                <a:tailEnd/>
              </a:ln>
              <a:sp3d prstMaterial="plastic">
                <a:bevelT w="38100" h="381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" name="Freeform 9"/>
              <p:cNvSpPr>
                <a:spLocks/>
              </p:cNvSpPr>
              <p:nvPr/>
            </p:nvSpPr>
            <p:spPr bwMode="auto">
              <a:xfrm>
                <a:off x="5802738" y="2550202"/>
                <a:ext cx="1757594" cy="175759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900" y="0"/>
                  </a:cxn>
                  <a:cxn ang="0">
                    <a:pos x="1000" y="100"/>
                  </a:cxn>
                  <a:cxn ang="0">
                    <a:pos x="1000" y="900"/>
                  </a:cxn>
                  <a:cxn ang="0">
                    <a:pos x="900" y="1000"/>
                  </a:cxn>
                  <a:cxn ang="0">
                    <a:pos x="100" y="1000"/>
                  </a:cxn>
                  <a:cxn ang="0">
                    <a:pos x="0" y="900"/>
                  </a:cxn>
                  <a:cxn ang="0">
                    <a:pos x="0" y="100"/>
                  </a:cxn>
                  <a:cxn ang="0">
                    <a:pos x="100" y="0"/>
                  </a:cxn>
                </a:cxnLst>
                <a:rect l="0" t="0" r="r" b="b"/>
                <a:pathLst>
                  <a:path w="1000" h="1000">
                    <a:moveTo>
                      <a:pt x="100" y="0"/>
                    </a:moveTo>
                    <a:lnTo>
                      <a:pt x="900" y="0"/>
                    </a:lnTo>
                    <a:cubicBezTo>
                      <a:pt x="955" y="0"/>
                      <a:pt x="1000" y="45"/>
                      <a:pt x="1000" y="100"/>
                    </a:cubicBezTo>
                    <a:lnTo>
                      <a:pt x="1000" y="900"/>
                    </a:lnTo>
                    <a:cubicBezTo>
                      <a:pt x="1000" y="955"/>
                      <a:pt x="955" y="1000"/>
                      <a:pt x="900" y="1000"/>
                    </a:cubicBezTo>
                    <a:lnTo>
                      <a:pt x="100" y="1000"/>
                    </a:lnTo>
                    <a:cubicBezTo>
                      <a:pt x="45" y="1000"/>
                      <a:pt x="0" y="955"/>
                      <a:pt x="0" y="900"/>
                    </a:cubicBezTo>
                    <a:lnTo>
                      <a:pt x="0" y="100"/>
                    </a:lnTo>
                    <a:cubicBezTo>
                      <a:pt x="0" y="45"/>
                      <a:pt x="45" y="0"/>
                      <a:pt x="100" y="0"/>
                    </a:cubicBezTo>
                    <a:close/>
                  </a:path>
                </a:pathLst>
              </a:custGeom>
              <a:solidFill>
                <a:srgbClr val="24211D"/>
              </a:solidFill>
              <a:ln w="9525">
                <a:noFill/>
                <a:round/>
                <a:headEnd/>
                <a:tailEnd/>
              </a:ln>
              <a:sp3d prstMaterial="plastic">
                <a:bevelT w="38100" h="381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" name="Freeform 10"/>
              <p:cNvSpPr>
                <a:spLocks/>
              </p:cNvSpPr>
              <p:nvPr/>
            </p:nvSpPr>
            <p:spPr bwMode="auto">
              <a:xfrm>
                <a:off x="1583668" y="4659034"/>
                <a:ext cx="1757594" cy="1759000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900" y="0"/>
                  </a:cxn>
                  <a:cxn ang="0">
                    <a:pos x="1000" y="100"/>
                  </a:cxn>
                  <a:cxn ang="0">
                    <a:pos x="1000" y="900"/>
                  </a:cxn>
                  <a:cxn ang="0">
                    <a:pos x="900" y="1000"/>
                  </a:cxn>
                  <a:cxn ang="0">
                    <a:pos x="100" y="1000"/>
                  </a:cxn>
                  <a:cxn ang="0">
                    <a:pos x="0" y="900"/>
                  </a:cxn>
                  <a:cxn ang="0">
                    <a:pos x="0" y="100"/>
                  </a:cxn>
                  <a:cxn ang="0">
                    <a:pos x="100" y="0"/>
                  </a:cxn>
                </a:cxnLst>
                <a:rect l="0" t="0" r="r" b="b"/>
                <a:pathLst>
                  <a:path w="1000" h="1000">
                    <a:moveTo>
                      <a:pt x="100" y="0"/>
                    </a:moveTo>
                    <a:lnTo>
                      <a:pt x="900" y="0"/>
                    </a:lnTo>
                    <a:cubicBezTo>
                      <a:pt x="955" y="0"/>
                      <a:pt x="1000" y="45"/>
                      <a:pt x="1000" y="100"/>
                    </a:cubicBezTo>
                    <a:lnTo>
                      <a:pt x="1000" y="900"/>
                    </a:lnTo>
                    <a:cubicBezTo>
                      <a:pt x="1000" y="955"/>
                      <a:pt x="955" y="1000"/>
                      <a:pt x="900" y="1000"/>
                    </a:cubicBezTo>
                    <a:lnTo>
                      <a:pt x="100" y="1000"/>
                    </a:lnTo>
                    <a:cubicBezTo>
                      <a:pt x="45" y="1000"/>
                      <a:pt x="0" y="955"/>
                      <a:pt x="0" y="900"/>
                    </a:cubicBezTo>
                    <a:lnTo>
                      <a:pt x="0" y="100"/>
                    </a:lnTo>
                    <a:cubicBezTo>
                      <a:pt x="0" y="45"/>
                      <a:pt x="45" y="0"/>
                      <a:pt x="100" y="0"/>
                    </a:cubicBezTo>
                    <a:close/>
                  </a:path>
                </a:pathLst>
              </a:custGeom>
              <a:solidFill>
                <a:srgbClr val="24211D"/>
              </a:solidFill>
              <a:ln w="9525">
                <a:noFill/>
                <a:round/>
                <a:headEnd/>
                <a:tailEnd/>
              </a:ln>
              <a:sp3d prstMaterial="plastic">
                <a:bevelT w="38100" h="381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" name="Freeform 11"/>
              <p:cNvSpPr>
                <a:spLocks/>
              </p:cNvSpPr>
              <p:nvPr/>
            </p:nvSpPr>
            <p:spPr bwMode="auto">
              <a:xfrm>
                <a:off x="3692500" y="4659034"/>
                <a:ext cx="1759000" cy="1759000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900" y="0"/>
                  </a:cxn>
                  <a:cxn ang="0">
                    <a:pos x="1000" y="100"/>
                  </a:cxn>
                  <a:cxn ang="0">
                    <a:pos x="1000" y="900"/>
                  </a:cxn>
                  <a:cxn ang="0">
                    <a:pos x="900" y="1000"/>
                  </a:cxn>
                  <a:cxn ang="0">
                    <a:pos x="100" y="1000"/>
                  </a:cxn>
                  <a:cxn ang="0">
                    <a:pos x="0" y="900"/>
                  </a:cxn>
                  <a:cxn ang="0">
                    <a:pos x="0" y="100"/>
                  </a:cxn>
                  <a:cxn ang="0">
                    <a:pos x="100" y="0"/>
                  </a:cxn>
                </a:cxnLst>
                <a:rect l="0" t="0" r="r" b="b"/>
                <a:pathLst>
                  <a:path w="1000" h="1000">
                    <a:moveTo>
                      <a:pt x="100" y="0"/>
                    </a:moveTo>
                    <a:lnTo>
                      <a:pt x="900" y="0"/>
                    </a:lnTo>
                    <a:cubicBezTo>
                      <a:pt x="955" y="0"/>
                      <a:pt x="1000" y="45"/>
                      <a:pt x="1000" y="100"/>
                    </a:cubicBezTo>
                    <a:lnTo>
                      <a:pt x="1000" y="900"/>
                    </a:lnTo>
                    <a:cubicBezTo>
                      <a:pt x="1000" y="955"/>
                      <a:pt x="955" y="1000"/>
                      <a:pt x="900" y="1000"/>
                    </a:cubicBezTo>
                    <a:lnTo>
                      <a:pt x="100" y="1000"/>
                    </a:lnTo>
                    <a:cubicBezTo>
                      <a:pt x="45" y="1000"/>
                      <a:pt x="0" y="955"/>
                      <a:pt x="0" y="900"/>
                    </a:cubicBezTo>
                    <a:lnTo>
                      <a:pt x="0" y="100"/>
                    </a:lnTo>
                    <a:cubicBezTo>
                      <a:pt x="0" y="45"/>
                      <a:pt x="45" y="0"/>
                      <a:pt x="100" y="0"/>
                    </a:cubicBezTo>
                    <a:close/>
                  </a:path>
                </a:pathLst>
              </a:custGeom>
              <a:solidFill>
                <a:srgbClr val="24211D"/>
              </a:solidFill>
              <a:ln w="9525">
                <a:noFill/>
                <a:round/>
                <a:headEnd/>
                <a:tailEnd/>
              </a:ln>
              <a:sp3d prstMaterial="plastic">
                <a:bevelT w="38100" h="381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" name="Freeform 12"/>
              <p:cNvSpPr>
                <a:spLocks/>
              </p:cNvSpPr>
              <p:nvPr/>
            </p:nvSpPr>
            <p:spPr bwMode="auto">
              <a:xfrm>
                <a:off x="5802738" y="439967"/>
                <a:ext cx="1757594" cy="175759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900" y="0"/>
                  </a:cxn>
                  <a:cxn ang="0">
                    <a:pos x="1000" y="100"/>
                  </a:cxn>
                  <a:cxn ang="0">
                    <a:pos x="1000" y="900"/>
                  </a:cxn>
                  <a:cxn ang="0">
                    <a:pos x="900" y="1000"/>
                  </a:cxn>
                  <a:cxn ang="0">
                    <a:pos x="100" y="1000"/>
                  </a:cxn>
                  <a:cxn ang="0">
                    <a:pos x="0" y="900"/>
                  </a:cxn>
                  <a:cxn ang="0">
                    <a:pos x="0" y="100"/>
                  </a:cxn>
                  <a:cxn ang="0">
                    <a:pos x="100" y="0"/>
                  </a:cxn>
                </a:cxnLst>
                <a:rect l="0" t="0" r="r" b="b"/>
                <a:pathLst>
                  <a:path w="1000" h="1000">
                    <a:moveTo>
                      <a:pt x="100" y="0"/>
                    </a:moveTo>
                    <a:lnTo>
                      <a:pt x="900" y="0"/>
                    </a:lnTo>
                    <a:cubicBezTo>
                      <a:pt x="955" y="0"/>
                      <a:pt x="1000" y="45"/>
                      <a:pt x="1000" y="100"/>
                    </a:cubicBezTo>
                    <a:lnTo>
                      <a:pt x="1000" y="900"/>
                    </a:lnTo>
                    <a:cubicBezTo>
                      <a:pt x="1000" y="955"/>
                      <a:pt x="955" y="1000"/>
                      <a:pt x="900" y="1000"/>
                    </a:cubicBezTo>
                    <a:lnTo>
                      <a:pt x="100" y="1000"/>
                    </a:lnTo>
                    <a:cubicBezTo>
                      <a:pt x="45" y="1000"/>
                      <a:pt x="0" y="955"/>
                      <a:pt x="0" y="900"/>
                    </a:cubicBezTo>
                    <a:lnTo>
                      <a:pt x="0" y="100"/>
                    </a:lnTo>
                    <a:cubicBezTo>
                      <a:pt x="0" y="45"/>
                      <a:pt x="45" y="0"/>
                      <a:pt x="100" y="0"/>
                    </a:cubicBezTo>
                    <a:close/>
                  </a:path>
                </a:pathLst>
              </a:custGeom>
              <a:solidFill>
                <a:srgbClr val="24211D"/>
              </a:solidFill>
              <a:ln w="9525">
                <a:noFill/>
                <a:round/>
                <a:headEnd/>
                <a:tailEnd/>
              </a:ln>
              <a:sp3d prstMaterial="plastic">
                <a:bevelT w="38100" h="381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" name="Freeform 13"/>
              <p:cNvSpPr>
                <a:spLocks/>
              </p:cNvSpPr>
              <p:nvPr/>
            </p:nvSpPr>
            <p:spPr bwMode="auto">
              <a:xfrm>
                <a:off x="1583668" y="439967"/>
                <a:ext cx="1757594" cy="175759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900" y="0"/>
                  </a:cxn>
                  <a:cxn ang="0">
                    <a:pos x="1000" y="100"/>
                  </a:cxn>
                  <a:cxn ang="0">
                    <a:pos x="1000" y="900"/>
                  </a:cxn>
                  <a:cxn ang="0">
                    <a:pos x="900" y="1000"/>
                  </a:cxn>
                  <a:cxn ang="0">
                    <a:pos x="100" y="1000"/>
                  </a:cxn>
                  <a:cxn ang="0">
                    <a:pos x="0" y="900"/>
                  </a:cxn>
                  <a:cxn ang="0">
                    <a:pos x="0" y="100"/>
                  </a:cxn>
                  <a:cxn ang="0">
                    <a:pos x="100" y="0"/>
                  </a:cxn>
                </a:cxnLst>
                <a:rect l="0" t="0" r="r" b="b"/>
                <a:pathLst>
                  <a:path w="1000" h="1000">
                    <a:moveTo>
                      <a:pt x="100" y="0"/>
                    </a:moveTo>
                    <a:lnTo>
                      <a:pt x="900" y="0"/>
                    </a:lnTo>
                    <a:cubicBezTo>
                      <a:pt x="955" y="0"/>
                      <a:pt x="1000" y="45"/>
                      <a:pt x="1000" y="100"/>
                    </a:cubicBezTo>
                    <a:lnTo>
                      <a:pt x="1000" y="900"/>
                    </a:lnTo>
                    <a:cubicBezTo>
                      <a:pt x="1000" y="955"/>
                      <a:pt x="955" y="1000"/>
                      <a:pt x="900" y="1000"/>
                    </a:cubicBezTo>
                    <a:lnTo>
                      <a:pt x="100" y="1000"/>
                    </a:lnTo>
                    <a:cubicBezTo>
                      <a:pt x="45" y="1000"/>
                      <a:pt x="0" y="955"/>
                      <a:pt x="0" y="900"/>
                    </a:cubicBezTo>
                    <a:lnTo>
                      <a:pt x="0" y="100"/>
                    </a:lnTo>
                    <a:cubicBezTo>
                      <a:pt x="0" y="45"/>
                      <a:pt x="45" y="0"/>
                      <a:pt x="100" y="0"/>
                    </a:cubicBezTo>
                    <a:close/>
                  </a:path>
                </a:pathLst>
              </a:custGeom>
              <a:solidFill>
                <a:srgbClr val="C03A14"/>
              </a:solidFill>
              <a:ln w="9525">
                <a:noFill/>
                <a:round/>
                <a:headEnd/>
                <a:tailEnd/>
              </a:ln>
              <a:sp3d prstMaterial="plastic">
                <a:bevelT w="38100" h="381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59" r:id="rId3"/>
    <p:sldLayoutId id="2147483658" r:id="rId4"/>
    <p:sldLayoutId id="2147483663" r:id="rId5"/>
    <p:sldLayoutId id="2147483660" r:id="rId6"/>
    <p:sldLayoutId id="2147483661" r:id="rId7"/>
  </p:sldLayoutIdLst>
  <p:hf hdr="0"/>
  <p:txStyles>
    <p:titleStyle>
      <a:lvl1pPr algn="l" defTabSz="1266474" rtl="0" eaLnBrk="1" latinLnBrk="0" hangingPunct="1">
        <a:lnSpc>
          <a:spcPts val="4433"/>
        </a:lnSpc>
        <a:spcBef>
          <a:spcPct val="0"/>
        </a:spcBef>
        <a:buNone/>
        <a:defRPr sz="4433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633237" indent="-633237" algn="l" defTabSz="1266474" rtl="0" eaLnBrk="1" latinLnBrk="0" hangingPunct="1">
        <a:spcBef>
          <a:spcPct val="20000"/>
        </a:spcBef>
        <a:buFont typeface="+mj-lt"/>
        <a:buAutoNum type="arabicPeriod"/>
        <a:defRPr sz="3324" kern="1200">
          <a:solidFill>
            <a:schemeClr val="bg1"/>
          </a:solidFill>
          <a:latin typeface="+mn-lt"/>
          <a:ea typeface="+mn-ea"/>
          <a:cs typeface="+mn-cs"/>
        </a:defRPr>
      </a:lvl1pPr>
      <a:lvl2pPr marL="1029009" indent="-395772" algn="l" defTabSz="1266474" rtl="0" eaLnBrk="1" latinLnBrk="0" hangingPunct="1">
        <a:spcBef>
          <a:spcPct val="20000"/>
        </a:spcBef>
        <a:buFont typeface="Arial" pitchFamily="34" charset="0"/>
        <a:buChar char="–"/>
        <a:defRPr sz="2770" kern="1200">
          <a:solidFill>
            <a:schemeClr val="bg1"/>
          </a:solidFill>
          <a:latin typeface="+mn-lt"/>
          <a:ea typeface="+mn-ea"/>
          <a:cs typeface="+mn-cs"/>
        </a:defRPr>
      </a:lvl2pPr>
      <a:lvl3pPr marL="1583092" indent="-316618" algn="l" defTabSz="1266474" rtl="0" eaLnBrk="1" latinLnBrk="0" hangingPunct="1">
        <a:spcBef>
          <a:spcPct val="20000"/>
        </a:spcBef>
        <a:buFont typeface="Arial" pitchFamily="34" charset="0"/>
        <a:buChar char="•"/>
        <a:defRPr sz="2493" kern="1200">
          <a:solidFill>
            <a:schemeClr val="bg1"/>
          </a:solidFill>
          <a:latin typeface="+mn-lt"/>
          <a:ea typeface="+mn-ea"/>
          <a:cs typeface="+mn-cs"/>
        </a:defRPr>
      </a:lvl3pPr>
      <a:lvl4pPr marL="2216329" indent="-316618" algn="l" defTabSz="1266474" rtl="0" eaLnBrk="1" latinLnBrk="0" hangingPunct="1">
        <a:spcBef>
          <a:spcPct val="20000"/>
        </a:spcBef>
        <a:buFont typeface="Arial" pitchFamily="34" charset="0"/>
        <a:buChar char="–"/>
        <a:defRPr sz="2493" kern="1200">
          <a:solidFill>
            <a:schemeClr val="bg1"/>
          </a:solidFill>
          <a:latin typeface="+mn-lt"/>
          <a:ea typeface="+mn-ea"/>
          <a:cs typeface="+mn-cs"/>
        </a:defRPr>
      </a:lvl4pPr>
      <a:lvl5pPr marL="2849564" indent="-316618" algn="l" defTabSz="1266474" rtl="0" eaLnBrk="1" latinLnBrk="0" hangingPunct="1">
        <a:spcBef>
          <a:spcPct val="20000"/>
        </a:spcBef>
        <a:buFont typeface="Arial" pitchFamily="34" charset="0"/>
        <a:buChar char="»"/>
        <a:defRPr sz="2493" kern="1200">
          <a:solidFill>
            <a:schemeClr val="bg1"/>
          </a:solidFill>
          <a:latin typeface="+mn-lt"/>
          <a:ea typeface="+mn-ea"/>
          <a:cs typeface="+mn-cs"/>
        </a:defRPr>
      </a:lvl5pPr>
      <a:lvl6pPr marL="3482801" indent="-316618" algn="l" defTabSz="1266474" rtl="0" eaLnBrk="1" latinLnBrk="0" hangingPunct="1">
        <a:spcBef>
          <a:spcPct val="20000"/>
        </a:spcBef>
        <a:buFont typeface="Arial" pitchFamily="34" charset="0"/>
        <a:buChar char="•"/>
        <a:defRPr sz="2770" kern="1200">
          <a:solidFill>
            <a:schemeClr val="tx1"/>
          </a:solidFill>
          <a:latin typeface="+mn-lt"/>
          <a:ea typeface="+mn-ea"/>
          <a:cs typeface="+mn-cs"/>
        </a:defRPr>
      </a:lvl6pPr>
      <a:lvl7pPr marL="4116038" indent="-316618" algn="l" defTabSz="1266474" rtl="0" eaLnBrk="1" latinLnBrk="0" hangingPunct="1">
        <a:spcBef>
          <a:spcPct val="20000"/>
        </a:spcBef>
        <a:buFont typeface="Arial" pitchFamily="34" charset="0"/>
        <a:buChar char="•"/>
        <a:defRPr sz="2770" kern="1200">
          <a:solidFill>
            <a:schemeClr val="tx1"/>
          </a:solidFill>
          <a:latin typeface="+mn-lt"/>
          <a:ea typeface="+mn-ea"/>
          <a:cs typeface="+mn-cs"/>
        </a:defRPr>
      </a:lvl7pPr>
      <a:lvl8pPr marL="4749275" indent="-316618" algn="l" defTabSz="1266474" rtl="0" eaLnBrk="1" latinLnBrk="0" hangingPunct="1">
        <a:spcBef>
          <a:spcPct val="20000"/>
        </a:spcBef>
        <a:buFont typeface="Arial" pitchFamily="34" charset="0"/>
        <a:buChar char="•"/>
        <a:defRPr sz="2770" kern="1200">
          <a:solidFill>
            <a:schemeClr val="tx1"/>
          </a:solidFill>
          <a:latin typeface="+mn-lt"/>
          <a:ea typeface="+mn-ea"/>
          <a:cs typeface="+mn-cs"/>
        </a:defRPr>
      </a:lvl8pPr>
      <a:lvl9pPr marL="5382511" indent="-316618" algn="l" defTabSz="1266474" rtl="0" eaLnBrk="1" latinLnBrk="0" hangingPunct="1">
        <a:spcBef>
          <a:spcPct val="20000"/>
        </a:spcBef>
        <a:buFont typeface="Arial" pitchFamily="34" charset="0"/>
        <a:buChar char="•"/>
        <a:defRPr sz="27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66474" rtl="0" eaLnBrk="1" latinLnBrk="0" hangingPunct="1">
        <a:defRPr sz="2493" kern="1200">
          <a:solidFill>
            <a:schemeClr val="tx1"/>
          </a:solidFill>
          <a:latin typeface="+mn-lt"/>
          <a:ea typeface="+mn-ea"/>
          <a:cs typeface="+mn-cs"/>
        </a:defRPr>
      </a:lvl1pPr>
      <a:lvl2pPr marL="633237" algn="l" defTabSz="1266474" rtl="0" eaLnBrk="1" latinLnBrk="0" hangingPunct="1">
        <a:defRPr sz="2493" kern="1200">
          <a:solidFill>
            <a:schemeClr val="tx1"/>
          </a:solidFill>
          <a:latin typeface="+mn-lt"/>
          <a:ea typeface="+mn-ea"/>
          <a:cs typeface="+mn-cs"/>
        </a:defRPr>
      </a:lvl2pPr>
      <a:lvl3pPr marL="1266474" algn="l" defTabSz="1266474" rtl="0" eaLnBrk="1" latinLnBrk="0" hangingPunct="1">
        <a:defRPr sz="2493" kern="1200">
          <a:solidFill>
            <a:schemeClr val="tx1"/>
          </a:solidFill>
          <a:latin typeface="+mn-lt"/>
          <a:ea typeface="+mn-ea"/>
          <a:cs typeface="+mn-cs"/>
        </a:defRPr>
      </a:lvl3pPr>
      <a:lvl4pPr marL="1899710" algn="l" defTabSz="1266474" rtl="0" eaLnBrk="1" latinLnBrk="0" hangingPunct="1">
        <a:defRPr sz="2493" kern="1200">
          <a:solidFill>
            <a:schemeClr val="tx1"/>
          </a:solidFill>
          <a:latin typeface="+mn-lt"/>
          <a:ea typeface="+mn-ea"/>
          <a:cs typeface="+mn-cs"/>
        </a:defRPr>
      </a:lvl4pPr>
      <a:lvl5pPr marL="2532947" algn="l" defTabSz="1266474" rtl="0" eaLnBrk="1" latinLnBrk="0" hangingPunct="1">
        <a:defRPr sz="2493" kern="1200">
          <a:solidFill>
            <a:schemeClr val="tx1"/>
          </a:solidFill>
          <a:latin typeface="+mn-lt"/>
          <a:ea typeface="+mn-ea"/>
          <a:cs typeface="+mn-cs"/>
        </a:defRPr>
      </a:lvl5pPr>
      <a:lvl6pPr marL="3166183" algn="l" defTabSz="1266474" rtl="0" eaLnBrk="1" latinLnBrk="0" hangingPunct="1">
        <a:defRPr sz="2493" kern="1200">
          <a:solidFill>
            <a:schemeClr val="tx1"/>
          </a:solidFill>
          <a:latin typeface="+mn-lt"/>
          <a:ea typeface="+mn-ea"/>
          <a:cs typeface="+mn-cs"/>
        </a:defRPr>
      </a:lvl6pPr>
      <a:lvl7pPr marL="3799420" algn="l" defTabSz="1266474" rtl="0" eaLnBrk="1" latinLnBrk="0" hangingPunct="1">
        <a:defRPr sz="2493" kern="1200">
          <a:solidFill>
            <a:schemeClr val="tx1"/>
          </a:solidFill>
          <a:latin typeface="+mn-lt"/>
          <a:ea typeface="+mn-ea"/>
          <a:cs typeface="+mn-cs"/>
        </a:defRPr>
      </a:lvl7pPr>
      <a:lvl8pPr marL="4432656" algn="l" defTabSz="1266474" rtl="0" eaLnBrk="1" latinLnBrk="0" hangingPunct="1">
        <a:defRPr sz="2493" kern="1200">
          <a:solidFill>
            <a:schemeClr val="tx1"/>
          </a:solidFill>
          <a:latin typeface="+mn-lt"/>
          <a:ea typeface="+mn-ea"/>
          <a:cs typeface="+mn-cs"/>
        </a:defRPr>
      </a:lvl8pPr>
      <a:lvl9pPr marL="5065893" algn="l" defTabSz="1266474" rtl="0" eaLnBrk="1" latinLnBrk="0" hangingPunct="1">
        <a:defRPr sz="24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/>
          <p:cNvSpPr/>
          <p:nvPr userDrawn="1"/>
        </p:nvSpPr>
        <p:spPr>
          <a:xfrm>
            <a:off x="1" y="1360313"/>
            <a:ext cx="247395" cy="668248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24"/>
          </a:p>
        </p:txBody>
      </p:sp>
      <p:sp>
        <p:nvSpPr>
          <p:cNvPr id="109" name="Freihandform 108"/>
          <p:cNvSpPr/>
          <p:nvPr userDrawn="1"/>
        </p:nvSpPr>
        <p:spPr>
          <a:xfrm>
            <a:off x="283684" y="682956"/>
            <a:ext cx="12386080" cy="6154778"/>
          </a:xfrm>
          <a:custGeom>
            <a:avLst/>
            <a:gdLst>
              <a:gd name="connsiteX0" fmla="*/ 719137 w 723900"/>
              <a:gd name="connsiteY0" fmla="*/ 0 h 721519"/>
              <a:gd name="connsiteX1" fmla="*/ 0 w 723900"/>
              <a:gd name="connsiteY1" fmla="*/ 0 h 721519"/>
              <a:gd name="connsiteX2" fmla="*/ 0 w 723900"/>
              <a:gd name="connsiteY2" fmla="*/ 721519 h 721519"/>
              <a:gd name="connsiteX3" fmla="*/ 723900 w 723900"/>
              <a:gd name="connsiteY3" fmla="*/ 721519 h 721519"/>
              <a:gd name="connsiteX4" fmla="*/ 685800 w 723900"/>
              <a:gd name="connsiteY4" fmla="*/ 721519 h 721519"/>
              <a:gd name="connsiteX0" fmla="*/ 723719 w 723900"/>
              <a:gd name="connsiteY0" fmla="*/ 0 h 721519"/>
              <a:gd name="connsiteX1" fmla="*/ 0 w 723900"/>
              <a:gd name="connsiteY1" fmla="*/ 0 h 721519"/>
              <a:gd name="connsiteX2" fmla="*/ 0 w 723900"/>
              <a:gd name="connsiteY2" fmla="*/ 721519 h 721519"/>
              <a:gd name="connsiteX3" fmla="*/ 723900 w 723900"/>
              <a:gd name="connsiteY3" fmla="*/ 721519 h 721519"/>
              <a:gd name="connsiteX4" fmla="*/ 685800 w 723900"/>
              <a:gd name="connsiteY4" fmla="*/ 721519 h 72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721519">
                <a:moveTo>
                  <a:pt x="723719" y="0"/>
                </a:moveTo>
                <a:lnTo>
                  <a:pt x="0" y="0"/>
                </a:lnTo>
                <a:lnTo>
                  <a:pt x="0" y="721519"/>
                </a:lnTo>
                <a:lnTo>
                  <a:pt x="723900" y="721519"/>
                </a:lnTo>
                <a:lnTo>
                  <a:pt x="685800" y="721519"/>
                </a:lnTo>
              </a:path>
            </a:pathLst>
          </a:custGeom>
          <a:ln>
            <a:solidFill>
              <a:srgbClr val="003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3324"/>
          </a:p>
        </p:txBody>
      </p:sp>
      <p:pic>
        <p:nvPicPr>
          <p:cNvPr id="11" name="Grafik 10" descr="Logo_FAU_DinA5_RGB.em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829340" y="241059"/>
            <a:ext cx="1456148" cy="291268"/>
          </a:xfrm>
          <a:prstGeom prst="rect">
            <a:avLst/>
          </a:prstGeom>
        </p:spPr>
      </p:pic>
      <p:grpSp>
        <p:nvGrpSpPr>
          <p:cNvPr id="18" name="Gruppieren 17"/>
          <p:cNvGrpSpPr/>
          <p:nvPr userDrawn="1"/>
        </p:nvGrpSpPr>
        <p:grpSpPr>
          <a:xfrm>
            <a:off x="1" y="2063349"/>
            <a:ext cx="250694" cy="680982"/>
            <a:chOff x="52382" y="1487201"/>
            <a:chExt cx="194400" cy="510669"/>
          </a:xfrm>
        </p:grpSpPr>
        <p:sp>
          <p:nvSpPr>
            <p:cNvPr id="13" name="Rechteck 12"/>
            <p:cNvSpPr/>
            <p:nvPr userDrawn="1"/>
          </p:nvSpPr>
          <p:spPr>
            <a:xfrm>
              <a:off x="52382" y="1589211"/>
              <a:ext cx="194400" cy="103205"/>
            </a:xfrm>
            <a:prstGeom prst="rect">
              <a:avLst/>
            </a:prstGeom>
            <a:solidFill>
              <a:srgbClr val="8D1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324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52382" y="1487201"/>
              <a:ext cx="194400" cy="103205"/>
            </a:xfrm>
            <a:prstGeom prst="rect">
              <a:avLst/>
            </a:prstGeom>
            <a:solidFill>
              <a:srgbClr val="C993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324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52382" y="1693113"/>
              <a:ext cx="194400" cy="103205"/>
            </a:xfrm>
            <a:prstGeom prst="rect">
              <a:avLst/>
            </a:prstGeom>
            <a:solidFill>
              <a:srgbClr val="00B1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324"/>
            </a:p>
          </p:txBody>
        </p:sp>
        <p:sp>
          <p:nvSpPr>
            <p:cNvPr id="16" name="Rechteck 15"/>
            <p:cNvSpPr/>
            <p:nvPr userDrawn="1"/>
          </p:nvSpPr>
          <p:spPr>
            <a:xfrm>
              <a:off x="52382" y="1793382"/>
              <a:ext cx="194400" cy="103205"/>
            </a:xfrm>
            <a:prstGeom prst="rect">
              <a:avLst/>
            </a:prstGeom>
            <a:solidFill>
              <a:srgbClr val="00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324"/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52382" y="1894665"/>
              <a:ext cx="194400" cy="103205"/>
            </a:xfrm>
            <a:prstGeom prst="rect">
              <a:avLst/>
            </a:prstGeom>
            <a:solidFill>
              <a:srgbClr val="98A4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324"/>
            </a:p>
          </p:txBody>
        </p:sp>
      </p:grpSp>
      <p:grpSp>
        <p:nvGrpSpPr>
          <p:cNvPr id="12" name="Gruppieren 11"/>
          <p:cNvGrpSpPr/>
          <p:nvPr userDrawn="1"/>
        </p:nvGrpSpPr>
        <p:grpSpPr>
          <a:xfrm>
            <a:off x="10433554" y="241059"/>
            <a:ext cx="288989" cy="289056"/>
            <a:chOff x="799200" y="158400"/>
            <a:chExt cx="719831" cy="72000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grpSp>
          <p:nvGrpSpPr>
            <p:cNvPr id="19" name="Gruppieren 14"/>
            <p:cNvGrpSpPr/>
            <p:nvPr/>
          </p:nvGrpSpPr>
          <p:grpSpPr>
            <a:xfrm>
              <a:off x="883806" y="243175"/>
              <a:ext cx="550449" cy="550449"/>
              <a:chOff x="2286144" y="1143848"/>
              <a:chExt cx="4570307" cy="4570305"/>
            </a:xfrm>
          </p:grpSpPr>
          <p:sp>
            <p:nvSpPr>
              <p:cNvPr id="28" name="Freeform 6"/>
              <p:cNvSpPr>
                <a:spLocks/>
              </p:cNvSpPr>
              <p:nvPr/>
            </p:nvSpPr>
            <p:spPr bwMode="auto">
              <a:xfrm>
                <a:off x="5202822" y="4060526"/>
                <a:ext cx="847185" cy="847185"/>
              </a:xfrm>
              <a:custGeom>
                <a:avLst/>
                <a:gdLst/>
                <a:ahLst/>
                <a:cxnLst>
                  <a:cxn ang="0">
                    <a:pos x="482" y="141"/>
                  </a:cxn>
                  <a:cxn ang="0">
                    <a:pos x="141" y="482"/>
                  </a:cxn>
                  <a:cxn ang="0">
                    <a:pos x="141" y="441"/>
                  </a:cxn>
                  <a:cxn ang="0">
                    <a:pos x="41" y="341"/>
                  </a:cxn>
                  <a:cxn ang="0">
                    <a:pos x="0" y="341"/>
                  </a:cxn>
                  <a:cxn ang="0">
                    <a:pos x="341" y="0"/>
                  </a:cxn>
                  <a:cxn ang="0">
                    <a:pos x="341" y="41"/>
                  </a:cxn>
                  <a:cxn ang="0">
                    <a:pos x="441" y="141"/>
                  </a:cxn>
                  <a:cxn ang="0">
                    <a:pos x="482" y="141"/>
                  </a:cxn>
                </a:cxnLst>
                <a:rect l="0" t="0" r="r" b="b"/>
                <a:pathLst>
                  <a:path w="482" h="482">
                    <a:moveTo>
                      <a:pt x="482" y="141"/>
                    </a:moveTo>
                    <a:lnTo>
                      <a:pt x="141" y="482"/>
                    </a:lnTo>
                    <a:lnTo>
                      <a:pt x="141" y="441"/>
                    </a:lnTo>
                    <a:cubicBezTo>
                      <a:pt x="141" y="386"/>
                      <a:pt x="96" y="341"/>
                      <a:pt x="41" y="341"/>
                    </a:cubicBezTo>
                    <a:lnTo>
                      <a:pt x="0" y="341"/>
                    </a:lnTo>
                    <a:lnTo>
                      <a:pt x="341" y="0"/>
                    </a:lnTo>
                    <a:lnTo>
                      <a:pt x="341" y="41"/>
                    </a:lnTo>
                    <a:cubicBezTo>
                      <a:pt x="341" y="96"/>
                      <a:pt x="386" y="141"/>
                      <a:pt x="441" y="141"/>
                    </a:cubicBezTo>
                    <a:lnTo>
                      <a:pt x="482" y="141"/>
                    </a:lnTo>
                    <a:close/>
                  </a:path>
                </a:pathLst>
              </a:custGeom>
              <a:solidFill>
                <a:srgbClr val="8490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" name="Rectangle 14"/>
              <p:cNvSpPr>
                <a:spLocks noChangeArrowheads="1"/>
              </p:cNvSpPr>
              <p:nvPr/>
            </p:nvSpPr>
            <p:spPr bwMode="auto">
              <a:xfrm>
                <a:off x="2286144" y="4307797"/>
                <a:ext cx="352643" cy="351238"/>
              </a:xfrm>
              <a:prstGeom prst="rect">
                <a:avLst/>
              </a:prstGeom>
              <a:solidFill>
                <a:srgbClr val="849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" name="Rectangle 15"/>
              <p:cNvSpPr>
                <a:spLocks noChangeArrowheads="1"/>
              </p:cNvSpPr>
              <p:nvPr/>
            </p:nvSpPr>
            <p:spPr bwMode="auto">
              <a:xfrm>
                <a:off x="5451000" y="1143848"/>
                <a:ext cx="360000" cy="351238"/>
              </a:xfrm>
              <a:prstGeom prst="rect">
                <a:avLst/>
              </a:prstGeom>
              <a:solidFill>
                <a:srgbClr val="849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" name="Rectangle 16"/>
              <p:cNvSpPr>
                <a:spLocks noChangeArrowheads="1"/>
              </p:cNvSpPr>
              <p:nvPr/>
            </p:nvSpPr>
            <p:spPr bwMode="auto">
              <a:xfrm>
                <a:off x="3341262" y="5362915"/>
                <a:ext cx="351238" cy="351238"/>
              </a:xfrm>
              <a:prstGeom prst="rect">
                <a:avLst/>
              </a:prstGeom>
              <a:solidFill>
                <a:srgbClr val="849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" name="Rectangle 17"/>
              <p:cNvSpPr>
                <a:spLocks noChangeArrowheads="1"/>
              </p:cNvSpPr>
              <p:nvPr/>
            </p:nvSpPr>
            <p:spPr bwMode="auto">
              <a:xfrm>
                <a:off x="6505213" y="2197561"/>
                <a:ext cx="351238" cy="352643"/>
              </a:xfrm>
              <a:prstGeom prst="rect">
                <a:avLst/>
              </a:prstGeom>
              <a:solidFill>
                <a:srgbClr val="849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20" name="Gruppieren 15"/>
            <p:cNvGrpSpPr/>
            <p:nvPr/>
          </p:nvGrpSpPr>
          <p:grpSpPr>
            <a:xfrm>
              <a:off x="799200" y="158400"/>
              <a:ext cx="719831" cy="720000"/>
              <a:chOff x="1583668" y="439967"/>
              <a:chExt cx="5976664" cy="5978067"/>
            </a:xfrm>
            <a:scene3d>
              <a:camera prst="orthographicFront"/>
              <a:lightRig rig="soft" dir="t">
                <a:rot lat="0" lon="0" rev="0"/>
              </a:lightRig>
            </a:scene3d>
          </p:grpSpPr>
          <p:sp>
            <p:nvSpPr>
              <p:cNvPr id="21" name="Freeform 7"/>
              <p:cNvSpPr>
                <a:spLocks/>
              </p:cNvSpPr>
              <p:nvPr/>
            </p:nvSpPr>
            <p:spPr bwMode="auto">
              <a:xfrm>
                <a:off x="1583668" y="2550202"/>
                <a:ext cx="1757594" cy="175759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900" y="0"/>
                  </a:cxn>
                  <a:cxn ang="0">
                    <a:pos x="1000" y="100"/>
                  </a:cxn>
                  <a:cxn ang="0">
                    <a:pos x="1000" y="900"/>
                  </a:cxn>
                  <a:cxn ang="0">
                    <a:pos x="900" y="1000"/>
                  </a:cxn>
                  <a:cxn ang="0">
                    <a:pos x="100" y="1000"/>
                  </a:cxn>
                  <a:cxn ang="0">
                    <a:pos x="0" y="900"/>
                  </a:cxn>
                  <a:cxn ang="0">
                    <a:pos x="0" y="100"/>
                  </a:cxn>
                  <a:cxn ang="0">
                    <a:pos x="100" y="0"/>
                  </a:cxn>
                </a:cxnLst>
                <a:rect l="0" t="0" r="r" b="b"/>
                <a:pathLst>
                  <a:path w="1000" h="1000">
                    <a:moveTo>
                      <a:pt x="100" y="0"/>
                    </a:moveTo>
                    <a:lnTo>
                      <a:pt x="900" y="0"/>
                    </a:lnTo>
                    <a:cubicBezTo>
                      <a:pt x="955" y="0"/>
                      <a:pt x="1000" y="45"/>
                      <a:pt x="1000" y="100"/>
                    </a:cubicBezTo>
                    <a:lnTo>
                      <a:pt x="1000" y="900"/>
                    </a:lnTo>
                    <a:cubicBezTo>
                      <a:pt x="1000" y="955"/>
                      <a:pt x="955" y="1000"/>
                      <a:pt x="900" y="1000"/>
                    </a:cubicBezTo>
                    <a:lnTo>
                      <a:pt x="100" y="1000"/>
                    </a:lnTo>
                    <a:cubicBezTo>
                      <a:pt x="45" y="1000"/>
                      <a:pt x="0" y="955"/>
                      <a:pt x="0" y="900"/>
                    </a:cubicBezTo>
                    <a:lnTo>
                      <a:pt x="0" y="100"/>
                    </a:lnTo>
                    <a:cubicBezTo>
                      <a:pt x="0" y="45"/>
                      <a:pt x="45" y="0"/>
                      <a:pt x="100" y="0"/>
                    </a:cubicBezTo>
                    <a:close/>
                  </a:path>
                </a:pathLst>
              </a:custGeom>
              <a:solidFill>
                <a:srgbClr val="24211D"/>
              </a:solidFill>
              <a:ln w="9525">
                <a:noFill/>
                <a:round/>
                <a:headEnd/>
                <a:tailEnd/>
              </a:ln>
              <a:sp3d prstMaterial="plastic">
                <a:bevelT w="38100" h="381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" name="Freeform 8"/>
              <p:cNvSpPr>
                <a:spLocks/>
              </p:cNvSpPr>
              <p:nvPr/>
            </p:nvSpPr>
            <p:spPr bwMode="auto">
              <a:xfrm>
                <a:off x="3692500" y="439967"/>
                <a:ext cx="1759000" cy="175759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900" y="0"/>
                  </a:cxn>
                  <a:cxn ang="0">
                    <a:pos x="1000" y="100"/>
                  </a:cxn>
                  <a:cxn ang="0">
                    <a:pos x="1000" y="900"/>
                  </a:cxn>
                  <a:cxn ang="0">
                    <a:pos x="900" y="1000"/>
                  </a:cxn>
                  <a:cxn ang="0">
                    <a:pos x="100" y="1000"/>
                  </a:cxn>
                  <a:cxn ang="0">
                    <a:pos x="0" y="900"/>
                  </a:cxn>
                  <a:cxn ang="0">
                    <a:pos x="0" y="100"/>
                  </a:cxn>
                  <a:cxn ang="0">
                    <a:pos x="100" y="0"/>
                  </a:cxn>
                </a:cxnLst>
                <a:rect l="0" t="0" r="r" b="b"/>
                <a:pathLst>
                  <a:path w="1000" h="1000">
                    <a:moveTo>
                      <a:pt x="100" y="0"/>
                    </a:moveTo>
                    <a:lnTo>
                      <a:pt x="900" y="0"/>
                    </a:lnTo>
                    <a:cubicBezTo>
                      <a:pt x="955" y="0"/>
                      <a:pt x="1000" y="45"/>
                      <a:pt x="1000" y="100"/>
                    </a:cubicBezTo>
                    <a:lnTo>
                      <a:pt x="1000" y="900"/>
                    </a:lnTo>
                    <a:cubicBezTo>
                      <a:pt x="1000" y="955"/>
                      <a:pt x="955" y="1000"/>
                      <a:pt x="900" y="1000"/>
                    </a:cubicBezTo>
                    <a:lnTo>
                      <a:pt x="100" y="1000"/>
                    </a:lnTo>
                    <a:cubicBezTo>
                      <a:pt x="45" y="1000"/>
                      <a:pt x="0" y="955"/>
                      <a:pt x="0" y="900"/>
                    </a:cubicBezTo>
                    <a:lnTo>
                      <a:pt x="0" y="100"/>
                    </a:lnTo>
                    <a:cubicBezTo>
                      <a:pt x="0" y="45"/>
                      <a:pt x="45" y="0"/>
                      <a:pt x="100" y="0"/>
                    </a:cubicBezTo>
                    <a:close/>
                  </a:path>
                </a:pathLst>
              </a:custGeom>
              <a:solidFill>
                <a:srgbClr val="24211D"/>
              </a:solidFill>
              <a:ln w="9525">
                <a:noFill/>
                <a:round/>
                <a:headEnd/>
                <a:tailEnd/>
              </a:ln>
              <a:sp3d prstMaterial="plastic">
                <a:bevelT w="38100" h="381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" name="Freeform 9"/>
              <p:cNvSpPr>
                <a:spLocks/>
              </p:cNvSpPr>
              <p:nvPr/>
            </p:nvSpPr>
            <p:spPr bwMode="auto">
              <a:xfrm>
                <a:off x="5802738" y="2550202"/>
                <a:ext cx="1757594" cy="175759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900" y="0"/>
                  </a:cxn>
                  <a:cxn ang="0">
                    <a:pos x="1000" y="100"/>
                  </a:cxn>
                  <a:cxn ang="0">
                    <a:pos x="1000" y="900"/>
                  </a:cxn>
                  <a:cxn ang="0">
                    <a:pos x="900" y="1000"/>
                  </a:cxn>
                  <a:cxn ang="0">
                    <a:pos x="100" y="1000"/>
                  </a:cxn>
                  <a:cxn ang="0">
                    <a:pos x="0" y="900"/>
                  </a:cxn>
                  <a:cxn ang="0">
                    <a:pos x="0" y="100"/>
                  </a:cxn>
                  <a:cxn ang="0">
                    <a:pos x="100" y="0"/>
                  </a:cxn>
                </a:cxnLst>
                <a:rect l="0" t="0" r="r" b="b"/>
                <a:pathLst>
                  <a:path w="1000" h="1000">
                    <a:moveTo>
                      <a:pt x="100" y="0"/>
                    </a:moveTo>
                    <a:lnTo>
                      <a:pt x="900" y="0"/>
                    </a:lnTo>
                    <a:cubicBezTo>
                      <a:pt x="955" y="0"/>
                      <a:pt x="1000" y="45"/>
                      <a:pt x="1000" y="100"/>
                    </a:cubicBezTo>
                    <a:lnTo>
                      <a:pt x="1000" y="900"/>
                    </a:lnTo>
                    <a:cubicBezTo>
                      <a:pt x="1000" y="955"/>
                      <a:pt x="955" y="1000"/>
                      <a:pt x="900" y="1000"/>
                    </a:cubicBezTo>
                    <a:lnTo>
                      <a:pt x="100" y="1000"/>
                    </a:lnTo>
                    <a:cubicBezTo>
                      <a:pt x="45" y="1000"/>
                      <a:pt x="0" y="955"/>
                      <a:pt x="0" y="900"/>
                    </a:cubicBezTo>
                    <a:lnTo>
                      <a:pt x="0" y="100"/>
                    </a:lnTo>
                    <a:cubicBezTo>
                      <a:pt x="0" y="45"/>
                      <a:pt x="45" y="0"/>
                      <a:pt x="100" y="0"/>
                    </a:cubicBezTo>
                    <a:close/>
                  </a:path>
                </a:pathLst>
              </a:custGeom>
              <a:solidFill>
                <a:srgbClr val="24211D"/>
              </a:solidFill>
              <a:ln w="9525">
                <a:noFill/>
                <a:round/>
                <a:headEnd/>
                <a:tailEnd/>
              </a:ln>
              <a:sp3d prstMaterial="plastic">
                <a:bevelT w="38100" h="381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" name="Freeform 10"/>
              <p:cNvSpPr>
                <a:spLocks/>
              </p:cNvSpPr>
              <p:nvPr/>
            </p:nvSpPr>
            <p:spPr bwMode="auto">
              <a:xfrm>
                <a:off x="1583668" y="4659034"/>
                <a:ext cx="1757594" cy="1759000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900" y="0"/>
                  </a:cxn>
                  <a:cxn ang="0">
                    <a:pos x="1000" y="100"/>
                  </a:cxn>
                  <a:cxn ang="0">
                    <a:pos x="1000" y="900"/>
                  </a:cxn>
                  <a:cxn ang="0">
                    <a:pos x="900" y="1000"/>
                  </a:cxn>
                  <a:cxn ang="0">
                    <a:pos x="100" y="1000"/>
                  </a:cxn>
                  <a:cxn ang="0">
                    <a:pos x="0" y="900"/>
                  </a:cxn>
                  <a:cxn ang="0">
                    <a:pos x="0" y="100"/>
                  </a:cxn>
                  <a:cxn ang="0">
                    <a:pos x="100" y="0"/>
                  </a:cxn>
                </a:cxnLst>
                <a:rect l="0" t="0" r="r" b="b"/>
                <a:pathLst>
                  <a:path w="1000" h="1000">
                    <a:moveTo>
                      <a:pt x="100" y="0"/>
                    </a:moveTo>
                    <a:lnTo>
                      <a:pt x="900" y="0"/>
                    </a:lnTo>
                    <a:cubicBezTo>
                      <a:pt x="955" y="0"/>
                      <a:pt x="1000" y="45"/>
                      <a:pt x="1000" y="100"/>
                    </a:cubicBezTo>
                    <a:lnTo>
                      <a:pt x="1000" y="900"/>
                    </a:lnTo>
                    <a:cubicBezTo>
                      <a:pt x="1000" y="955"/>
                      <a:pt x="955" y="1000"/>
                      <a:pt x="900" y="1000"/>
                    </a:cubicBezTo>
                    <a:lnTo>
                      <a:pt x="100" y="1000"/>
                    </a:lnTo>
                    <a:cubicBezTo>
                      <a:pt x="45" y="1000"/>
                      <a:pt x="0" y="955"/>
                      <a:pt x="0" y="900"/>
                    </a:cubicBezTo>
                    <a:lnTo>
                      <a:pt x="0" y="100"/>
                    </a:lnTo>
                    <a:cubicBezTo>
                      <a:pt x="0" y="45"/>
                      <a:pt x="45" y="0"/>
                      <a:pt x="100" y="0"/>
                    </a:cubicBezTo>
                    <a:close/>
                  </a:path>
                </a:pathLst>
              </a:custGeom>
              <a:solidFill>
                <a:srgbClr val="24211D"/>
              </a:solidFill>
              <a:ln w="9525">
                <a:noFill/>
                <a:round/>
                <a:headEnd/>
                <a:tailEnd/>
              </a:ln>
              <a:sp3d prstMaterial="plastic">
                <a:bevelT w="38100" h="381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" name="Freeform 11"/>
              <p:cNvSpPr>
                <a:spLocks/>
              </p:cNvSpPr>
              <p:nvPr/>
            </p:nvSpPr>
            <p:spPr bwMode="auto">
              <a:xfrm>
                <a:off x="3692500" y="4659034"/>
                <a:ext cx="1759000" cy="1759000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900" y="0"/>
                  </a:cxn>
                  <a:cxn ang="0">
                    <a:pos x="1000" y="100"/>
                  </a:cxn>
                  <a:cxn ang="0">
                    <a:pos x="1000" y="900"/>
                  </a:cxn>
                  <a:cxn ang="0">
                    <a:pos x="900" y="1000"/>
                  </a:cxn>
                  <a:cxn ang="0">
                    <a:pos x="100" y="1000"/>
                  </a:cxn>
                  <a:cxn ang="0">
                    <a:pos x="0" y="900"/>
                  </a:cxn>
                  <a:cxn ang="0">
                    <a:pos x="0" y="100"/>
                  </a:cxn>
                  <a:cxn ang="0">
                    <a:pos x="100" y="0"/>
                  </a:cxn>
                </a:cxnLst>
                <a:rect l="0" t="0" r="r" b="b"/>
                <a:pathLst>
                  <a:path w="1000" h="1000">
                    <a:moveTo>
                      <a:pt x="100" y="0"/>
                    </a:moveTo>
                    <a:lnTo>
                      <a:pt x="900" y="0"/>
                    </a:lnTo>
                    <a:cubicBezTo>
                      <a:pt x="955" y="0"/>
                      <a:pt x="1000" y="45"/>
                      <a:pt x="1000" y="100"/>
                    </a:cubicBezTo>
                    <a:lnTo>
                      <a:pt x="1000" y="900"/>
                    </a:lnTo>
                    <a:cubicBezTo>
                      <a:pt x="1000" y="955"/>
                      <a:pt x="955" y="1000"/>
                      <a:pt x="900" y="1000"/>
                    </a:cubicBezTo>
                    <a:lnTo>
                      <a:pt x="100" y="1000"/>
                    </a:lnTo>
                    <a:cubicBezTo>
                      <a:pt x="45" y="1000"/>
                      <a:pt x="0" y="955"/>
                      <a:pt x="0" y="900"/>
                    </a:cubicBezTo>
                    <a:lnTo>
                      <a:pt x="0" y="100"/>
                    </a:lnTo>
                    <a:cubicBezTo>
                      <a:pt x="0" y="45"/>
                      <a:pt x="45" y="0"/>
                      <a:pt x="100" y="0"/>
                    </a:cubicBezTo>
                    <a:close/>
                  </a:path>
                </a:pathLst>
              </a:custGeom>
              <a:solidFill>
                <a:srgbClr val="24211D"/>
              </a:solidFill>
              <a:ln w="9525">
                <a:noFill/>
                <a:round/>
                <a:headEnd/>
                <a:tailEnd/>
              </a:ln>
              <a:sp3d prstMaterial="plastic">
                <a:bevelT w="38100" h="381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" name="Freeform 12"/>
              <p:cNvSpPr>
                <a:spLocks/>
              </p:cNvSpPr>
              <p:nvPr/>
            </p:nvSpPr>
            <p:spPr bwMode="auto">
              <a:xfrm>
                <a:off x="5802738" y="439967"/>
                <a:ext cx="1757594" cy="175759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900" y="0"/>
                  </a:cxn>
                  <a:cxn ang="0">
                    <a:pos x="1000" y="100"/>
                  </a:cxn>
                  <a:cxn ang="0">
                    <a:pos x="1000" y="900"/>
                  </a:cxn>
                  <a:cxn ang="0">
                    <a:pos x="900" y="1000"/>
                  </a:cxn>
                  <a:cxn ang="0">
                    <a:pos x="100" y="1000"/>
                  </a:cxn>
                  <a:cxn ang="0">
                    <a:pos x="0" y="900"/>
                  </a:cxn>
                  <a:cxn ang="0">
                    <a:pos x="0" y="100"/>
                  </a:cxn>
                  <a:cxn ang="0">
                    <a:pos x="100" y="0"/>
                  </a:cxn>
                </a:cxnLst>
                <a:rect l="0" t="0" r="r" b="b"/>
                <a:pathLst>
                  <a:path w="1000" h="1000">
                    <a:moveTo>
                      <a:pt x="100" y="0"/>
                    </a:moveTo>
                    <a:lnTo>
                      <a:pt x="900" y="0"/>
                    </a:lnTo>
                    <a:cubicBezTo>
                      <a:pt x="955" y="0"/>
                      <a:pt x="1000" y="45"/>
                      <a:pt x="1000" y="100"/>
                    </a:cubicBezTo>
                    <a:lnTo>
                      <a:pt x="1000" y="900"/>
                    </a:lnTo>
                    <a:cubicBezTo>
                      <a:pt x="1000" y="955"/>
                      <a:pt x="955" y="1000"/>
                      <a:pt x="900" y="1000"/>
                    </a:cubicBezTo>
                    <a:lnTo>
                      <a:pt x="100" y="1000"/>
                    </a:lnTo>
                    <a:cubicBezTo>
                      <a:pt x="45" y="1000"/>
                      <a:pt x="0" y="955"/>
                      <a:pt x="0" y="900"/>
                    </a:cubicBezTo>
                    <a:lnTo>
                      <a:pt x="0" y="100"/>
                    </a:lnTo>
                    <a:cubicBezTo>
                      <a:pt x="0" y="45"/>
                      <a:pt x="45" y="0"/>
                      <a:pt x="100" y="0"/>
                    </a:cubicBezTo>
                    <a:close/>
                  </a:path>
                </a:pathLst>
              </a:custGeom>
              <a:solidFill>
                <a:srgbClr val="24211D"/>
              </a:solidFill>
              <a:ln w="9525">
                <a:noFill/>
                <a:round/>
                <a:headEnd/>
                <a:tailEnd/>
              </a:ln>
              <a:sp3d prstMaterial="plastic">
                <a:bevelT w="38100" h="381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" name="Freeform 13"/>
              <p:cNvSpPr>
                <a:spLocks/>
              </p:cNvSpPr>
              <p:nvPr/>
            </p:nvSpPr>
            <p:spPr bwMode="auto">
              <a:xfrm>
                <a:off x="1583668" y="439967"/>
                <a:ext cx="1757594" cy="175759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900" y="0"/>
                  </a:cxn>
                  <a:cxn ang="0">
                    <a:pos x="1000" y="100"/>
                  </a:cxn>
                  <a:cxn ang="0">
                    <a:pos x="1000" y="900"/>
                  </a:cxn>
                  <a:cxn ang="0">
                    <a:pos x="900" y="1000"/>
                  </a:cxn>
                  <a:cxn ang="0">
                    <a:pos x="100" y="1000"/>
                  </a:cxn>
                  <a:cxn ang="0">
                    <a:pos x="0" y="900"/>
                  </a:cxn>
                  <a:cxn ang="0">
                    <a:pos x="0" y="100"/>
                  </a:cxn>
                  <a:cxn ang="0">
                    <a:pos x="100" y="0"/>
                  </a:cxn>
                </a:cxnLst>
                <a:rect l="0" t="0" r="r" b="b"/>
                <a:pathLst>
                  <a:path w="1000" h="1000">
                    <a:moveTo>
                      <a:pt x="100" y="0"/>
                    </a:moveTo>
                    <a:lnTo>
                      <a:pt x="900" y="0"/>
                    </a:lnTo>
                    <a:cubicBezTo>
                      <a:pt x="955" y="0"/>
                      <a:pt x="1000" y="45"/>
                      <a:pt x="1000" y="100"/>
                    </a:cubicBezTo>
                    <a:lnTo>
                      <a:pt x="1000" y="900"/>
                    </a:lnTo>
                    <a:cubicBezTo>
                      <a:pt x="1000" y="955"/>
                      <a:pt x="955" y="1000"/>
                      <a:pt x="900" y="1000"/>
                    </a:cubicBezTo>
                    <a:lnTo>
                      <a:pt x="100" y="1000"/>
                    </a:lnTo>
                    <a:cubicBezTo>
                      <a:pt x="45" y="1000"/>
                      <a:pt x="0" y="955"/>
                      <a:pt x="0" y="900"/>
                    </a:cubicBezTo>
                    <a:lnTo>
                      <a:pt x="0" y="100"/>
                    </a:lnTo>
                    <a:cubicBezTo>
                      <a:pt x="0" y="45"/>
                      <a:pt x="45" y="0"/>
                      <a:pt x="100" y="0"/>
                    </a:cubicBezTo>
                    <a:close/>
                  </a:path>
                </a:pathLst>
              </a:custGeom>
              <a:solidFill>
                <a:srgbClr val="C03A14"/>
              </a:solidFill>
              <a:ln w="9525">
                <a:noFill/>
                <a:round/>
                <a:headEnd/>
                <a:tailEnd/>
              </a:ln>
              <a:sp3d prstMaterial="plastic">
                <a:bevelT w="38100" h="381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33" name="Textfeld 32"/>
          <p:cNvSpPr txBox="1"/>
          <p:nvPr userDrawn="1"/>
        </p:nvSpPr>
        <p:spPr>
          <a:xfrm>
            <a:off x="548557" y="6823364"/>
            <a:ext cx="11780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noProof="0" dirty="0" err="1">
                <a:solidFill>
                  <a:srgbClr val="003865"/>
                </a:solidFill>
              </a:rPr>
              <a:t>Analyse</a:t>
            </a:r>
            <a:r>
              <a:rPr lang="en-US" sz="1100" noProof="0" dirty="0">
                <a:solidFill>
                  <a:srgbClr val="003865"/>
                </a:solidFill>
              </a:rPr>
              <a:t> der </a:t>
            </a:r>
            <a:r>
              <a:rPr lang="en-US" sz="1100" noProof="0" dirty="0" err="1">
                <a:solidFill>
                  <a:srgbClr val="003865"/>
                </a:solidFill>
              </a:rPr>
              <a:t>Möglichkeiten</a:t>
            </a:r>
            <a:r>
              <a:rPr lang="en-US" sz="1100" noProof="0" dirty="0">
                <a:solidFill>
                  <a:srgbClr val="003865"/>
                </a:solidFill>
              </a:rPr>
              <a:t> und </a:t>
            </a:r>
            <a:r>
              <a:rPr lang="en-US" sz="1100" noProof="0" dirty="0" err="1">
                <a:solidFill>
                  <a:srgbClr val="003865"/>
                </a:solidFill>
              </a:rPr>
              <a:t>Grenzen</a:t>
            </a:r>
            <a:r>
              <a:rPr lang="en-US" sz="1100" noProof="0" dirty="0">
                <a:solidFill>
                  <a:srgbClr val="003865"/>
                </a:solidFill>
              </a:rPr>
              <a:t> von Smart Contracts </a:t>
            </a:r>
            <a:r>
              <a:rPr lang="en-US" sz="1100" noProof="0" dirty="0" err="1">
                <a:solidFill>
                  <a:srgbClr val="003865"/>
                </a:solidFill>
              </a:rPr>
              <a:t>mit</a:t>
            </a:r>
            <a:r>
              <a:rPr lang="en-US" sz="1100" noProof="0" dirty="0">
                <a:solidFill>
                  <a:srgbClr val="003865"/>
                </a:solidFill>
              </a:rPr>
              <a:t> </a:t>
            </a:r>
            <a:r>
              <a:rPr lang="en-US" sz="1100" noProof="0" dirty="0" err="1">
                <a:solidFill>
                  <a:srgbClr val="003865"/>
                </a:solidFill>
              </a:rPr>
              <a:t>Hilfe</a:t>
            </a:r>
            <a:r>
              <a:rPr lang="en-US" sz="1100" noProof="0" dirty="0">
                <a:solidFill>
                  <a:srgbClr val="003865"/>
                </a:solidFill>
              </a:rPr>
              <a:t> </a:t>
            </a:r>
            <a:r>
              <a:rPr lang="en-US" sz="1100" noProof="0" dirty="0" err="1">
                <a:solidFill>
                  <a:srgbClr val="003865"/>
                </a:solidFill>
              </a:rPr>
              <a:t>einer</a:t>
            </a:r>
            <a:r>
              <a:rPr lang="en-US" sz="1100" noProof="0" dirty="0">
                <a:solidFill>
                  <a:srgbClr val="003865"/>
                </a:solidFill>
              </a:rPr>
              <a:t> </a:t>
            </a:r>
            <a:r>
              <a:rPr lang="en-US" sz="1100" noProof="0" dirty="0" err="1">
                <a:solidFill>
                  <a:srgbClr val="003865"/>
                </a:solidFill>
              </a:rPr>
              <a:t>Implementierung</a:t>
            </a:r>
            <a:r>
              <a:rPr lang="en-US" sz="1100" noProof="0" dirty="0">
                <a:solidFill>
                  <a:srgbClr val="003865"/>
                </a:solidFill>
              </a:rPr>
              <a:t> in Solidity | Daniel Hohner</a:t>
            </a:r>
            <a:endParaRPr lang="en-US" noProof="0" dirty="0">
              <a:solidFill>
                <a:srgbClr val="003865"/>
              </a:solidFill>
            </a:endParaRPr>
          </a:p>
        </p:txBody>
      </p:sp>
      <p:sp>
        <p:nvSpPr>
          <p:cNvPr id="35" name="Foliennummernplatzhalter 29"/>
          <p:cNvSpPr txBox="1">
            <a:spLocks/>
          </p:cNvSpPr>
          <p:nvPr userDrawn="1"/>
        </p:nvSpPr>
        <p:spPr>
          <a:xfrm>
            <a:off x="548557" y="6809786"/>
            <a:ext cx="1010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1266531" rtl="0" eaLnBrk="1" latinLnBrk="0" hangingPunct="1">
              <a:defRPr lang="de-DE" sz="1100" kern="1200" smtClean="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1pPr>
            <a:lvl2pPr marL="633266" algn="l" defTabSz="1266531" rtl="0" eaLnBrk="1" latinLnBrk="0" hangingPunct="1">
              <a:defRPr sz="2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6531" algn="l" defTabSz="1266531" rtl="0" eaLnBrk="1" latinLnBrk="0" hangingPunct="1">
              <a:defRPr sz="2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99796" algn="l" defTabSz="1266531" rtl="0" eaLnBrk="1" latinLnBrk="0" hangingPunct="1">
              <a:defRPr sz="2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3062" algn="l" defTabSz="1266531" rtl="0" eaLnBrk="1" latinLnBrk="0" hangingPunct="1">
              <a:defRPr sz="2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6326" algn="l" defTabSz="1266531" rtl="0" eaLnBrk="1" latinLnBrk="0" hangingPunct="1">
              <a:defRPr sz="2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99592" algn="l" defTabSz="1266531" rtl="0" eaLnBrk="1" latinLnBrk="0" hangingPunct="1">
              <a:defRPr sz="2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32856" algn="l" defTabSz="1266531" rtl="0" eaLnBrk="1" latinLnBrk="0" hangingPunct="1">
              <a:defRPr sz="2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66122" algn="l" defTabSz="1266531" rtl="0" eaLnBrk="1" latinLnBrk="0" hangingPunct="1">
              <a:defRPr sz="2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/>
              <a:t>09.04.2019</a:t>
            </a:r>
          </a:p>
        </p:txBody>
      </p:sp>
      <p:sp>
        <p:nvSpPr>
          <p:cNvPr id="36" name="Foliennummernplatzhalter 29"/>
          <p:cNvSpPr txBox="1">
            <a:spLocks/>
          </p:cNvSpPr>
          <p:nvPr userDrawn="1"/>
        </p:nvSpPr>
        <p:spPr>
          <a:xfrm>
            <a:off x="11480203" y="6809786"/>
            <a:ext cx="8052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1266531" rtl="0" eaLnBrk="1" latinLnBrk="0" hangingPunct="1">
              <a:defRPr lang="de-DE" sz="1100" kern="1200" smtClean="0">
                <a:solidFill>
                  <a:srgbClr val="003865"/>
                </a:solidFill>
                <a:latin typeface="+mn-lt"/>
                <a:ea typeface="+mn-ea"/>
                <a:cs typeface="+mn-cs"/>
              </a:defRPr>
            </a:lvl1pPr>
            <a:lvl2pPr marL="633266" algn="l" defTabSz="1266531" rtl="0" eaLnBrk="1" latinLnBrk="0" hangingPunct="1">
              <a:defRPr sz="2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6531" algn="l" defTabSz="1266531" rtl="0" eaLnBrk="1" latinLnBrk="0" hangingPunct="1">
              <a:defRPr sz="2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99796" algn="l" defTabSz="1266531" rtl="0" eaLnBrk="1" latinLnBrk="0" hangingPunct="1">
              <a:defRPr sz="2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3062" algn="l" defTabSz="1266531" rtl="0" eaLnBrk="1" latinLnBrk="0" hangingPunct="1">
              <a:defRPr sz="2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6326" algn="l" defTabSz="1266531" rtl="0" eaLnBrk="1" latinLnBrk="0" hangingPunct="1">
              <a:defRPr sz="2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99592" algn="l" defTabSz="1266531" rtl="0" eaLnBrk="1" latinLnBrk="0" hangingPunct="1">
              <a:defRPr sz="2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32856" algn="l" defTabSz="1266531" rtl="0" eaLnBrk="1" latinLnBrk="0" hangingPunct="1">
              <a:defRPr sz="2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66122" algn="l" defTabSz="1266531" rtl="0" eaLnBrk="1" latinLnBrk="0" hangingPunct="1">
              <a:defRPr sz="2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9D96528-0D41-4572-A73B-FBA041746177}" type="slidenum">
              <a:rPr lang="de-DE" smtClean="0"/>
              <a:pPr algn="r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8" r:id="rId2"/>
  </p:sldLayoutIdLst>
  <p:hf hdr="0"/>
  <p:txStyles>
    <p:titleStyle>
      <a:lvl1pPr algn="ctr" defTabSz="1266474" rtl="0" eaLnBrk="1" latinLnBrk="0" hangingPunct="1">
        <a:spcBef>
          <a:spcPct val="0"/>
        </a:spcBef>
        <a:buNone/>
        <a:defRPr sz="60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391" indent="-712391" algn="l" defTabSz="1266474" rtl="0" eaLnBrk="1" latinLnBrk="0" hangingPunct="1">
        <a:spcBef>
          <a:spcPct val="20000"/>
        </a:spcBef>
        <a:buFont typeface="+mj-lt"/>
        <a:buAutoNum type="arabicPeriod"/>
        <a:defRPr lang="de-DE" sz="4433" b="1" kern="1200" dirty="0" smtClean="0">
          <a:solidFill>
            <a:srgbClr val="003865"/>
          </a:solidFill>
          <a:latin typeface="+mn-lt"/>
          <a:ea typeface="+mn-ea"/>
          <a:cs typeface="+mn-cs"/>
        </a:defRPr>
      </a:lvl1pPr>
      <a:lvl2pPr marL="1345628" indent="-712391" algn="l" defTabSz="1266474" rtl="0" eaLnBrk="1" latinLnBrk="0" hangingPunct="1">
        <a:spcBef>
          <a:spcPct val="20000"/>
        </a:spcBef>
        <a:buFont typeface="+mj-lt"/>
        <a:buAutoNum type="arabicPeriod"/>
        <a:defRPr sz="3878" kern="1200">
          <a:solidFill>
            <a:srgbClr val="003865"/>
          </a:solidFill>
          <a:latin typeface="+mn-lt"/>
          <a:ea typeface="+mn-ea"/>
          <a:cs typeface="+mn-cs"/>
        </a:defRPr>
      </a:lvl2pPr>
      <a:lvl3pPr marL="1899710" indent="-633237" algn="l" defTabSz="1266474" rtl="0" eaLnBrk="1" latinLnBrk="0" hangingPunct="1">
        <a:spcBef>
          <a:spcPct val="20000"/>
        </a:spcBef>
        <a:buFont typeface="+mj-lt"/>
        <a:buAutoNum type="arabicPeriod"/>
        <a:defRPr sz="3324" kern="1200">
          <a:solidFill>
            <a:srgbClr val="003865"/>
          </a:solidFill>
          <a:latin typeface="+mn-lt"/>
          <a:ea typeface="+mn-ea"/>
          <a:cs typeface="+mn-cs"/>
        </a:defRPr>
      </a:lvl3pPr>
      <a:lvl4pPr marL="2216329" indent="-316618" algn="l" defTabSz="1266474" rtl="0" eaLnBrk="1" latinLnBrk="0" hangingPunct="1">
        <a:spcBef>
          <a:spcPct val="20000"/>
        </a:spcBef>
        <a:buFont typeface="Arial" pitchFamily="34" charset="0"/>
        <a:buChar char="–"/>
        <a:defRPr sz="2770" kern="1200">
          <a:solidFill>
            <a:srgbClr val="003865"/>
          </a:solidFill>
          <a:latin typeface="+mn-lt"/>
          <a:ea typeface="+mn-ea"/>
          <a:cs typeface="+mn-cs"/>
        </a:defRPr>
      </a:lvl4pPr>
      <a:lvl5pPr marL="2849564" indent="-316618" algn="l" defTabSz="1266474" rtl="0" eaLnBrk="1" latinLnBrk="0" hangingPunct="1">
        <a:spcBef>
          <a:spcPct val="20000"/>
        </a:spcBef>
        <a:buFont typeface="Arial" pitchFamily="34" charset="0"/>
        <a:buChar char="»"/>
        <a:defRPr sz="2770" kern="1200">
          <a:solidFill>
            <a:srgbClr val="003865"/>
          </a:solidFill>
          <a:latin typeface="+mn-lt"/>
          <a:ea typeface="+mn-ea"/>
          <a:cs typeface="+mn-cs"/>
        </a:defRPr>
      </a:lvl5pPr>
      <a:lvl6pPr marL="3482801" indent="-316618" algn="l" defTabSz="1266474" rtl="0" eaLnBrk="1" latinLnBrk="0" hangingPunct="1">
        <a:spcBef>
          <a:spcPct val="20000"/>
        </a:spcBef>
        <a:buFont typeface="Arial" pitchFamily="34" charset="0"/>
        <a:buChar char="•"/>
        <a:defRPr sz="2770" kern="1200">
          <a:solidFill>
            <a:schemeClr val="tx1"/>
          </a:solidFill>
          <a:latin typeface="+mn-lt"/>
          <a:ea typeface="+mn-ea"/>
          <a:cs typeface="+mn-cs"/>
        </a:defRPr>
      </a:lvl6pPr>
      <a:lvl7pPr marL="4116038" indent="-316618" algn="l" defTabSz="1266474" rtl="0" eaLnBrk="1" latinLnBrk="0" hangingPunct="1">
        <a:spcBef>
          <a:spcPct val="20000"/>
        </a:spcBef>
        <a:buFont typeface="Arial" pitchFamily="34" charset="0"/>
        <a:buChar char="•"/>
        <a:defRPr sz="2770" kern="1200">
          <a:solidFill>
            <a:schemeClr val="tx1"/>
          </a:solidFill>
          <a:latin typeface="+mn-lt"/>
          <a:ea typeface="+mn-ea"/>
          <a:cs typeface="+mn-cs"/>
        </a:defRPr>
      </a:lvl7pPr>
      <a:lvl8pPr marL="4749275" indent="-316618" algn="l" defTabSz="1266474" rtl="0" eaLnBrk="1" latinLnBrk="0" hangingPunct="1">
        <a:spcBef>
          <a:spcPct val="20000"/>
        </a:spcBef>
        <a:buFont typeface="Arial" pitchFamily="34" charset="0"/>
        <a:buChar char="•"/>
        <a:defRPr sz="2770" kern="1200">
          <a:solidFill>
            <a:schemeClr val="tx1"/>
          </a:solidFill>
          <a:latin typeface="+mn-lt"/>
          <a:ea typeface="+mn-ea"/>
          <a:cs typeface="+mn-cs"/>
        </a:defRPr>
      </a:lvl8pPr>
      <a:lvl9pPr marL="5382511" indent="-316618" algn="l" defTabSz="1266474" rtl="0" eaLnBrk="1" latinLnBrk="0" hangingPunct="1">
        <a:spcBef>
          <a:spcPct val="20000"/>
        </a:spcBef>
        <a:buFont typeface="Arial" pitchFamily="34" charset="0"/>
        <a:buChar char="•"/>
        <a:defRPr sz="27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66474" rtl="0" eaLnBrk="1" latinLnBrk="0" hangingPunct="1">
        <a:defRPr sz="2493" kern="1200">
          <a:solidFill>
            <a:schemeClr val="tx1"/>
          </a:solidFill>
          <a:latin typeface="+mn-lt"/>
          <a:ea typeface="+mn-ea"/>
          <a:cs typeface="+mn-cs"/>
        </a:defRPr>
      </a:lvl1pPr>
      <a:lvl2pPr marL="633237" algn="l" defTabSz="1266474" rtl="0" eaLnBrk="1" latinLnBrk="0" hangingPunct="1">
        <a:defRPr sz="2493" kern="1200">
          <a:solidFill>
            <a:schemeClr val="tx1"/>
          </a:solidFill>
          <a:latin typeface="+mn-lt"/>
          <a:ea typeface="+mn-ea"/>
          <a:cs typeface="+mn-cs"/>
        </a:defRPr>
      </a:lvl2pPr>
      <a:lvl3pPr marL="1266474" algn="l" defTabSz="1266474" rtl="0" eaLnBrk="1" latinLnBrk="0" hangingPunct="1">
        <a:defRPr sz="2493" kern="1200">
          <a:solidFill>
            <a:schemeClr val="tx1"/>
          </a:solidFill>
          <a:latin typeface="+mn-lt"/>
          <a:ea typeface="+mn-ea"/>
          <a:cs typeface="+mn-cs"/>
        </a:defRPr>
      </a:lvl3pPr>
      <a:lvl4pPr marL="1899710" algn="l" defTabSz="1266474" rtl="0" eaLnBrk="1" latinLnBrk="0" hangingPunct="1">
        <a:defRPr sz="2493" kern="1200">
          <a:solidFill>
            <a:schemeClr val="tx1"/>
          </a:solidFill>
          <a:latin typeface="+mn-lt"/>
          <a:ea typeface="+mn-ea"/>
          <a:cs typeface="+mn-cs"/>
        </a:defRPr>
      </a:lvl4pPr>
      <a:lvl5pPr marL="2532947" algn="l" defTabSz="1266474" rtl="0" eaLnBrk="1" latinLnBrk="0" hangingPunct="1">
        <a:defRPr sz="2493" kern="1200">
          <a:solidFill>
            <a:schemeClr val="tx1"/>
          </a:solidFill>
          <a:latin typeface="+mn-lt"/>
          <a:ea typeface="+mn-ea"/>
          <a:cs typeface="+mn-cs"/>
        </a:defRPr>
      </a:lvl5pPr>
      <a:lvl6pPr marL="3166183" algn="l" defTabSz="1266474" rtl="0" eaLnBrk="1" latinLnBrk="0" hangingPunct="1">
        <a:defRPr sz="2493" kern="1200">
          <a:solidFill>
            <a:schemeClr val="tx1"/>
          </a:solidFill>
          <a:latin typeface="+mn-lt"/>
          <a:ea typeface="+mn-ea"/>
          <a:cs typeface="+mn-cs"/>
        </a:defRPr>
      </a:lvl6pPr>
      <a:lvl7pPr marL="3799420" algn="l" defTabSz="1266474" rtl="0" eaLnBrk="1" latinLnBrk="0" hangingPunct="1">
        <a:defRPr sz="2493" kern="1200">
          <a:solidFill>
            <a:schemeClr val="tx1"/>
          </a:solidFill>
          <a:latin typeface="+mn-lt"/>
          <a:ea typeface="+mn-ea"/>
          <a:cs typeface="+mn-cs"/>
        </a:defRPr>
      </a:lvl7pPr>
      <a:lvl8pPr marL="4432656" algn="l" defTabSz="1266474" rtl="0" eaLnBrk="1" latinLnBrk="0" hangingPunct="1">
        <a:defRPr sz="2493" kern="1200">
          <a:solidFill>
            <a:schemeClr val="tx1"/>
          </a:solidFill>
          <a:latin typeface="+mn-lt"/>
          <a:ea typeface="+mn-ea"/>
          <a:cs typeface="+mn-cs"/>
        </a:defRPr>
      </a:lvl8pPr>
      <a:lvl9pPr marL="5065893" algn="l" defTabSz="1266474" rtl="0" eaLnBrk="1" latinLnBrk="0" hangingPunct="1">
        <a:defRPr sz="24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/>
              <a:t>Daniel Hohner | 09.04.2019 | Erlangen </a:t>
            </a:r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528610" y="1778559"/>
            <a:ext cx="11868763" cy="1684483"/>
          </a:xfrm>
        </p:spPr>
        <p:txBody>
          <a:bodyPr>
            <a:normAutofit/>
          </a:bodyPr>
          <a:lstStyle/>
          <a:p>
            <a:pPr algn="ctr"/>
            <a:r>
              <a:rPr lang="de-DE" sz="4400" b="0" dirty="0"/>
              <a:t>Analyse der Möglichkeiten und Grenzen von</a:t>
            </a:r>
            <a:br>
              <a:rPr lang="de-DE" sz="4400" b="0" dirty="0"/>
            </a:br>
            <a:r>
              <a:rPr lang="de-DE" sz="4400" b="0" dirty="0"/>
              <a:t>Smart </a:t>
            </a:r>
            <a:r>
              <a:rPr lang="de-DE" sz="4400" b="0" dirty="0" err="1"/>
              <a:t>Contracts</a:t>
            </a:r>
            <a:r>
              <a:rPr lang="de-DE" sz="4400" b="0" dirty="0"/>
              <a:t> mit Hilfe einer Implementierung in </a:t>
            </a:r>
            <a:r>
              <a:rPr lang="de-DE" sz="4400" b="0" dirty="0" err="1"/>
              <a:t>Solidity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386389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42890" y="1300212"/>
            <a:ext cx="11780882" cy="4314515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Hashbaum</a:t>
            </a:r>
            <a:endParaRPr lang="de-DE" dirty="0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12647FFA-7E1F-434B-81CF-357085728AFC}"/>
              </a:ext>
            </a:extLst>
          </p:cNvPr>
          <p:cNvGrpSpPr/>
          <p:nvPr/>
        </p:nvGrpSpPr>
        <p:grpSpPr>
          <a:xfrm>
            <a:off x="1048901" y="4799155"/>
            <a:ext cx="10568859" cy="740655"/>
            <a:chOff x="1066635" y="4781115"/>
            <a:chExt cx="10568859" cy="740655"/>
          </a:xfrm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7D8981F9-7AD5-4B0D-BF48-C5353D748A9A}"/>
                </a:ext>
              </a:extLst>
            </p:cNvPr>
            <p:cNvSpPr/>
            <p:nvPr/>
          </p:nvSpPr>
          <p:spPr>
            <a:xfrm>
              <a:off x="1066635" y="4781115"/>
              <a:ext cx="2340000" cy="73351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Hash 1</a:t>
              </a:r>
            </a:p>
          </p:txBody>
        </p: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42428363-8B77-4F0D-8DE7-E655739BD87D}"/>
                </a:ext>
              </a:extLst>
            </p:cNvPr>
            <p:cNvSpPr/>
            <p:nvPr/>
          </p:nvSpPr>
          <p:spPr>
            <a:xfrm>
              <a:off x="3809588" y="4788247"/>
              <a:ext cx="2340000" cy="73352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Hash 2</a:t>
              </a:r>
              <a:endParaRPr lang="de-DE" sz="2000" dirty="0"/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B8DE19EE-604B-483E-B088-593CE71E67B2}"/>
                </a:ext>
              </a:extLst>
            </p:cNvPr>
            <p:cNvSpPr/>
            <p:nvPr/>
          </p:nvSpPr>
          <p:spPr>
            <a:xfrm>
              <a:off x="6552541" y="4781115"/>
              <a:ext cx="2340000" cy="73352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Hash 3</a:t>
              </a:r>
              <a:endParaRPr lang="de-DE" sz="2000" dirty="0"/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4496BA7B-DA71-47B1-BA4C-B6C9DEF8271C}"/>
                </a:ext>
              </a:extLst>
            </p:cNvPr>
            <p:cNvSpPr/>
            <p:nvPr/>
          </p:nvSpPr>
          <p:spPr>
            <a:xfrm>
              <a:off x="9295494" y="4781115"/>
              <a:ext cx="2340000" cy="73352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Hash 4</a:t>
              </a:r>
              <a:endParaRPr lang="de-DE" sz="2000" dirty="0"/>
            </a:p>
          </p:txBody>
        </p:sp>
      </p:grp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63CF7B9E-1D9A-40E5-A893-199BEDDA2581}"/>
              </a:ext>
            </a:extLst>
          </p:cNvPr>
          <p:cNvSpPr/>
          <p:nvPr/>
        </p:nvSpPr>
        <p:spPr>
          <a:xfrm>
            <a:off x="3791854" y="3090714"/>
            <a:ext cx="2340000" cy="7335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Hash</a:t>
            </a:r>
            <a:br>
              <a:rPr lang="de-DE" sz="2000" dirty="0">
                <a:solidFill>
                  <a:schemeClr val="tx1"/>
                </a:solidFill>
              </a:rPr>
            </a:br>
            <a:r>
              <a:rPr lang="de-DE" sz="2000" dirty="0">
                <a:solidFill>
                  <a:schemeClr val="tx1"/>
                </a:solidFill>
              </a:rPr>
              <a:t>(Hash 1 + Hash 2)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D3EF312-9CF0-41BE-89B7-23E660B24F97}"/>
              </a:ext>
            </a:extLst>
          </p:cNvPr>
          <p:cNvSpPr/>
          <p:nvPr/>
        </p:nvSpPr>
        <p:spPr>
          <a:xfrm>
            <a:off x="6534807" y="3090714"/>
            <a:ext cx="2340000" cy="7335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Hash</a:t>
            </a:r>
            <a:br>
              <a:rPr lang="de-DE" sz="2000" dirty="0">
                <a:solidFill>
                  <a:schemeClr val="tx1"/>
                </a:solidFill>
              </a:rPr>
            </a:br>
            <a:r>
              <a:rPr lang="de-DE" sz="2000" dirty="0">
                <a:solidFill>
                  <a:schemeClr val="tx1"/>
                </a:solidFill>
              </a:rPr>
              <a:t>(Hash 3 + Hash 4)</a:t>
            </a:r>
            <a:endParaRPr lang="de-DE" sz="2000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F8B2DD22-0662-4CC9-9B45-3A36C05655CB}"/>
              </a:ext>
            </a:extLst>
          </p:cNvPr>
          <p:cNvSpPr/>
          <p:nvPr/>
        </p:nvSpPr>
        <p:spPr>
          <a:xfrm>
            <a:off x="5163331" y="1381507"/>
            <a:ext cx="2340000" cy="7335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Merkle-Root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37235F21-C505-4D58-A5E8-9123BB54BE39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V="1">
            <a:off x="2218901" y="3824227"/>
            <a:ext cx="2742953" cy="974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41E0756-AD82-48C2-97E6-4C0A0C1D8AC2}"/>
              </a:ext>
            </a:extLst>
          </p:cNvPr>
          <p:cNvCxnSpPr>
            <a:stCxn id="7" idx="0"/>
            <a:endCxn id="15" idx="2"/>
          </p:cNvCxnSpPr>
          <p:nvPr/>
        </p:nvCxnSpPr>
        <p:spPr>
          <a:xfrm flipV="1">
            <a:off x="4961854" y="3824227"/>
            <a:ext cx="0" cy="982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16E17B2-D906-4A8C-96E2-DDF20B65F63D}"/>
              </a:ext>
            </a:extLst>
          </p:cNvPr>
          <p:cNvCxnSpPr>
            <a:stCxn id="10" idx="0"/>
            <a:endCxn id="16" idx="2"/>
          </p:cNvCxnSpPr>
          <p:nvPr/>
        </p:nvCxnSpPr>
        <p:spPr>
          <a:xfrm flipV="1">
            <a:off x="7704807" y="3824237"/>
            <a:ext cx="0" cy="974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FE441C6-4F73-4B15-97FA-10064EEC3F2F}"/>
              </a:ext>
            </a:extLst>
          </p:cNvPr>
          <p:cNvCxnSpPr>
            <a:stCxn id="14" idx="0"/>
            <a:endCxn id="16" idx="2"/>
          </p:cNvCxnSpPr>
          <p:nvPr/>
        </p:nvCxnSpPr>
        <p:spPr>
          <a:xfrm flipH="1" flipV="1">
            <a:off x="7704807" y="3824237"/>
            <a:ext cx="2742953" cy="974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880C89A-6F7C-4FA6-9F43-16C5E8E59520}"/>
              </a:ext>
            </a:extLst>
          </p:cNvPr>
          <p:cNvCxnSpPr>
            <a:stCxn id="15" idx="0"/>
            <a:endCxn id="17" idx="2"/>
          </p:cNvCxnSpPr>
          <p:nvPr/>
        </p:nvCxnSpPr>
        <p:spPr>
          <a:xfrm flipV="1">
            <a:off x="4961854" y="2115020"/>
            <a:ext cx="1371477" cy="975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6CF171A-2B5E-4A9C-99EA-EB523DD67CD0}"/>
              </a:ext>
            </a:extLst>
          </p:cNvPr>
          <p:cNvCxnSpPr>
            <a:stCxn id="16" idx="0"/>
            <a:endCxn id="17" idx="2"/>
          </p:cNvCxnSpPr>
          <p:nvPr/>
        </p:nvCxnSpPr>
        <p:spPr>
          <a:xfrm flipH="1" flipV="1">
            <a:off x="6333331" y="2115020"/>
            <a:ext cx="1371476" cy="975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415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42890" y="2899994"/>
            <a:ext cx="11780882" cy="1324712"/>
          </a:xfrm>
        </p:spPr>
        <p:txBody>
          <a:bodyPr/>
          <a:lstStyle/>
          <a:p>
            <a:r>
              <a:rPr lang="de-DE" dirty="0"/>
              <a:t>Signierte Nachricht eines externen </a:t>
            </a:r>
            <a:r>
              <a:rPr lang="de-DE" dirty="0" err="1"/>
              <a:t>Wallets</a:t>
            </a:r>
            <a:endParaRPr lang="de-DE" dirty="0"/>
          </a:p>
          <a:p>
            <a:r>
              <a:rPr lang="de-DE" dirty="0"/>
              <a:t>Ändert den Zustand der Blockchain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Transaktion</a:t>
            </a:r>
          </a:p>
        </p:txBody>
      </p:sp>
    </p:spTree>
    <p:extLst>
      <p:ext uri="{BB962C8B-B14F-4D97-AF65-F5344CB8AC3E}">
        <p14:creationId xmlns:p14="http://schemas.microsoft.com/office/powerpoint/2010/main" val="3022100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28024-866B-4049-B24D-23A4361D9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949" y="3188049"/>
            <a:ext cx="11868763" cy="748602"/>
          </a:xfrm>
        </p:spPr>
        <p:txBody>
          <a:bodyPr>
            <a:noAutofit/>
          </a:bodyPr>
          <a:lstStyle/>
          <a:p>
            <a:pPr algn="ctr"/>
            <a:r>
              <a:rPr lang="de-DE" sz="4400" dirty="0"/>
              <a:t>Konsensfindung</a:t>
            </a:r>
          </a:p>
        </p:txBody>
      </p:sp>
    </p:spTree>
    <p:extLst>
      <p:ext uri="{BB962C8B-B14F-4D97-AF65-F5344CB8AC3E}">
        <p14:creationId xmlns:p14="http://schemas.microsoft.com/office/powerpoint/2010/main" val="2499785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42890" y="1880086"/>
            <a:ext cx="11780882" cy="3364527"/>
          </a:xfrm>
        </p:spPr>
        <p:txBody>
          <a:bodyPr/>
          <a:lstStyle/>
          <a:p>
            <a:r>
              <a:rPr lang="de-DE" dirty="0"/>
              <a:t>Keine Zentrale Instanz, die gültigen Zustand definiert</a:t>
            </a:r>
          </a:p>
          <a:p>
            <a:r>
              <a:rPr lang="de-DE" dirty="0"/>
              <a:t>Entscheidungsregeln für:</a:t>
            </a:r>
          </a:p>
          <a:p>
            <a:pPr lvl="1"/>
            <a:r>
              <a:rPr lang="de-DE" dirty="0"/>
              <a:t>Wie wächst die Blockchain?</a:t>
            </a:r>
          </a:p>
          <a:p>
            <a:pPr lvl="1"/>
            <a:r>
              <a:rPr lang="de-DE" dirty="0"/>
              <a:t>Verhalten bei Existenz von mehreren, gleichzeitig, gültigen Ketten (Fork)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Gründe für Konsensfindung</a:t>
            </a:r>
          </a:p>
        </p:txBody>
      </p:sp>
    </p:spTree>
    <p:extLst>
      <p:ext uri="{BB962C8B-B14F-4D97-AF65-F5344CB8AC3E}">
        <p14:creationId xmlns:p14="http://schemas.microsoft.com/office/powerpoint/2010/main" val="890556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42890" y="2601055"/>
            <a:ext cx="11780882" cy="1922589"/>
          </a:xfrm>
        </p:spPr>
        <p:txBody>
          <a:bodyPr/>
          <a:lstStyle/>
          <a:p>
            <a:r>
              <a:rPr lang="de-DE" dirty="0"/>
              <a:t>Annahme: </a:t>
            </a:r>
          </a:p>
          <a:p>
            <a:pPr marL="747918" lvl="1" indent="0">
              <a:buNone/>
            </a:pPr>
            <a:r>
              <a:rPr lang="de-DE" dirty="0"/>
              <a:t>	</a:t>
            </a:r>
            <a:r>
              <a:rPr lang="de-DE" sz="3200" dirty="0"/>
              <a:t>Es existieren korrupte Teilnehmer im Netzwerk</a:t>
            </a:r>
          </a:p>
          <a:p>
            <a:r>
              <a:rPr lang="de-DE" dirty="0"/>
              <a:t>Bekannt als Problem der Byzantinischen Generäle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Byzantinischer Fehler</a:t>
            </a:r>
          </a:p>
        </p:txBody>
      </p:sp>
    </p:spTree>
    <p:extLst>
      <p:ext uri="{BB962C8B-B14F-4D97-AF65-F5344CB8AC3E}">
        <p14:creationId xmlns:p14="http://schemas.microsoft.com/office/powerpoint/2010/main" val="1462407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42890" y="1359771"/>
            <a:ext cx="11780882" cy="4405158"/>
          </a:xfrm>
        </p:spPr>
        <p:txBody>
          <a:bodyPr/>
          <a:lstStyle/>
          <a:p>
            <a:r>
              <a:rPr lang="de-DE" dirty="0"/>
              <a:t>Prinzip: Nachweis erledigter Arbeit</a:t>
            </a:r>
          </a:p>
          <a:p>
            <a:r>
              <a:rPr lang="de-DE" dirty="0"/>
              <a:t>Vorgehensweise (Bitcoin-Algorithmus):</a:t>
            </a:r>
          </a:p>
          <a:p>
            <a:pPr lvl="1"/>
            <a:r>
              <a:rPr lang="de-DE" dirty="0"/>
              <a:t>Erstelle Block aus verfügbaren Transaktionen</a:t>
            </a:r>
          </a:p>
          <a:p>
            <a:pPr lvl="1"/>
            <a:r>
              <a:rPr lang="de-DE" dirty="0"/>
              <a:t>Kombiniere Block mit </a:t>
            </a:r>
            <a:r>
              <a:rPr lang="de-DE" dirty="0" err="1"/>
              <a:t>Nonce</a:t>
            </a:r>
            <a:endParaRPr lang="de-DE" dirty="0"/>
          </a:p>
          <a:p>
            <a:pPr lvl="1"/>
            <a:r>
              <a:rPr lang="de-DE" dirty="0" err="1"/>
              <a:t>Hashen</a:t>
            </a:r>
            <a:endParaRPr lang="de-DE" dirty="0"/>
          </a:p>
          <a:p>
            <a:pPr lvl="1"/>
            <a:r>
              <a:rPr lang="de-DE" dirty="0" err="1"/>
              <a:t>Nonce</a:t>
            </a:r>
            <a:r>
              <a:rPr lang="de-DE" dirty="0"/>
              <a:t> anpassen, bis Hashwert mit vorgegebenen Muster erstellt wurde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Work</a:t>
            </a:r>
          </a:p>
        </p:txBody>
      </p:sp>
    </p:spTree>
    <p:extLst>
      <p:ext uri="{BB962C8B-B14F-4D97-AF65-F5344CB8AC3E}">
        <p14:creationId xmlns:p14="http://schemas.microsoft.com/office/powerpoint/2010/main" val="3326038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42890" y="2058444"/>
            <a:ext cx="11780882" cy="3007811"/>
          </a:xfrm>
        </p:spPr>
        <p:txBody>
          <a:bodyPr/>
          <a:lstStyle/>
          <a:p>
            <a:r>
              <a:rPr lang="de-DE" dirty="0"/>
              <a:t>Auslosung des Nutzers, der den nächsten Block bestätigt</a:t>
            </a:r>
          </a:p>
          <a:p>
            <a:r>
              <a:rPr lang="de-DE" dirty="0"/>
              <a:t>Zufallsgenerator mit verschiedenen Parametern </a:t>
            </a:r>
            <a:r>
              <a:rPr lang="de-DE" dirty="0" err="1"/>
              <a:t>z.b.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Vermögensmenge</a:t>
            </a:r>
          </a:p>
          <a:p>
            <a:pPr lvl="1"/>
            <a:r>
              <a:rPr lang="de-DE" dirty="0"/>
              <a:t>Alter des Vermögens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Stake</a:t>
            </a:r>
          </a:p>
        </p:txBody>
      </p:sp>
    </p:spTree>
    <p:extLst>
      <p:ext uri="{BB962C8B-B14F-4D97-AF65-F5344CB8AC3E}">
        <p14:creationId xmlns:p14="http://schemas.microsoft.com/office/powerpoint/2010/main" val="2257382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42890" y="1910389"/>
            <a:ext cx="11780882" cy="3303921"/>
          </a:xfrm>
        </p:spPr>
        <p:txBody>
          <a:bodyPr/>
          <a:lstStyle/>
          <a:p>
            <a:r>
              <a:rPr lang="de-DE" dirty="0" err="1"/>
              <a:t>Delegates</a:t>
            </a:r>
            <a:r>
              <a:rPr lang="de-DE" dirty="0"/>
              <a:t> bestätigen Blöcke</a:t>
            </a:r>
          </a:p>
          <a:p>
            <a:r>
              <a:rPr lang="de-DE" dirty="0"/>
              <a:t>Bestätigung der Blöcke:</a:t>
            </a:r>
          </a:p>
          <a:p>
            <a:pPr lvl="1"/>
            <a:r>
              <a:rPr lang="de-DE" dirty="0" err="1"/>
              <a:t>Delegates</a:t>
            </a:r>
            <a:r>
              <a:rPr lang="de-DE" dirty="0"/>
              <a:t> fassen Transaktionen in Blöcke zusammen</a:t>
            </a:r>
          </a:p>
          <a:p>
            <a:pPr lvl="1"/>
            <a:r>
              <a:rPr lang="de-DE" dirty="0"/>
              <a:t>Blöcke werden signiert</a:t>
            </a:r>
          </a:p>
          <a:p>
            <a:pPr lvl="1"/>
            <a:r>
              <a:rPr lang="de-DE" dirty="0"/>
              <a:t>Block wird bestätigt, sobald genügend </a:t>
            </a:r>
            <a:r>
              <a:rPr lang="de-DE" dirty="0" err="1"/>
              <a:t>Delegates</a:t>
            </a:r>
            <a:r>
              <a:rPr lang="de-DE" dirty="0"/>
              <a:t> eine Signatur geleistet haben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Delegated</a:t>
            </a:r>
            <a:r>
              <a:rPr lang="de-DE" dirty="0"/>
              <a:t> Proof </a:t>
            </a:r>
            <a:r>
              <a:rPr lang="de-DE" dirty="0" err="1"/>
              <a:t>of</a:t>
            </a:r>
            <a:r>
              <a:rPr lang="de-DE" dirty="0"/>
              <a:t> Stake</a:t>
            </a:r>
          </a:p>
        </p:txBody>
      </p:sp>
    </p:spTree>
    <p:extLst>
      <p:ext uri="{BB962C8B-B14F-4D97-AF65-F5344CB8AC3E}">
        <p14:creationId xmlns:p14="http://schemas.microsoft.com/office/powerpoint/2010/main" val="104340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42890" y="1534044"/>
            <a:ext cx="11780882" cy="4056611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5BEF8EBC-2054-457C-9061-9B703DB59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873375"/>
              </p:ext>
            </p:extLst>
          </p:nvPr>
        </p:nvGraphicFramePr>
        <p:xfrm>
          <a:off x="442890" y="901515"/>
          <a:ext cx="11780880" cy="532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6960">
                  <a:extLst>
                    <a:ext uri="{9D8B030D-6E8A-4147-A177-3AD203B41FA5}">
                      <a16:colId xmlns:a16="http://schemas.microsoft.com/office/drawing/2014/main" val="3653325046"/>
                    </a:ext>
                  </a:extLst>
                </a:gridCol>
                <a:gridCol w="3926960">
                  <a:extLst>
                    <a:ext uri="{9D8B030D-6E8A-4147-A177-3AD203B41FA5}">
                      <a16:colId xmlns:a16="http://schemas.microsoft.com/office/drawing/2014/main" val="1332477971"/>
                    </a:ext>
                  </a:extLst>
                </a:gridCol>
                <a:gridCol w="3926960">
                  <a:extLst>
                    <a:ext uri="{9D8B030D-6E8A-4147-A177-3AD203B41FA5}">
                      <a16:colId xmlns:a16="http://schemas.microsoft.com/office/drawing/2014/main" val="2559094177"/>
                    </a:ext>
                  </a:extLst>
                </a:gridCol>
              </a:tblGrid>
              <a:tr h="472866">
                <a:tc>
                  <a:txBody>
                    <a:bodyPr/>
                    <a:lstStyle/>
                    <a:p>
                      <a:r>
                        <a:rPr lang="de-DE" dirty="0"/>
                        <a:t>Algorithmus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698631"/>
                  </a:ext>
                </a:extLst>
              </a:tr>
              <a:tr h="2378535">
                <a:tc>
                  <a:txBody>
                    <a:bodyPr/>
                    <a:lstStyle/>
                    <a:p>
                      <a:r>
                        <a:rPr lang="de-DE" dirty="0"/>
                        <a:t>Proof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sicher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erprobt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eingeschränkte Skalierbarkeit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Energieverbrauch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Zentralisierung durch Bildung von Miningpools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861897"/>
                  </a:ext>
                </a:extLst>
              </a:tr>
              <a:tr h="1616267">
                <a:tc>
                  <a:txBody>
                    <a:bodyPr/>
                    <a:lstStyle/>
                    <a:p>
                      <a:r>
                        <a:rPr lang="de-DE" dirty="0"/>
                        <a:t>Proof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Stake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energieeffizient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Gute Skalierbarkeit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„Nothing at Stake“-Problem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Gewichtung bei Auswahl problematisch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22344"/>
                  </a:ext>
                </a:extLst>
              </a:tr>
              <a:tr h="854000">
                <a:tc>
                  <a:txBody>
                    <a:bodyPr/>
                    <a:lstStyle/>
                    <a:p>
                      <a:r>
                        <a:rPr lang="de-DE" dirty="0" err="1"/>
                        <a:t>Delegated</a:t>
                      </a:r>
                      <a:r>
                        <a:rPr lang="de-DE" dirty="0"/>
                        <a:t> Proof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Stake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energieeffizient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Gute Skalierbarkeit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Zentralisierung auf </a:t>
                      </a:r>
                      <a:r>
                        <a:rPr lang="de-DE" dirty="0" err="1"/>
                        <a:t>Delegates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926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22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28024-866B-4049-B24D-23A4361D9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949" y="3188049"/>
            <a:ext cx="11868763" cy="748602"/>
          </a:xfrm>
        </p:spPr>
        <p:txBody>
          <a:bodyPr>
            <a:noAutofit/>
          </a:bodyPr>
          <a:lstStyle/>
          <a:p>
            <a:pPr algn="ctr"/>
            <a:r>
              <a:rPr lang="de-DE" sz="4400" dirty="0"/>
              <a:t>Smart </a:t>
            </a:r>
            <a:r>
              <a:rPr lang="de-DE" sz="4400" dirty="0" err="1"/>
              <a:t>Contracts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334153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42890" y="1235736"/>
            <a:ext cx="11780882" cy="4653228"/>
          </a:xfrm>
        </p:spPr>
        <p:txBody>
          <a:bodyPr/>
          <a:lstStyle/>
          <a:p>
            <a:r>
              <a:rPr lang="de-DE" dirty="0"/>
              <a:t>Inhalt</a:t>
            </a:r>
          </a:p>
          <a:p>
            <a:r>
              <a:rPr lang="de-DE" dirty="0"/>
              <a:t>Blockchain @</a:t>
            </a:r>
            <a:r>
              <a:rPr lang="de-DE" dirty="0" err="1"/>
              <a:t>adorsys</a:t>
            </a:r>
            <a:endParaRPr lang="de-DE" dirty="0"/>
          </a:p>
          <a:p>
            <a:r>
              <a:rPr lang="de-DE" dirty="0"/>
              <a:t>Überblick</a:t>
            </a:r>
          </a:p>
          <a:p>
            <a:r>
              <a:rPr lang="de-DE" dirty="0"/>
              <a:t>Grundlagen</a:t>
            </a:r>
          </a:p>
          <a:p>
            <a:r>
              <a:rPr lang="de-DE" dirty="0"/>
              <a:t>Neuerungen</a:t>
            </a:r>
          </a:p>
          <a:p>
            <a:r>
              <a:rPr lang="de-DE" dirty="0"/>
              <a:t>Fazit</a:t>
            </a:r>
          </a:p>
          <a:p>
            <a:r>
              <a:rPr lang="de-DE" dirty="0"/>
              <a:t>Demo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797895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42890" y="2219218"/>
            <a:ext cx="11780882" cy="2686263"/>
          </a:xfrm>
        </p:spPr>
        <p:txBody>
          <a:bodyPr/>
          <a:lstStyle/>
          <a:p>
            <a:r>
              <a:rPr lang="de-DE" dirty="0"/>
              <a:t>Virtuelle Maschine</a:t>
            </a:r>
          </a:p>
          <a:p>
            <a:r>
              <a:rPr lang="de-DE" dirty="0"/>
              <a:t>Nachricht</a:t>
            </a:r>
          </a:p>
          <a:p>
            <a:r>
              <a:rPr lang="de-DE" dirty="0"/>
              <a:t>Variablen und Funktionen</a:t>
            </a:r>
          </a:p>
          <a:p>
            <a:r>
              <a:rPr lang="de-DE" dirty="0"/>
              <a:t>Funktionsweise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(Smart </a:t>
            </a:r>
            <a:r>
              <a:rPr lang="de-DE" dirty="0" err="1"/>
              <a:t>Contracts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5738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42890" y="1900183"/>
            <a:ext cx="11780882" cy="3324334"/>
          </a:xfrm>
        </p:spPr>
        <p:txBody>
          <a:bodyPr/>
          <a:lstStyle/>
          <a:p>
            <a:r>
              <a:rPr lang="de-DE" dirty="0"/>
              <a:t>Quasi Touring-vollständige Zustandsmaschine</a:t>
            </a:r>
          </a:p>
          <a:p>
            <a:pPr lvl="1"/>
            <a:r>
              <a:rPr lang="de-DE" dirty="0"/>
              <a:t>Limitierung durch </a:t>
            </a:r>
            <a:r>
              <a:rPr lang="de-DE" dirty="0" err="1"/>
              <a:t>Gaslimit</a:t>
            </a:r>
            <a:endParaRPr lang="de-DE" dirty="0"/>
          </a:p>
          <a:p>
            <a:pPr lvl="1"/>
            <a:r>
              <a:rPr lang="de-DE" dirty="0"/>
              <a:t>Gas: </a:t>
            </a:r>
          </a:p>
          <a:p>
            <a:pPr marL="1495835" lvl="2" indent="0">
              <a:buNone/>
            </a:pPr>
            <a:r>
              <a:rPr lang="de-DE" dirty="0"/>
              <a:t>     Maß für die benötigte Rechenleistung für die Ausführung eines Befehls</a:t>
            </a:r>
          </a:p>
          <a:p>
            <a:pPr lvl="1"/>
            <a:r>
              <a:rPr lang="de-DE" dirty="0"/>
              <a:t>Abbruch der Ausführung bei Erreichen des Gaslimits</a:t>
            </a:r>
          </a:p>
          <a:p>
            <a:r>
              <a:rPr lang="de-DE" dirty="0" err="1"/>
              <a:t>Stackbasierte</a:t>
            </a:r>
            <a:r>
              <a:rPr lang="de-DE" dirty="0"/>
              <a:t> Architektur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Virtuelle Maschine</a:t>
            </a:r>
          </a:p>
        </p:txBody>
      </p:sp>
    </p:spTree>
    <p:extLst>
      <p:ext uri="{BB962C8B-B14F-4D97-AF65-F5344CB8AC3E}">
        <p14:creationId xmlns:p14="http://schemas.microsoft.com/office/powerpoint/2010/main" val="3301306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42890" y="1835394"/>
            <a:ext cx="11780882" cy="3453911"/>
          </a:xfrm>
        </p:spPr>
        <p:txBody>
          <a:bodyPr/>
          <a:lstStyle/>
          <a:p>
            <a:r>
              <a:rPr lang="de-DE" dirty="0"/>
              <a:t>Variablen:</a:t>
            </a:r>
          </a:p>
          <a:p>
            <a:pPr lvl="1"/>
            <a:r>
              <a:rPr lang="de-DE" dirty="0"/>
              <a:t> volatiler Speicher (</a:t>
            </a:r>
            <a:r>
              <a:rPr lang="de-DE" dirty="0" err="1"/>
              <a:t>memory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persistenter Speicher (</a:t>
            </a:r>
            <a:r>
              <a:rPr lang="de-DE" dirty="0" err="1"/>
              <a:t>storage</a:t>
            </a:r>
            <a:r>
              <a:rPr lang="de-DE" dirty="0"/>
              <a:t>)</a:t>
            </a:r>
          </a:p>
          <a:p>
            <a:r>
              <a:rPr lang="de-DE" dirty="0"/>
              <a:t>Funktionen:</a:t>
            </a:r>
          </a:p>
          <a:p>
            <a:pPr lvl="1"/>
            <a:r>
              <a:rPr lang="de-DE" dirty="0"/>
              <a:t>Verändern den Zustand der Blockchain </a:t>
            </a:r>
            <a:r>
              <a:rPr lang="de-DE" b="1" dirty="0"/>
              <a:t>nicht </a:t>
            </a:r>
            <a:r>
              <a:rPr lang="de-DE" dirty="0"/>
              <a:t>(</a:t>
            </a:r>
            <a:r>
              <a:rPr lang="de-DE" dirty="0" err="1"/>
              <a:t>z.b.</a:t>
            </a:r>
            <a:r>
              <a:rPr lang="de-DE" dirty="0"/>
              <a:t> Getter)</a:t>
            </a:r>
            <a:endParaRPr lang="de-DE" b="1" dirty="0"/>
          </a:p>
          <a:p>
            <a:pPr lvl="1"/>
            <a:r>
              <a:rPr lang="de-DE" dirty="0"/>
              <a:t>Verändern den Zustand der Blockchain (</a:t>
            </a:r>
            <a:r>
              <a:rPr lang="de-DE" dirty="0" err="1"/>
              <a:t>z.b.</a:t>
            </a:r>
            <a:r>
              <a:rPr lang="de-DE" dirty="0"/>
              <a:t> Setter)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 und Funktionen</a:t>
            </a:r>
          </a:p>
        </p:txBody>
      </p:sp>
    </p:spTree>
    <p:extLst>
      <p:ext uri="{BB962C8B-B14F-4D97-AF65-F5344CB8AC3E}">
        <p14:creationId xmlns:p14="http://schemas.microsoft.com/office/powerpoint/2010/main" val="3122769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42890" y="2043998"/>
            <a:ext cx="11780882" cy="3036703"/>
          </a:xfrm>
        </p:spPr>
        <p:txBody>
          <a:bodyPr/>
          <a:lstStyle/>
          <a:p>
            <a:r>
              <a:rPr lang="de-DE" dirty="0"/>
              <a:t>DAOs</a:t>
            </a:r>
          </a:p>
          <a:p>
            <a:pPr lvl="1"/>
            <a:r>
              <a:rPr lang="de-DE" dirty="0"/>
              <a:t>Dezentrale Autonome Organisationen</a:t>
            </a:r>
          </a:p>
          <a:p>
            <a:pPr lvl="1"/>
            <a:r>
              <a:rPr lang="de-DE" dirty="0"/>
              <a:t>The DAO</a:t>
            </a:r>
          </a:p>
          <a:p>
            <a:r>
              <a:rPr lang="de-DE" dirty="0" err="1"/>
              <a:t>dApps</a:t>
            </a:r>
            <a:endParaRPr lang="de-DE" dirty="0"/>
          </a:p>
          <a:p>
            <a:pPr lvl="1"/>
            <a:r>
              <a:rPr lang="de-DE" dirty="0"/>
              <a:t>Dezentrale Anwendungen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Anwendungen (Smart </a:t>
            </a:r>
            <a:r>
              <a:rPr lang="de-DE" dirty="0" err="1"/>
              <a:t>Contracts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9565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42890" y="2387420"/>
            <a:ext cx="11780882" cy="2347131"/>
          </a:xfrm>
        </p:spPr>
        <p:txBody>
          <a:bodyPr/>
          <a:lstStyle/>
          <a:p>
            <a:r>
              <a:rPr lang="de-DE" dirty="0"/>
              <a:t>Dezentraler Investmentfond</a:t>
            </a:r>
          </a:p>
          <a:p>
            <a:r>
              <a:rPr lang="de-DE" dirty="0"/>
              <a:t>Scheitern durch Re-Entrance Schwachstelle</a:t>
            </a:r>
          </a:p>
          <a:p>
            <a:pPr lvl="1"/>
            <a:r>
              <a:rPr lang="de-DE" dirty="0"/>
              <a:t>Angreifer konnte Änderung des internen Zustandes verhindern</a:t>
            </a:r>
          </a:p>
          <a:p>
            <a:pPr lvl="1"/>
            <a:r>
              <a:rPr lang="de-DE" dirty="0"/>
              <a:t>Beute 50 </a:t>
            </a:r>
            <a:r>
              <a:rPr lang="de-DE" dirty="0" err="1"/>
              <a:t>Mio</a:t>
            </a:r>
            <a:r>
              <a:rPr lang="de-DE" dirty="0"/>
              <a:t> Dollar</a:t>
            </a:r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DAO</a:t>
            </a:r>
          </a:p>
        </p:txBody>
      </p:sp>
    </p:spTree>
    <p:extLst>
      <p:ext uri="{BB962C8B-B14F-4D97-AF65-F5344CB8AC3E}">
        <p14:creationId xmlns:p14="http://schemas.microsoft.com/office/powerpoint/2010/main" val="877611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Re-Entrance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E6714F4-0220-4E89-8163-2F7BA0427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47" y="1565490"/>
            <a:ext cx="10512368" cy="39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02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28024-866B-4049-B24D-23A4361D9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949" y="3188049"/>
            <a:ext cx="11868763" cy="748602"/>
          </a:xfrm>
        </p:spPr>
        <p:txBody>
          <a:bodyPr>
            <a:noAutofit/>
          </a:bodyPr>
          <a:lstStyle/>
          <a:p>
            <a:pPr algn="ctr"/>
            <a:r>
              <a:rPr lang="de-DE" sz="4400" dirty="0"/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077448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42890" y="2440282"/>
            <a:ext cx="11780882" cy="2244136"/>
          </a:xfrm>
        </p:spPr>
        <p:txBody>
          <a:bodyPr/>
          <a:lstStyle/>
          <a:p>
            <a:r>
              <a:rPr lang="de-DE" dirty="0"/>
              <a:t>Ziele:</a:t>
            </a:r>
          </a:p>
          <a:p>
            <a:pPr lvl="1"/>
            <a:r>
              <a:rPr lang="de-DE" dirty="0"/>
              <a:t>Sicherheitsverbesserung</a:t>
            </a:r>
          </a:p>
          <a:p>
            <a:pPr lvl="1"/>
            <a:r>
              <a:rPr lang="de-DE" dirty="0"/>
              <a:t>Vorhersagbarkeit des Verhaltens</a:t>
            </a:r>
          </a:p>
          <a:p>
            <a:pPr lvl="1"/>
            <a:r>
              <a:rPr lang="de-DE" dirty="0"/>
              <a:t>Modularität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682734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42890" y="2539196"/>
            <a:ext cx="11780882" cy="2046307"/>
          </a:xfrm>
        </p:spPr>
        <p:txBody>
          <a:bodyPr/>
          <a:lstStyle/>
          <a:p>
            <a:r>
              <a:rPr lang="de-DE" dirty="0"/>
              <a:t>Vermeidung von Seiteneffekten zur Laufzeit</a:t>
            </a:r>
          </a:p>
          <a:p>
            <a:r>
              <a:rPr lang="de-DE" dirty="0"/>
              <a:t>Externe Aufrufe sind kritisch</a:t>
            </a:r>
          </a:p>
          <a:p>
            <a:r>
              <a:rPr lang="de-DE" dirty="0"/>
              <a:t>Interne Zustände vor externen Aufrufen aktualisieren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Checks-</a:t>
            </a:r>
            <a:r>
              <a:rPr lang="de-DE" dirty="0" err="1"/>
              <a:t>Effects</a:t>
            </a:r>
            <a:r>
              <a:rPr lang="de-DE" dirty="0"/>
              <a:t> Interaction</a:t>
            </a:r>
          </a:p>
        </p:txBody>
      </p:sp>
    </p:spTree>
    <p:extLst>
      <p:ext uri="{BB962C8B-B14F-4D97-AF65-F5344CB8AC3E}">
        <p14:creationId xmlns:p14="http://schemas.microsoft.com/office/powerpoint/2010/main" val="2918116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42890" y="1736897"/>
            <a:ext cx="11780882" cy="3650905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Checks-</a:t>
            </a:r>
            <a:r>
              <a:rPr lang="de-DE" dirty="0" err="1"/>
              <a:t>Effects</a:t>
            </a:r>
            <a:r>
              <a:rPr lang="de-DE" dirty="0"/>
              <a:t> Interaction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AD44EBF-3C2C-4F50-B6DA-823279F1F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31" y="1430010"/>
            <a:ext cx="10512000" cy="426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9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42890" y="2124702"/>
            <a:ext cx="11780882" cy="2875296"/>
          </a:xfrm>
        </p:spPr>
        <p:txBody>
          <a:bodyPr/>
          <a:lstStyle/>
          <a:p>
            <a:r>
              <a:rPr lang="de-DE" dirty="0"/>
              <a:t>p2p-Lending</a:t>
            </a:r>
          </a:p>
          <a:p>
            <a:pPr lvl="1"/>
            <a:r>
              <a:rPr lang="de-DE" dirty="0"/>
              <a:t>ICO</a:t>
            </a:r>
          </a:p>
          <a:p>
            <a:pPr lvl="1"/>
            <a:r>
              <a:rPr lang="de-DE" dirty="0"/>
              <a:t>DAO &amp; </a:t>
            </a:r>
            <a:r>
              <a:rPr lang="de-DE" dirty="0" err="1"/>
              <a:t>dApp</a:t>
            </a:r>
            <a:endParaRPr lang="de-DE" dirty="0"/>
          </a:p>
          <a:p>
            <a:pPr lvl="1"/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Identity</a:t>
            </a:r>
          </a:p>
          <a:p>
            <a:r>
              <a:rPr lang="de-DE" dirty="0"/>
              <a:t>wallet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service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Blockchain @</a:t>
            </a:r>
            <a:r>
              <a:rPr lang="de-DE" dirty="0" err="1"/>
              <a:t>adorsys</a:t>
            </a:r>
            <a:endParaRPr lang="de-DE" dirty="0"/>
          </a:p>
        </p:txBody>
      </p:sp>
      <p:pic>
        <p:nvPicPr>
          <p:cNvPr id="6" name="Bild 22" descr="adorsys_logo_dunkelblau.png">
            <a:extLst>
              <a:ext uri="{FF2B5EF4-FFF2-40B4-BE49-F238E27FC236}">
                <a16:creationId xmlns:a16="http://schemas.microsoft.com/office/drawing/2014/main" id="{301320C7-D33D-4455-ADAF-1E3F9EFD3C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875" y="6295457"/>
            <a:ext cx="2579897" cy="41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71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42890" y="2368374"/>
            <a:ext cx="11780882" cy="2387951"/>
          </a:xfrm>
        </p:spPr>
        <p:txBody>
          <a:bodyPr/>
          <a:lstStyle/>
          <a:p>
            <a:r>
              <a:rPr lang="de-DE" dirty="0"/>
              <a:t>Aufteilen des Abhebevorgangs:</a:t>
            </a:r>
          </a:p>
          <a:p>
            <a:pPr lvl="1"/>
            <a:r>
              <a:rPr lang="de-DE" dirty="0"/>
              <a:t>Vormerken der Abhebesumme</a:t>
            </a:r>
          </a:p>
          <a:p>
            <a:pPr lvl="1"/>
            <a:r>
              <a:rPr lang="de-DE" dirty="0"/>
              <a:t>User kann Summe abheben</a:t>
            </a:r>
          </a:p>
          <a:p>
            <a:r>
              <a:rPr lang="de-DE" dirty="0" err="1"/>
              <a:t>Contract</a:t>
            </a:r>
            <a:r>
              <a:rPr lang="de-DE" dirty="0"/>
              <a:t> kann nicht mehr blockiert werden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Withdrawal</a:t>
            </a:r>
            <a:r>
              <a:rPr lang="de-DE" dirty="0"/>
              <a:t> Pattern</a:t>
            </a:r>
          </a:p>
        </p:txBody>
      </p:sp>
    </p:spTree>
    <p:extLst>
      <p:ext uri="{BB962C8B-B14F-4D97-AF65-F5344CB8AC3E}">
        <p14:creationId xmlns:p14="http://schemas.microsoft.com/office/powerpoint/2010/main" val="3462872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42890" y="895974"/>
            <a:ext cx="11780882" cy="5332752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Mutex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E07A579-0628-425E-AD4A-25EFB0ABA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31" y="1425628"/>
            <a:ext cx="10512000" cy="427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83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42890" y="2559136"/>
            <a:ext cx="11780882" cy="2006427"/>
          </a:xfrm>
        </p:spPr>
        <p:txBody>
          <a:bodyPr/>
          <a:lstStyle/>
          <a:p>
            <a:r>
              <a:rPr lang="de-DE" dirty="0"/>
              <a:t>Teile des </a:t>
            </a:r>
            <a:r>
              <a:rPr lang="de-DE" dirty="0" err="1"/>
              <a:t>Contracts</a:t>
            </a:r>
            <a:r>
              <a:rPr lang="de-DE" dirty="0"/>
              <a:t> deaktivierten, andere aktivieren </a:t>
            </a:r>
          </a:p>
          <a:p>
            <a:r>
              <a:rPr lang="de-DE" dirty="0"/>
              <a:t>Idealerweise automatisch</a:t>
            </a:r>
          </a:p>
          <a:p>
            <a:r>
              <a:rPr lang="de-DE" dirty="0"/>
              <a:t>Gewinn an Reaktionszeit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Circuit </a:t>
            </a:r>
            <a:r>
              <a:rPr lang="de-DE" dirty="0" err="1"/>
              <a:t>Breaker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55659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42890" y="2875816"/>
            <a:ext cx="11780882" cy="1373067"/>
          </a:xfrm>
        </p:spPr>
        <p:txBody>
          <a:bodyPr/>
          <a:lstStyle/>
          <a:p>
            <a:r>
              <a:rPr lang="de-DE" dirty="0"/>
              <a:t>Limitierung der Aufruffrequenz</a:t>
            </a:r>
          </a:p>
          <a:p>
            <a:r>
              <a:rPr lang="de-DE" dirty="0"/>
              <a:t>Panikreaktionen abfangen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Speed </a:t>
            </a:r>
            <a:r>
              <a:rPr lang="de-DE" dirty="0" err="1"/>
              <a:t>Bump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4529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42890" y="2008203"/>
            <a:ext cx="11780882" cy="3108294"/>
          </a:xfrm>
        </p:spPr>
        <p:txBody>
          <a:bodyPr/>
          <a:lstStyle/>
          <a:p>
            <a:r>
              <a:rPr lang="de-DE" dirty="0" err="1"/>
              <a:t>Contracts</a:t>
            </a:r>
            <a:r>
              <a:rPr lang="de-DE" dirty="0"/>
              <a:t> mit hohem Vermögen sind attraktives Ziel von Angreifern</a:t>
            </a:r>
          </a:p>
          <a:p>
            <a:r>
              <a:rPr lang="de-DE" dirty="0"/>
              <a:t>Limitierung der Vermögensmenge, die ein </a:t>
            </a:r>
            <a:r>
              <a:rPr lang="de-DE" dirty="0" err="1"/>
              <a:t>Contract</a:t>
            </a:r>
            <a:r>
              <a:rPr lang="de-DE" dirty="0"/>
              <a:t> verwalten kann</a:t>
            </a:r>
          </a:p>
          <a:p>
            <a:r>
              <a:rPr lang="de-DE" dirty="0"/>
              <a:t>Problem: Einschränkung für den User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Balance Limit</a:t>
            </a:r>
          </a:p>
        </p:txBody>
      </p:sp>
    </p:spTree>
    <p:extLst>
      <p:ext uri="{BB962C8B-B14F-4D97-AF65-F5344CB8AC3E}">
        <p14:creationId xmlns:p14="http://schemas.microsoft.com/office/powerpoint/2010/main" val="3647101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42890" y="2544432"/>
            <a:ext cx="11780882" cy="2028722"/>
          </a:xfrm>
        </p:spPr>
        <p:txBody>
          <a:bodyPr/>
          <a:lstStyle/>
          <a:p>
            <a:r>
              <a:rPr lang="de-DE" dirty="0"/>
              <a:t>Erstellt </a:t>
            </a:r>
            <a:r>
              <a:rPr lang="de-DE" dirty="0" err="1"/>
              <a:t>Subcontracts</a:t>
            </a:r>
            <a:endParaRPr lang="de-DE" dirty="0"/>
          </a:p>
          <a:p>
            <a:r>
              <a:rPr lang="de-DE" dirty="0"/>
              <a:t>Zugriffsbeschränkung</a:t>
            </a:r>
          </a:p>
          <a:p>
            <a:r>
              <a:rPr lang="de-DE" dirty="0"/>
              <a:t>Modularität</a:t>
            </a:r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Factory Method</a:t>
            </a:r>
          </a:p>
        </p:txBody>
      </p:sp>
    </p:spTree>
    <p:extLst>
      <p:ext uri="{BB962C8B-B14F-4D97-AF65-F5344CB8AC3E}">
        <p14:creationId xmlns:p14="http://schemas.microsoft.com/office/powerpoint/2010/main" val="33188509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42890" y="2633713"/>
            <a:ext cx="11780882" cy="1857274"/>
          </a:xfrm>
        </p:spPr>
        <p:txBody>
          <a:bodyPr/>
          <a:lstStyle/>
          <a:p>
            <a:r>
              <a:rPr lang="de-DE" dirty="0"/>
              <a:t>Sicherung durch diskrete Zustände</a:t>
            </a:r>
          </a:p>
          <a:p>
            <a:r>
              <a:rPr lang="de-DE" dirty="0"/>
              <a:t>Deterministisch</a:t>
            </a:r>
          </a:p>
          <a:p>
            <a:r>
              <a:rPr lang="de-DE" dirty="0"/>
              <a:t>Sequentielle Ausführung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219384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28024-866B-4049-B24D-23A4361D9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949" y="2990954"/>
            <a:ext cx="11868763" cy="1142791"/>
          </a:xfrm>
        </p:spPr>
        <p:txBody>
          <a:bodyPr>
            <a:noAutofit/>
          </a:bodyPr>
          <a:lstStyle/>
          <a:p>
            <a:pPr algn="ctr"/>
            <a:r>
              <a:rPr lang="de-DE" sz="4400" dirty="0"/>
              <a:t>Neuerungen</a:t>
            </a:r>
            <a:br>
              <a:rPr lang="de-DE" sz="4400" dirty="0"/>
            </a:br>
            <a:r>
              <a:rPr lang="de-DE" sz="4400" dirty="0"/>
              <a:t>(Ethereum)</a:t>
            </a:r>
          </a:p>
        </p:txBody>
      </p:sp>
    </p:spTree>
    <p:extLst>
      <p:ext uri="{BB962C8B-B14F-4D97-AF65-F5344CB8AC3E}">
        <p14:creationId xmlns:p14="http://schemas.microsoft.com/office/powerpoint/2010/main" val="4300920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42890" y="1674094"/>
            <a:ext cx="11780882" cy="3776511"/>
          </a:xfrm>
        </p:spPr>
        <p:txBody>
          <a:bodyPr/>
          <a:lstStyle/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Stake bei Ethereum</a:t>
            </a:r>
          </a:p>
          <a:p>
            <a:r>
              <a:rPr lang="de-DE" dirty="0"/>
              <a:t>Lösung des „Nothing at Stake“-Problems durch </a:t>
            </a:r>
            <a:r>
              <a:rPr lang="de-DE" dirty="0" err="1"/>
              <a:t>Slashing</a:t>
            </a:r>
            <a:r>
              <a:rPr lang="de-DE" dirty="0"/>
              <a:t> </a:t>
            </a:r>
            <a:r>
              <a:rPr lang="de-DE" dirty="0" err="1"/>
              <a:t>Conditions</a:t>
            </a:r>
            <a:endParaRPr lang="de-DE" dirty="0"/>
          </a:p>
          <a:p>
            <a:pPr lvl="1"/>
            <a:r>
              <a:rPr lang="de-DE" dirty="0"/>
              <a:t>User verliert seinen Stake, sobald er auf mehrere Ketten gleichzeitig setzt</a:t>
            </a:r>
          </a:p>
          <a:p>
            <a:pPr lvl="1"/>
            <a:r>
              <a:rPr lang="de-DE" dirty="0"/>
              <a:t>User verliert Stake, falls er entgegen der Mehrheit im Netzwerk entscheidet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Casper</a:t>
            </a:r>
          </a:p>
        </p:txBody>
      </p:sp>
    </p:spTree>
    <p:extLst>
      <p:ext uri="{BB962C8B-B14F-4D97-AF65-F5344CB8AC3E}">
        <p14:creationId xmlns:p14="http://schemas.microsoft.com/office/powerpoint/2010/main" val="2961458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42890" y="2540218"/>
            <a:ext cx="11780882" cy="2044264"/>
          </a:xfrm>
        </p:spPr>
        <p:txBody>
          <a:bodyPr/>
          <a:lstStyle/>
          <a:p>
            <a:r>
              <a:rPr lang="de-DE" dirty="0"/>
              <a:t>Zufälliges Aufteilen der Blockchain auf 1024 </a:t>
            </a:r>
            <a:r>
              <a:rPr lang="de-DE" dirty="0" err="1"/>
              <a:t>Shards</a:t>
            </a:r>
            <a:endParaRPr lang="de-DE" dirty="0"/>
          </a:p>
          <a:p>
            <a:r>
              <a:rPr lang="de-DE" dirty="0" err="1"/>
              <a:t>Shards</a:t>
            </a:r>
            <a:r>
              <a:rPr lang="de-DE" dirty="0"/>
              <a:t> bestätigen </a:t>
            </a:r>
            <a:r>
              <a:rPr lang="de-DE"/>
              <a:t>unabhängig Blöcke</a:t>
            </a:r>
            <a:endParaRPr lang="de-DE" dirty="0"/>
          </a:p>
          <a:p>
            <a:r>
              <a:rPr lang="de-DE" dirty="0"/>
              <a:t>Zusätzlich: Schicht zur Verwaltung der </a:t>
            </a:r>
            <a:r>
              <a:rPr lang="de-DE" dirty="0" err="1"/>
              <a:t>Subchains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Skalierbarkeit I</a:t>
            </a:r>
          </a:p>
        </p:txBody>
      </p:sp>
    </p:spTree>
    <p:extLst>
      <p:ext uri="{BB962C8B-B14F-4D97-AF65-F5344CB8AC3E}">
        <p14:creationId xmlns:p14="http://schemas.microsoft.com/office/powerpoint/2010/main" val="64713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42890" y="2538253"/>
            <a:ext cx="11780882" cy="2048193"/>
          </a:xfrm>
        </p:spPr>
        <p:txBody>
          <a:bodyPr/>
          <a:lstStyle/>
          <a:p>
            <a:r>
              <a:rPr lang="de-DE" dirty="0"/>
              <a:t>Blockchain und Smart </a:t>
            </a:r>
            <a:r>
              <a:rPr lang="de-DE" dirty="0" err="1"/>
              <a:t>Contract</a:t>
            </a:r>
            <a:r>
              <a:rPr lang="de-DE" dirty="0"/>
              <a:t> Grundlagen</a:t>
            </a:r>
          </a:p>
          <a:p>
            <a:r>
              <a:rPr lang="de-DE" dirty="0"/>
              <a:t>Erarbeiten von Design Patterns für Smart </a:t>
            </a:r>
            <a:r>
              <a:rPr lang="de-DE" dirty="0" err="1"/>
              <a:t>Contracts</a:t>
            </a:r>
            <a:endParaRPr lang="de-DE" dirty="0"/>
          </a:p>
          <a:p>
            <a:r>
              <a:rPr lang="de-DE" dirty="0"/>
              <a:t>Bewertung der Neuerungen bei Ethereum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2276766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42890" y="2464933"/>
            <a:ext cx="11780882" cy="2194834"/>
          </a:xfrm>
        </p:spPr>
        <p:txBody>
          <a:bodyPr/>
          <a:lstStyle/>
          <a:p>
            <a:r>
              <a:rPr lang="de-DE" dirty="0"/>
              <a:t>Erreichter Transaktionsdurchsatz bei Testnetzwerk:</a:t>
            </a:r>
          </a:p>
          <a:p>
            <a:pPr lvl="1"/>
            <a:r>
              <a:rPr lang="de-DE" dirty="0"/>
              <a:t>13.000 Transaktionen pro Sekunde</a:t>
            </a:r>
          </a:p>
          <a:p>
            <a:pPr lvl="1"/>
            <a:r>
              <a:rPr lang="de-DE" dirty="0" err="1"/>
              <a:t>PoW</a:t>
            </a:r>
            <a:r>
              <a:rPr lang="de-DE" dirty="0"/>
              <a:t> erreicht aktuell 8-15 Transaktionen pro Sekunde</a:t>
            </a:r>
          </a:p>
          <a:p>
            <a:pPr lvl="1"/>
            <a:r>
              <a:rPr lang="de-DE" dirty="0"/>
              <a:t>Leistungssteigerung um Faktor 800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Skalierbarkeit II</a:t>
            </a:r>
          </a:p>
        </p:txBody>
      </p:sp>
    </p:spTree>
    <p:extLst>
      <p:ext uri="{BB962C8B-B14F-4D97-AF65-F5344CB8AC3E}">
        <p14:creationId xmlns:p14="http://schemas.microsoft.com/office/powerpoint/2010/main" val="377322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28024-866B-4049-B24D-23A4361D9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949" y="3188049"/>
            <a:ext cx="11868763" cy="748602"/>
          </a:xfrm>
        </p:spPr>
        <p:txBody>
          <a:bodyPr>
            <a:noAutofit/>
          </a:bodyPr>
          <a:lstStyle/>
          <a:p>
            <a:pPr algn="ctr"/>
            <a:r>
              <a:rPr lang="de-DE" sz="44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9873725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42890" y="2513132"/>
            <a:ext cx="11780882" cy="2098435"/>
          </a:xfrm>
        </p:spPr>
        <p:txBody>
          <a:bodyPr/>
          <a:lstStyle/>
          <a:p>
            <a:r>
              <a:rPr lang="de-DE" dirty="0"/>
              <a:t>Grenzen von Smart </a:t>
            </a:r>
            <a:r>
              <a:rPr lang="de-DE" dirty="0" err="1"/>
              <a:t>Contracts</a:t>
            </a:r>
            <a:endParaRPr lang="de-DE" dirty="0"/>
          </a:p>
          <a:p>
            <a:pPr lvl="1"/>
            <a:r>
              <a:rPr lang="de-DE" dirty="0"/>
              <a:t>Speicherung von personenbezogenen Daten nicht möglich (DSGVO)</a:t>
            </a:r>
          </a:p>
          <a:p>
            <a:pPr lvl="1"/>
            <a:r>
              <a:rPr lang="de-DE" dirty="0"/>
              <a:t>Sicherheit</a:t>
            </a:r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0743144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42890" y="2224242"/>
            <a:ext cx="11780882" cy="2676215"/>
          </a:xfrm>
        </p:spPr>
        <p:txBody>
          <a:bodyPr/>
          <a:lstStyle/>
          <a:p>
            <a:r>
              <a:rPr lang="de-DE" dirty="0"/>
              <a:t>Möglichkeiten von Smart </a:t>
            </a:r>
            <a:r>
              <a:rPr lang="de-DE" dirty="0" err="1"/>
              <a:t>Contracts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Automatisierung</a:t>
            </a:r>
          </a:p>
          <a:p>
            <a:pPr lvl="1"/>
            <a:r>
              <a:rPr lang="de-DE" dirty="0"/>
              <a:t>Steigerung der Transparenz</a:t>
            </a:r>
          </a:p>
          <a:p>
            <a:pPr lvl="1"/>
            <a:r>
              <a:rPr lang="de-DE" dirty="0"/>
              <a:t>Dezentralisierung</a:t>
            </a:r>
          </a:p>
          <a:p>
            <a:pPr lvl="1"/>
            <a:r>
              <a:rPr lang="de-DE" dirty="0" err="1"/>
              <a:t>Trustless</a:t>
            </a:r>
            <a:r>
              <a:rPr lang="de-DE" dirty="0"/>
              <a:t> </a:t>
            </a:r>
            <a:r>
              <a:rPr lang="de-DE" dirty="0" err="1"/>
              <a:t>Organizations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1313569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42890" y="1125729"/>
            <a:ext cx="11780882" cy="4873241"/>
          </a:xfrm>
        </p:spPr>
        <p:txBody>
          <a:bodyPr/>
          <a:lstStyle/>
          <a:p>
            <a:r>
              <a:rPr lang="en-US" sz="2600" dirty="0"/>
              <a:t>A. M. Antonopoulos, </a:t>
            </a:r>
            <a:r>
              <a:rPr lang="en-US" sz="2600" i="1" dirty="0"/>
              <a:t>Mastering Bitcoin - Programming The Open Blockchain</a:t>
            </a:r>
            <a:r>
              <a:rPr lang="en-US" sz="2600" dirty="0"/>
              <a:t>, </a:t>
            </a:r>
            <a:r>
              <a:rPr lang="de-DE" sz="2600" dirty="0"/>
              <a:t>2nd </a:t>
            </a:r>
            <a:r>
              <a:rPr lang="de-DE" sz="2600" dirty="0" err="1"/>
              <a:t>ed</a:t>
            </a:r>
            <a:r>
              <a:rPr lang="de-DE" sz="2600" dirty="0"/>
              <a:t>. O’Reilly, 2017.</a:t>
            </a:r>
          </a:p>
          <a:p>
            <a:r>
              <a:rPr lang="en-US" sz="2600" dirty="0"/>
              <a:t>A. M. Antonopoulos and G. Wood, </a:t>
            </a:r>
            <a:r>
              <a:rPr lang="en-US" sz="2600" i="1" dirty="0"/>
              <a:t>Mastering Ethereum - Building Smart Contracts and </a:t>
            </a:r>
            <a:r>
              <a:rPr lang="en-US" sz="2600" i="1" dirty="0" err="1"/>
              <a:t>DApps</a:t>
            </a:r>
            <a:r>
              <a:rPr lang="en-US" sz="2600" dirty="0"/>
              <a:t>, 1st ed. O’Reilly, 2018.</a:t>
            </a:r>
          </a:p>
          <a:p>
            <a:r>
              <a:rPr lang="en-US" sz="2600" dirty="0"/>
              <a:t>E. Gamma, R. Helm, R. Johnson, and J. </a:t>
            </a:r>
            <a:r>
              <a:rPr lang="en-US" sz="2600" dirty="0" err="1"/>
              <a:t>Vlissides</a:t>
            </a:r>
            <a:r>
              <a:rPr lang="en-US" sz="2600" dirty="0"/>
              <a:t>, </a:t>
            </a:r>
            <a:r>
              <a:rPr lang="en-US" sz="2600" i="1" dirty="0"/>
              <a:t>Design Patterns - Elements of Reusable Object-Oriented Software</a:t>
            </a:r>
            <a:r>
              <a:rPr lang="en-US" sz="2600" dirty="0"/>
              <a:t>. Addison-Wesley Pearson Education, 1994.</a:t>
            </a:r>
            <a:endParaRPr lang="de-DE" sz="2600" dirty="0"/>
          </a:p>
          <a:p>
            <a:r>
              <a:rPr lang="en-US" sz="2600" dirty="0"/>
              <a:t>G. Wood, “Ethereum: A secure </a:t>
            </a:r>
            <a:r>
              <a:rPr lang="en-US" sz="2600" dirty="0" err="1"/>
              <a:t>decentralised</a:t>
            </a:r>
            <a:r>
              <a:rPr lang="en-US" sz="2600" dirty="0"/>
              <a:t> </a:t>
            </a:r>
            <a:r>
              <a:rPr lang="en-US" sz="2600" dirty="0" err="1"/>
              <a:t>generalised</a:t>
            </a:r>
            <a:r>
              <a:rPr lang="en-US" sz="2600" dirty="0"/>
              <a:t> transaction ledger - </a:t>
            </a:r>
            <a:r>
              <a:rPr lang="de-DE" sz="2600" dirty="0" err="1"/>
              <a:t>Byzantium</a:t>
            </a:r>
            <a:r>
              <a:rPr lang="de-DE" sz="2600" dirty="0"/>
              <a:t> Version”</a:t>
            </a:r>
          </a:p>
          <a:p>
            <a:r>
              <a:rPr lang="de-DE" sz="2600" dirty="0"/>
              <a:t>W. Cai, </a:t>
            </a:r>
            <a:r>
              <a:rPr lang="de-DE" sz="2600" dirty="0" err="1"/>
              <a:t>Z.Wang</a:t>
            </a:r>
            <a:r>
              <a:rPr lang="de-DE" sz="2600" dirty="0"/>
              <a:t>, J. B. Ernst, Z. Hong, C. Feng, and V. C. M. Leung, “</a:t>
            </a:r>
            <a:r>
              <a:rPr lang="de-DE" sz="2600" dirty="0" err="1"/>
              <a:t>Decentralized</a:t>
            </a:r>
            <a:r>
              <a:rPr lang="de-DE" sz="2600" dirty="0"/>
              <a:t> </a:t>
            </a:r>
            <a:r>
              <a:rPr lang="en-US" sz="2600" dirty="0"/>
              <a:t>Applications: The Blockchain-Empowered Software System”</a:t>
            </a:r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9011001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28024-866B-4049-B24D-23A4361D9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949" y="2935688"/>
            <a:ext cx="11868763" cy="1253323"/>
          </a:xfrm>
        </p:spPr>
        <p:txBody>
          <a:bodyPr>
            <a:noAutofit/>
          </a:bodyPr>
          <a:lstStyle/>
          <a:p>
            <a:pPr algn="ctr"/>
            <a:r>
              <a:rPr lang="de-DE" sz="4400" dirty="0"/>
              <a:t>Implementierung</a:t>
            </a:r>
            <a:br>
              <a:rPr lang="de-DE" sz="4400" dirty="0"/>
            </a:br>
            <a:r>
              <a:rPr lang="de-DE" sz="4400" dirty="0"/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170606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28024-866B-4049-B24D-23A4361D9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949" y="3188049"/>
            <a:ext cx="11868763" cy="748602"/>
          </a:xfrm>
        </p:spPr>
        <p:txBody>
          <a:bodyPr>
            <a:noAutofit/>
          </a:bodyPr>
          <a:lstStyle/>
          <a:p>
            <a:pPr algn="ctr"/>
            <a:r>
              <a:rPr lang="de-DE" sz="4400" dirty="0"/>
              <a:t>Grundlagen</a:t>
            </a:r>
          </a:p>
        </p:txBody>
      </p:sp>
    </p:spTree>
    <p:extLst>
      <p:ext uri="{BB962C8B-B14F-4D97-AF65-F5344CB8AC3E}">
        <p14:creationId xmlns:p14="http://schemas.microsoft.com/office/powerpoint/2010/main" val="343480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42890" y="2238059"/>
            <a:ext cx="11780882" cy="2648582"/>
          </a:xfrm>
        </p:spPr>
        <p:txBody>
          <a:bodyPr/>
          <a:lstStyle/>
          <a:p>
            <a:r>
              <a:rPr lang="de-DE" dirty="0" err="1"/>
              <a:t>Wallets</a:t>
            </a:r>
            <a:endParaRPr lang="de-DE" dirty="0"/>
          </a:p>
          <a:p>
            <a:r>
              <a:rPr lang="de-DE" dirty="0"/>
              <a:t>Hashfunktionen &amp; Hash-Baum</a:t>
            </a:r>
          </a:p>
          <a:p>
            <a:r>
              <a:rPr lang="de-DE" dirty="0"/>
              <a:t>Transaktion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Begriffe (Blockchain)</a:t>
            </a:r>
          </a:p>
        </p:txBody>
      </p:sp>
    </p:spTree>
    <p:extLst>
      <p:ext uri="{BB962C8B-B14F-4D97-AF65-F5344CB8AC3E}">
        <p14:creationId xmlns:p14="http://schemas.microsoft.com/office/powerpoint/2010/main" val="67659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42890" y="2436514"/>
            <a:ext cx="11780882" cy="2251672"/>
          </a:xfrm>
        </p:spPr>
        <p:txBody>
          <a:bodyPr/>
          <a:lstStyle/>
          <a:p>
            <a:r>
              <a:rPr lang="de-DE" dirty="0"/>
              <a:t>Externe </a:t>
            </a:r>
            <a:r>
              <a:rPr lang="de-DE" dirty="0" err="1"/>
              <a:t>Wallets</a:t>
            </a:r>
            <a:endParaRPr lang="de-DE" dirty="0"/>
          </a:p>
          <a:p>
            <a:pPr lvl="1"/>
            <a:r>
              <a:rPr lang="de-DE" dirty="0"/>
              <a:t>Kontrolliert durch menschlichen Nutzer</a:t>
            </a:r>
          </a:p>
          <a:p>
            <a:pPr lvl="1"/>
            <a:r>
              <a:rPr lang="de-DE" dirty="0"/>
              <a:t>Besitzen Schlüsselpaar (privat &amp; öffentlich)</a:t>
            </a:r>
          </a:p>
          <a:p>
            <a:pPr lvl="1"/>
            <a:r>
              <a:rPr lang="de-DE" dirty="0"/>
              <a:t>Besitznachweis durch digitale Signatur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Wallets</a:t>
            </a:r>
            <a:r>
              <a:rPr lang="de-DE" dirty="0"/>
              <a:t> I</a:t>
            </a:r>
          </a:p>
        </p:txBody>
      </p:sp>
    </p:spTree>
    <p:extLst>
      <p:ext uri="{BB962C8B-B14F-4D97-AF65-F5344CB8AC3E}">
        <p14:creationId xmlns:p14="http://schemas.microsoft.com/office/powerpoint/2010/main" val="140764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42890" y="2468447"/>
            <a:ext cx="11780882" cy="2187805"/>
          </a:xfrm>
        </p:spPr>
        <p:txBody>
          <a:bodyPr/>
          <a:lstStyle/>
          <a:p>
            <a:r>
              <a:rPr lang="de-DE" dirty="0"/>
              <a:t>Smart </a:t>
            </a:r>
            <a:r>
              <a:rPr lang="de-DE" dirty="0" err="1"/>
              <a:t>Contracts</a:t>
            </a:r>
            <a:endParaRPr lang="de-DE" dirty="0"/>
          </a:p>
          <a:p>
            <a:pPr lvl="1"/>
            <a:r>
              <a:rPr lang="de-DE" dirty="0"/>
              <a:t>Kein legal bindender Vertrag</a:t>
            </a:r>
          </a:p>
          <a:p>
            <a:pPr lvl="1"/>
            <a:r>
              <a:rPr lang="de-DE" dirty="0"/>
              <a:t>Kontext Blockchain: dezentral ausgeführte Programme</a:t>
            </a:r>
          </a:p>
          <a:p>
            <a:pPr lvl="1"/>
            <a:r>
              <a:rPr lang="de-DE" dirty="0"/>
              <a:t>Besitzen nur öffentlichen Schlüssel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Wallets</a:t>
            </a:r>
            <a:r>
              <a:rPr lang="de-DE" dirty="0"/>
              <a:t> II</a:t>
            </a:r>
          </a:p>
        </p:txBody>
      </p:sp>
    </p:spTree>
    <p:extLst>
      <p:ext uri="{BB962C8B-B14F-4D97-AF65-F5344CB8AC3E}">
        <p14:creationId xmlns:p14="http://schemas.microsoft.com/office/powerpoint/2010/main" val="172658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42890" y="1599358"/>
            <a:ext cx="11780882" cy="3925983"/>
          </a:xfrm>
        </p:spPr>
        <p:txBody>
          <a:bodyPr/>
          <a:lstStyle/>
          <a:p>
            <a:r>
              <a:rPr lang="de-DE" dirty="0"/>
              <a:t>Kryptographische Hashfunktionen</a:t>
            </a:r>
          </a:p>
          <a:p>
            <a:r>
              <a:rPr lang="de-DE" dirty="0"/>
              <a:t>Eigenschaften</a:t>
            </a:r>
          </a:p>
          <a:p>
            <a:pPr lvl="1"/>
            <a:r>
              <a:rPr lang="de-DE" dirty="0"/>
              <a:t>Determinismus</a:t>
            </a:r>
          </a:p>
          <a:p>
            <a:pPr lvl="1"/>
            <a:r>
              <a:rPr lang="de-DE" dirty="0"/>
              <a:t>Verifizierbarkeit</a:t>
            </a:r>
          </a:p>
          <a:p>
            <a:pPr lvl="1"/>
            <a:r>
              <a:rPr lang="de-DE" dirty="0"/>
              <a:t>Zusammenhangslos</a:t>
            </a:r>
          </a:p>
          <a:p>
            <a:pPr lvl="1"/>
            <a:r>
              <a:rPr lang="de-DE" dirty="0"/>
              <a:t>Unumkehrbarkeit</a:t>
            </a:r>
          </a:p>
          <a:p>
            <a:pPr lvl="1"/>
            <a:r>
              <a:rPr lang="de-DE" dirty="0"/>
              <a:t>Kollisionsresistent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Hashfunktionen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7D8981F9-7AD5-4B0D-BF48-C5353D748A9A}"/>
              </a:ext>
            </a:extLst>
          </p:cNvPr>
          <p:cNvSpPr/>
          <p:nvPr/>
        </p:nvSpPr>
        <p:spPr>
          <a:xfrm>
            <a:off x="6522527" y="3761033"/>
            <a:ext cx="1692000" cy="7335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Datum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2428363-8B77-4F0D-8DE7-E655739BD87D}"/>
              </a:ext>
            </a:extLst>
          </p:cNvPr>
          <p:cNvSpPr/>
          <p:nvPr/>
        </p:nvSpPr>
        <p:spPr>
          <a:xfrm>
            <a:off x="10055051" y="3749047"/>
            <a:ext cx="1692000" cy="7335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Einzigartiger Hashwert</a:t>
            </a:r>
            <a:endParaRPr lang="de-DE" sz="2000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141F3C2-1374-4DC2-808F-89C18359C4ED}"/>
              </a:ext>
            </a:extLst>
          </p:cNvPr>
          <p:cNvCxnSpPr/>
          <p:nvPr/>
        </p:nvCxnSpPr>
        <p:spPr>
          <a:xfrm>
            <a:off x="8219551" y="3908809"/>
            <a:ext cx="1835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26F146B-F415-45D7-92A7-02063176A59B}"/>
              </a:ext>
            </a:extLst>
          </p:cNvPr>
          <p:cNvCxnSpPr/>
          <p:nvPr/>
        </p:nvCxnSpPr>
        <p:spPr>
          <a:xfrm flipH="1">
            <a:off x="8214526" y="4355960"/>
            <a:ext cx="1840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69F3345D-949D-417B-93FB-3A1609849D0E}"/>
              </a:ext>
            </a:extLst>
          </p:cNvPr>
          <p:cNvSpPr txBox="1"/>
          <p:nvPr/>
        </p:nvSpPr>
        <p:spPr>
          <a:xfrm>
            <a:off x="8628880" y="3508699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einfach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A70B0EB-C905-4CF3-A4A9-513028AD1448}"/>
              </a:ext>
            </a:extLst>
          </p:cNvPr>
          <p:cNvSpPr txBox="1"/>
          <p:nvPr/>
        </p:nvSpPr>
        <p:spPr>
          <a:xfrm>
            <a:off x="8636094" y="4294491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schwer</a:t>
            </a:r>
          </a:p>
        </p:txBody>
      </p:sp>
    </p:spTree>
    <p:extLst>
      <p:ext uri="{BB962C8B-B14F-4D97-AF65-F5344CB8AC3E}">
        <p14:creationId xmlns:p14="http://schemas.microsoft.com/office/powerpoint/2010/main" val="1894474797"/>
      </p:ext>
    </p:extLst>
  </p:cSld>
  <p:clrMapOvr>
    <a:masterClrMapping/>
  </p:clrMapOvr>
</p:sld>
</file>

<file path=ppt/theme/theme1.xml><?xml version="1.0" encoding="utf-8"?>
<a:theme xmlns:a="http://schemas.openxmlformats.org/drawingml/2006/main" name="Titelfolien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ssei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834</Words>
  <Application>Microsoft Office PowerPoint</Application>
  <PresentationFormat>Benutzerdefiniert</PresentationFormat>
  <Paragraphs>282</Paragraphs>
  <Slides>45</Slides>
  <Notes>44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45</vt:i4>
      </vt:variant>
    </vt:vector>
  </HeadingPairs>
  <TitlesOfParts>
    <vt:vector size="51" baseType="lpstr">
      <vt:lpstr>Arial</vt:lpstr>
      <vt:lpstr>Calibri</vt:lpstr>
      <vt:lpstr>Symbol</vt:lpstr>
      <vt:lpstr>Wingdings</vt:lpstr>
      <vt:lpstr>Titelfolienmaster</vt:lpstr>
      <vt:lpstr>Inhaltsseite</vt:lpstr>
      <vt:lpstr>Analyse der Möglichkeiten und Grenzen von Smart Contracts mit Hilfe einer Implementierung in Solidity</vt:lpstr>
      <vt:lpstr>Inhalt</vt:lpstr>
      <vt:lpstr>Blockchain @adorsys</vt:lpstr>
      <vt:lpstr>Überblick</vt:lpstr>
      <vt:lpstr>Grundlagen</vt:lpstr>
      <vt:lpstr>Grundlegende Begriffe (Blockchain)</vt:lpstr>
      <vt:lpstr>Wallets I</vt:lpstr>
      <vt:lpstr>Wallets II</vt:lpstr>
      <vt:lpstr>Hashfunktionen</vt:lpstr>
      <vt:lpstr>Hashbaum</vt:lpstr>
      <vt:lpstr>Transaktion</vt:lpstr>
      <vt:lpstr>Konsensfindung</vt:lpstr>
      <vt:lpstr>Gründe für Konsensfindung</vt:lpstr>
      <vt:lpstr>Byzantinischer Fehler</vt:lpstr>
      <vt:lpstr>Proof of Work</vt:lpstr>
      <vt:lpstr>Proof of Stake</vt:lpstr>
      <vt:lpstr>Delegated Proof of Stake</vt:lpstr>
      <vt:lpstr>Vergleich</vt:lpstr>
      <vt:lpstr>Smart Contracts</vt:lpstr>
      <vt:lpstr>Grundlagen (Smart Contracts)</vt:lpstr>
      <vt:lpstr>Virtuelle Maschine</vt:lpstr>
      <vt:lpstr>Variablen und Funktionen</vt:lpstr>
      <vt:lpstr>Anwendungen (Smart Contracts)</vt:lpstr>
      <vt:lpstr>The DAO</vt:lpstr>
      <vt:lpstr>Re-Entrance</vt:lpstr>
      <vt:lpstr>Design Patterns</vt:lpstr>
      <vt:lpstr>Design Patterns</vt:lpstr>
      <vt:lpstr>Checks-Effects Interaction</vt:lpstr>
      <vt:lpstr>Checks-Effects Interaction</vt:lpstr>
      <vt:lpstr>Withdrawal Pattern</vt:lpstr>
      <vt:lpstr>Mutex</vt:lpstr>
      <vt:lpstr>Circuit Breaker</vt:lpstr>
      <vt:lpstr>Speed Bump</vt:lpstr>
      <vt:lpstr>Balance Limit</vt:lpstr>
      <vt:lpstr>Factory Method</vt:lpstr>
      <vt:lpstr>State</vt:lpstr>
      <vt:lpstr>Neuerungen (Ethereum)</vt:lpstr>
      <vt:lpstr>Casper</vt:lpstr>
      <vt:lpstr>Skalierbarkeit I</vt:lpstr>
      <vt:lpstr>Skalierbarkeit II</vt:lpstr>
      <vt:lpstr>Fazit</vt:lpstr>
      <vt:lpstr>Fazit</vt:lpstr>
      <vt:lpstr>Fazit</vt:lpstr>
      <vt:lpstr>Quellen</vt:lpstr>
      <vt:lpstr>Implementierung (Demo)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FAU</dc:creator>
  <cp:lastModifiedBy>Daniel Hohner</cp:lastModifiedBy>
  <cp:revision>488</cp:revision>
  <dcterms:created xsi:type="dcterms:W3CDTF">2014-02-08T08:57:37Z</dcterms:created>
  <dcterms:modified xsi:type="dcterms:W3CDTF">2019-04-08T20:19:09Z</dcterms:modified>
</cp:coreProperties>
</file>