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77" r:id="rId5"/>
    <p:sldId id="260" r:id="rId6"/>
    <p:sldId id="261" r:id="rId7"/>
    <p:sldId id="262" r:id="rId8"/>
    <p:sldId id="263" r:id="rId9"/>
    <p:sldId id="278" r:id="rId10"/>
    <p:sldId id="264" r:id="rId11"/>
    <p:sldId id="265" r:id="rId12"/>
    <p:sldId id="266" r:id="rId13"/>
    <p:sldId id="276" r:id="rId14"/>
    <p:sldId id="267" r:id="rId15"/>
    <p:sldId id="268" r:id="rId16"/>
    <p:sldId id="269" r:id="rId17"/>
    <p:sldId id="270" r:id="rId18"/>
    <p:sldId id="271" r:id="rId19"/>
    <p:sldId id="279" r:id="rId20"/>
    <p:sldId id="273" r:id="rId21"/>
    <p:sldId id="274" r:id="rId22"/>
    <p:sldId id="275"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IhIgUxDhbATlwRwXtLJoMfuQw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8739DF3-29D3-4211-BA65-E36953A7DA2B}">
  <a:tblStyle styleId="{D8739DF3-29D3-4211-BA65-E36953A7DA2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76"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57079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47c8a4b18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47c8a4b18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1047c8a4b18_0_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47c8a4b18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47c8a4b18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047c8a4b18_0_6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47c8a4b18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47c8a4b18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047c8a4b18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3" name="Google Shape;11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47c8a4b1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47c8a4b1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047c8a4b1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47c8a4b1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47c8a4b18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047c8a4b18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47c8a4b18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47c8a4b18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047c8a4b18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47c8a4b1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47c8a4b18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047c8a4b18_0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cb3f4d93b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fcb3f4d93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gfcb3f4d93b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82cedc23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f82cedc23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f82cedc235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b4c0d9ab3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fb4c0d9ab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fb4c0d9ab3_0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7c8a4b18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7c8a4b18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1047c8a4b18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47c8a4b18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47c8a4b18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1047c8a4b18_0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7c8a4b18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7c8a4b18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047c8a4b18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a:spLocks noGrp="1"/>
          </p:cNvSpPr>
          <p:nvPr>
            <p:ph type="pic" idx="2"/>
          </p:nvPr>
        </p:nvSpPr>
        <p:spPr>
          <a:xfrm>
            <a:off x="1792288" y="612775"/>
            <a:ext cx="5486400" cy="4114800"/>
          </a:xfrm>
          <a:prstGeom prst="rect">
            <a:avLst/>
          </a:prstGeom>
          <a:noFill/>
          <a:ln>
            <a:noFill/>
          </a:ln>
        </p:spPr>
      </p:sp>
      <p:sp>
        <p:nvSpPr>
          <p:cNvPr id="68" name="Google Shape;68;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shivamb/real-or-fake-fake-jobposting-predic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fake-job-predictor-a168a315d86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utube.com/watch?v=Qkcce86nqFQ" TargetMode="External"/><Relationship Id="rId4" Type="http://schemas.openxmlformats.org/officeDocument/2006/relationships/hyperlink" Target="https://www.youtube.com/watch?v=dkXB8HH_4-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38200" y="2504100"/>
            <a:ext cx="7772400" cy="1915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a:t>
            </a:r>
            <a:r>
              <a:rPr lang="en-US" sz="2000" i="0" u="none" strike="noStrike" cap="none" dirty="0" err="1">
                <a:solidFill>
                  <a:schemeClr val="dk1"/>
                </a:solidFill>
                <a:latin typeface="Calibri"/>
                <a:ea typeface="Calibri"/>
                <a:cs typeface="Calibri"/>
                <a:sym typeface="Calibri"/>
              </a:rPr>
              <a:t>B.Sanjana</a:t>
            </a:r>
            <a:r>
              <a:rPr lang="en-US" sz="2000" i="0" u="none" strike="noStrike" cap="none" dirty="0">
                <a:solidFill>
                  <a:schemeClr val="dk1"/>
                </a:solidFill>
                <a:latin typeface="Calibri"/>
                <a:ea typeface="Calibri"/>
                <a:cs typeface="Calibri"/>
                <a:sym typeface="Calibri"/>
              </a:rPr>
              <a:t>             : 18WH1A0519</a:t>
            </a:r>
            <a:endParaRPr sz="200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dirty="0">
                <a:solidFill>
                  <a:schemeClr val="dk1"/>
                </a:solidFill>
                <a:latin typeface="Calibri"/>
                <a:ea typeface="Calibri"/>
                <a:cs typeface="Calibri"/>
                <a:sym typeface="Calibri"/>
              </a:rPr>
              <a:t>    </a:t>
            </a:r>
            <a:r>
              <a:rPr lang="en-US" sz="2000" i="0" u="none" strike="noStrike" cap="none" dirty="0" err="1">
                <a:solidFill>
                  <a:schemeClr val="dk1"/>
                </a:solidFill>
                <a:latin typeface="Calibri"/>
                <a:ea typeface="Calibri"/>
                <a:cs typeface="Calibri"/>
                <a:sym typeface="Calibri"/>
              </a:rPr>
              <a:t>Divya</a:t>
            </a:r>
            <a:r>
              <a:rPr lang="en-US" sz="2000" i="0" u="none" strike="noStrike" cap="none" dirty="0">
                <a:solidFill>
                  <a:schemeClr val="dk1"/>
                </a:solidFill>
                <a:latin typeface="Calibri"/>
                <a:ea typeface="Calibri"/>
                <a:cs typeface="Calibri"/>
                <a:sym typeface="Calibri"/>
              </a:rPr>
              <a:t> R </a:t>
            </a:r>
            <a:r>
              <a:rPr lang="en-US" sz="2000" i="0" u="none" strike="noStrike" cap="none" dirty="0" err="1">
                <a:solidFill>
                  <a:schemeClr val="dk1"/>
                </a:solidFill>
                <a:latin typeface="Calibri"/>
                <a:ea typeface="Calibri"/>
                <a:cs typeface="Calibri"/>
                <a:sym typeface="Calibri"/>
              </a:rPr>
              <a:t>Dholakia</a:t>
            </a:r>
            <a:r>
              <a:rPr lang="en-US" sz="2000" i="0" u="none" strike="noStrike" cap="none" dirty="0">
                <a:solidFill>
                  <a:schemeClr val="dk1"/>
                </a:solidFill>
                <a:latin typeface="Calibri"/>
                <a:ea typeface="Calibri"/>
                <a:cs typeface="Calibri"/>
                <a:sym typeface="Calibri"/>
              </a:rPr>
              <a:t> : 18WH1A0525</a:t>
            </a:r>
            <a:endParaRPr sz="200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dirty="0">
                <a:solidFill>
                  <a:schemeClr val="dk1"/>
                </a:solidFill>
                <a:latin typeface="Calibri"/>
                <a:ea typeface="Calibri"/>
                <a:cs typeface="Calibri"/>
                <a:sym typeface="Calibri"/>
              </a:rPr>
              <a:t>    Naidu </a:t>
            </a:r>
            <a:r>
              <a:rPr lang="en-US" sz="2000" i="0" u="none" strike="noStrike" cap="none" dirty="0" err="1">
                <a:solidFill>
                  <a:schemeClr val="dk1"/>
                </a:solidFill>
                <a:latin typeface="Calibri"/>
                <a:ea typeface="Calibri"/>
                <a:cs typeface="Calibri"/>
                <a:sym typeface="Calibri"/>
              </a:rPr>
              <a:t>Yagna</a:t>
            </a:r>
            <a:r>
              <a:rPr lang="en-US" sz="2000" i="0" u="none" strike="noStrike" cap="none" dirty="0">
                <a:solidFill>
                  <a:schemeClr val="dk1"/>
                </a:solidFill>
                <a:latin typeface="Calibri"/>
                <a:ea typeface="Calibri"/>
                <a:cs typeface="Calibri"/>
                <a:sym typeface="Calibri"/>
              </a:rPr>
              <a:t>         : 18WH1A0531</a:t>
            </a:r>
            <a:endParaRPr sz="1400" i="0" u="none" strike="noStrike" cap="none" dirty="0">
              <a:solidFill>
                <a:srgbClr val="000000"/>
              </a:solidFil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smtClean="0">
                <a:solidFill>
                  <a:schemeClr val="dk1"/>
                </a:solidFill>
                <a:latin typeface="Times New Roman"/>
                <a:ea typeface="Times New Roman"/>
                <a:cs typeface="Times New Roman"/>
                <a:sym typeface="Times New Roman"/>
              </a:rPr>
              <a:t>						  Guide</a:t>
            </a:r>
            <a:r>
              <a:rPr lang="en-US" sz="2000" b="1" i="0" u="none" strike="noStrike" cap="none" dirty="0">
                <a:solidFill>
                  <a:schemeClr val="dk1"/>
                </a:solidFill>
                <a:latin typeface="Times New Roman"/>
                <a:ea typeface="Times New Roman"/>
                <a:cs typeface="Times New Roman"/>
                <a:sym typeface="Times New Roman"/>
              </a:rPr>
              <a:t>: Mr. B. </a:t>
            </a:r>
            <a:r>
              <a:rPr lang="en-US" sz="2000" b="1" i="0" u="none" strike="noStrike" cap="none" dirty="0" err="1">
                <a:solidFill>
                  <a:schemeClr val="dk1"/>
                </a:solidFill>
                <a:latin typeface="Times New Roman"/>
                <a:ea typeface="Times New Roman"/>
                <a:cs typeface="Times New Roman"/>
                <a:sym typeface="Times New Roman"/>
              </a:rPr>
              <a:t>Rakesh</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smtClean="0">
                <a:solidFill>
                  <a:schemeClr val="dk1"/>
                </a:solidFill>
                <a:latin typeface="Times New Roman"/>
                <a:ea typeface="Times New Roman"/>
                <a:cs typeface="Times New Roman"/>
                <a:sym typeface="Times New Roman"/>
              </a:rPr>
              <a:t>	Assistant </a:t>
            </a:r>
            <a:r>
              <a:rPr lang="en-US" sz="2000" b="1" i="0" u="none" strike="noStrike" cap="none" dirty="0">
                <a:solidFill>
                  <a:schemeClr val="dk1"/>
                </a:solidFill>
                <a:latin typeface="Times New Roman"/>
                <a:ea typeface="Times New Roman"/>
                <a:cs typeface="Times New Roman"/>
                <a:sym typeface="Times New Roman"/>
              </a:rPr>
              <a:t>Professor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p:txBody>
      </p:sp>
      <p:sp>
        <p:nvSpPr>
          <p:cNvPr id="90" name="Google Shape;90;p1"/>
          <p:cNvSpPr txBox="1"/>
          <p:nvPr/>
        </p:nvSpPr>
        <p:spPr>
          <a:xfrm>
            <a:off x="654025" y="1371600"/>
            <a:ext cx="7880400" cy="1132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3200" dirty="0">
                <a:solidFill>
                  <a:schemeClr val="dk1"/>
                </a:solidFill>
                <a:latin typeface="Times New Roman"/>
                <a:ea typeface="Times New Roman"/>
                <a:cs typeface="Times New Roman"/>
                <a:sym typeface="Times New Roman"/>
              </a:rPr>
              <a:t>  </a:t>
            </a:r>
            <a:r>
              <a:rPr lang="en-US" sz="3200" b="1" i="0" u="none" strike="noStrike" cap="none" dirty="0" smtClean="0">
                <a:solidFill>
                  <a:schemeClr val="dk1"/>
                </a:solidFill>
                <a:latin typeface="Times New Roman"/>
                <a:ea typeface="Times New Roman"/>
                <a:cs typeface="Times New Roman"/>
                <a:sym typeface="Times New Roman"/>
              </a:rPr>
              <a:t>PREDICTION  </a:t>
            </a:r>
            <a:r>
              <a:rPr lang="en-US" sz="3200" b="1" i="0" u="none" strike="noStrike" cap="none" dirty="0">
                <a:solidFill>
                  <a:schemeClr val="dk1"/>
                </a:solidFill>
                <a:latin typeface="Times New Roman"/>
                <a:ea typeface="Times New Roman"/>
                <a:cs typeface="Times New Roman"/>
                <a:sym typeface="Times New Roman"/>
              </a:rPr>
              <a:t>OF FAKE JOB POSTING</a:t>
            </a:r>
            <a:endParaRPr sz="32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3200" dirty="0">
                <a:solidFill>
                  <a:schemeClr val="dk1"/>
                </a:solidFill>
                <a:latin typeface="Times New Roman"/>
                <a:ea typeface="Times New Roman"/>
                <a:cs typeface="Times New Roman"/>
                <a:sym typeface="Times New Roman"/>
              </a:rPr>
              <a:t>                      Date : </a:t>
            </a:r>
            <a:r>
              <a:rPr lang="en-US" sz="3200" dirty="0" smtClean="0">
                <a:solidFill>
                  <a:schemeClr val="dk1"/>
                </a:solidFill>
                <a:latin typeface="Times New Roman"/>
                <a:ea typeface="Times New Roman"/>
                <a:cs typeface="Times New Roman"/>
                <a:sym typeface="Times New Roman"/>
              </a:rPr>
              <a:t>4 </a:t>
            </a:r>
            <a:r>
              <a:rPr lang="en-US" sz="3200" dirty="0">
                <a:solidFill>
                  <a:schemeClr val="dk1"/>
                </a:solidFill>
                <a:latin typeface="Times New Roman"/>
                <a:ea typeface="Times New Roman"/>
                <a:cs typeface="Times New Roman"/>
                <a:sym typeface="Times New Roman"/>
              </a:rPr>
              <a:t>- </a:t>
            </a:r>
            <a:r>
              <a:rPr lang="en-US" sz="3200" dirty="0" smtClean="0">
                <a:solidFill>
                  <a:schemeClr val="dk1"/>
                </a:solidFill>
                <a:latin typeface="Times New Roman"/>
                <a:ea typeface="Times New Roman"/>
                <a:cs typeface="Times New Roman"/>
                <a:sym typeface="Times New Roman"/>
              </a:rPr>
              <a:t>12 </a:t>
            </a:r>
            <a:r>
              <a:rPr lang="en-US" sz="3200" dirty="0">
                <a:solidFill>
                  <a:schemeClr val="dk1"/>
                </a:solidFill>
                <a:latin typeface="Times New Roman"/>
                <a:ea typeface="Times New Roman"/>
                <a:cs typeface="Times New Roman"/>
                <a:sym typeface="Times New Roman"/>
              </a:rPr>
              <a:t>- 2021</a:t>
            </a:r>
            <a:endParaRPr sz="3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47c8a4b18_0_5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4200"/>
          </a:p>
          <a:p>
            <a:pPr marL="0" lvl="0" indent="0" algn="ctr" rtl="0">
              <a:spcBef>
                <a:spcPts val="0"/>
              </a:spcBef>
              <a:spcAft>
                <a:spcPts val="0"/>
              </a:spcAft>
              <a:buNone/>
            </a:pPr>
            <a:endParaRPr sz="4200"/>
          </a:p>
          <a:p>
            <a:pPr marL="0" lvl="0" indent="0" algn="ctr" rtl="0">
              <a:spcBef>
                <a:spcPts val="0"/>
              </a:spcBef>
              <a:spcAft>
                <a:spcPts val="0"/>
              </a:spcAft>
              <a:buNone/>
            </a:pPr>
            <a:endParaRPr sz="4200"/>
          </a:p>
          <a:p>
            <a:pPr marL="0" lvl="0" indent="0" algn="ctr" rtl="0">
              <a:spcBef>
                <a:spcPts val="0"/>
              </a:spcBef>
              <a:spcAft>
                <a:spcPts val="0"/>
              </a:spcAft>
              <a:buNone/>
            </a:pPr>
            <a:r>
              <a:rPr lang="en-US" sz="4200"/>
              <a:t>Data Pre Processing :</a:t>
            </a:r>
            <a:endParaRPr sz="4200"/>
          </a:p>
        </p:txBody>
      </p:sp>
      <p:sp>
        <p:nvSpPr>
          <p:cNvPr id="162" name="Google Shape;162;g1047c8a4b18_0_5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
        <p:nvSpPr>
          <p:cNvPr id="163" name="Google Shape;163;g1047c8a4b18_0_5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pic>
        <p:nvPicPr>
          <p:cNvPr id="164" name="Google Shape;164;g1047c8a4b18_0_56"/>
          <p:cNvPicPr preferRelativeResize="0"/>
          <p:nvPr/>
        </p:nvPicPr>
        <p:blipFill>
          <a:blip r:embed="rId3">
            <a:alphaModFix/>
          </a:blip>
          <a:stretch>
            <a:fillRect/>
          </a:stretch>
        </p:blipFill>
        <p:spPr>
          <a:xfrm>
            <a:off x="2905125" y="2493838"/>
            <a:ext cx="3333750" cy="35147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047c8a4b18_0_6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71" name="Google Shape;171;g1047c8a4b18_0_6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Dataset Before Balancing data :</a:t>
            </a:r>
            <a:endParaRPr/>
          </a:p>
        </p:txBody>
      </p:sp>
      <p:sp>
        <p:nvSpPr>
          <p:cNvPr id="172" name="Google Shape;172;g1047c8a4b18_0_6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173" name="Google Shape;173;g1047c8a4b18_0_63"/>
          <p:cNvPicPr preferRelativeResize="0"/>
          <p:nvPr/>
        </p:nvPicPr>
        <p:blipFill>
          <a:blip r:embed="rId3">
            <a:alphaModFix/>
          </a:blip>
          <a:stretch>
            <a:fillRect/>
          </a:stretch>
        </p:blipFill>
        <p:spPr>
          <a:xfrm>
            <a:off x="404875" y="2528775"/>
            <a:ext cx="8334250" cy="29354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047c8a4b18_0_7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80" name="Google Shape;180;g1047c8a4b18_0_7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Dataset after Balancing data :</a:t>
            </a:r>
            <a:endParaRPr/>
          </a:p>
        </p:txBody>
      </p:sp>
      <p:sp>
        <p:nvSpPr>
          <p:cNvPr id="181" name="Google Shape;181;g1047c8a4b18_0_7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pic>
        <p:nvPicPr>
          <p:cNvPr id="182" name="Google Shape;182;g1047c8a4b18_0_70"/>
          <p:cNvPicPr preferRelativeResize="0"/>
          <p:nvPr/>
        </p:nvPicPr>
        <p:blipFill>
          <a:blip r:embed="rId3">
            <a:alphaModFix/>
          </a:blip>
          <a:stretch>
            <a:fillRect/>
          </a:stretch>
        </p:blipFill>
        <p:spPr>
          <a:xfrm>
            <a:off x="457200" y="2526425"/>
            <a:ext cx="8229599" cy="297984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7200" y="274654"/>
            <a:ext cx="8229600" cy="1556700"/>
          </a:xfrm>
          <a:prstGeom prst="rect">
            <a:avLst/>
          </a:prstGeom>
          <a:noFill/>
          <a:ln>
            <a:noFill/>
          </a:ln>
        </p:spPr>
        <p:txBody>
          <a:bodyPr spcFirstLastPara="1" wrap="square" lIns="91425" tIns="45700" rIns="91425" bIns="45700" anchor="ctr" anchorCtr="0">
            <a:normAutofit/>
          </a:bodyPr>
          <a:lstStyle/>
          <a:p>
            <a:pPr marL="457200" lvl="0" indent="-457200" algn="ctr" rtl="0">
              <a:lnSpc>
                <a:spcPct val="100000"/>
              </a:lnSpc>
              <a:spcBef>
                <a:spcPts val="0"/>
              </a:spcBef>
              <a:spcAft>
                <a:spcPts val="0"/>
              </a:spcAft>
              <a:buClr>
                <a:schemeClr val="dk1"/>
              </a:buClr>
              <a:buSzPts val="2400"/>
              <a:buFont typeface="Times New Roman"/>
              <a:buNone/>
            </a:pPr>
            <a:endParaRPr sz="2400" b="1">
              <a:latin typeface="Times New Roman"/>
              <a:ea typeface="Times New Roman"/>
              <a:cs typeface="Times New Roman"/>
              <a:sym typeface="Times New Roman"/>
            </a:endParaRPr>
          </a:p>
          <a:p>
            <a:pPr marL="457200" lvl="0" indent="-457200" algn="ctr" rtl="0">
              <a:lnSpc>
                <a:spcPct val="100000"/>
              </a:lnSpc>
              <a:spcBef>
                <a:spcPts val="0"/>
              </a:spcBef>
              <a:spcAft>
                <a:spcPts val="0"/>
              </a:spcAft>
              <a:buClr>
                <a:schemeClr val="dk1"/>
              </a:buClr>
              <a:buSzPts val="2400"/>
              <a:buFont typeface="Times New Roman"/>
              <a:buNone/>
            </a:pPr>
            <a:endParaRPr sz="2400" b="1">
              <a:latin typeface="Times New Roman"/>
              <a:ea typeface="Times New Roman"/>
              <a:cs typeface="Times New Roman"/>
              <a:sym typeface="Times New Roman"/>
            </a:endParaRPr>
          </a:p>
          <a:p>
            <a:pPr marL="457200" lvl="0" indent="-457200" algn="ctr" rtl="0">
              <a:lnSpc>
                <a:spcPct val="10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TOOLS AND TECHNOLOGY STACK</a:t>
            </a:r>
            <a:endParaRPr/>
          </a:p>
        </p:txBody>
      </p:sp>
      <p:sp>
        <p:nvSpPr>
          <p:cNvPr id="116" name="Google Shape;116;p5"/>
          <p:cNvSpPr txBox="1">
            <a:spLocks noGrp="1"/>
          </p:cNvSpPr>
          <p:nvPr>
            <p:ph type="body" idx="1"/>
          </p:nvPr>
        </p:nvSpPr>
        <p:spPr>
          <a:xfrm>
            <a:off x="457200" y="1624013"/>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endParaRPr sz="2000" b="1">
              <a:solidFill>
                <a:srgbClr val="002060"/>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a:latin typeface="Times New Roman"/>
              <a:ea typeface="Times New Roman"/>
              <a:cs typeface="Times New Roman"/>
              <a:sym typeface="Times New Roman"/>
            </a:endParaRPr>
          </a:p>
        </p:txBody>
      </p:sp>
      <p:graphicFrame>
        <p:nvGraphicFramePr>
          <p:cNvPr id="117" name="Google Shape;117;p5"/>
          <p:cNvGraphicFramePr/>
          <p:nvPr>
            <p:extLst>
              <p:ext uri="{D42A27DB-BD31-4B8C-83A1-F6EECF244321}">
                <p14:modId xmlns:p14="http://schemas.microsoft.com/office/powerpoint/2010/main" val="2827171268"/>
              </p:ext>
            </p:extLst>
          </p:nvPr>
        </p:nvGraphicFramePr>
        <p:xfrm>
          <a:off x="1143000" y="2241073"/>
          <a:ext cx="6858000" cy="3566180"/>
        </p:xfrm>
        <a:graphic>
          <a:graphicData uri="http://schemas.openxmlformats.org/drawingml/2006/table">
            <a:tbl>
              <a:tblPr firstRow="1" bandRow="1">
                <a:noFill/>
                <a:tableStyleId>{D8739DF3-29D3-4211-BA65-E36953A7DA2B}</a:tableStyleId>
              </a:tblPr>
              <a:tblGrid>
                <a:gridCol w="3429000"/>
                <a:gridCol w="3429000"/>
              </a:tblGrid>
              <a:tr h="9777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C00000"/>
                          </a:solidFill>
                        </a:rPr>
                        <a:t>ENVIRONMENT</a:t>
                      </a:r>
                      <a:endParaRPr sz="1800" b="1" u="none" strike="noStrike" cap="none" dirty="0">
                        <a:solidFill>
                          <a:srgbClr val="C00000"/>
                        </a:solidFill>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C00000"/>
                        </a:buClr>
                        <a:buSzPts val="1800"/>
                        <a:buFont typeface="Calibri"/>
                        <a:buNone/>
                      </a:pPr>
                      <a:r>
                        <a:rPr lang="en-US" sz="1800" b="1" u="none" strike="noStrike" cap="none">
                          <a:solidFill>
                            <a:srgbClr val="C00000"/>
                          </a:solidFill>
                        </a:rPr>
                        <a:t>SPECIFICATIONS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solidFill>
                          <a:srgbClr val="C00000"/>
                        </a:solidFill>
                      </a:endParaRPr>
                    </a:p>
                  </a:txBody>
                  <a:tcPr marL="91450" marR="91450" marT="45725" marB="45725">
                    <a:solidFill>
                      <a:srgbClr val="FDE9D8"/>
                    </a:solidFill>
                  </a:tcPr>
                </a:tc>
              </a:tr>
              <a:tr h="470075">
                <a:tc rowSpan="3">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r>
                        <a:rPr lang="en-US" sz="1800" b="1" u="none" strike="noStrike" cap="none"/>
                        <a:t>HARDWARE</a:t>
                      </a:r>
                      <a:endParaRPr sz="1800" b="1" u="none" strike="noStrike" cap="none"/>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Processor - Intel Core </a:t>
                      </a:r>
                      <a:r>
                        <a:rPr lang="en-US" sz="1800" u="none" strike="noStrike" cap="none" dirty="0" smtClean="0"/>
                        <a:t>i3</a:t>
                      </a:r>
                      <a:endParaRPr sz="1800" u="none" strike="noStrike" cap="none" dirty="0"/>
                    </a:p>
                  </a:txBody>
                  <a:tcPr marL="91450" marR="91450" marT="45725" marB="45725">
                    <a:solidFill>
                      <a:srgbClr val="FDE9D8"/>
                    </a:solidFill>
                  </a:tcPr>
                </a:tc>
              </a:tr>
              <a:tr h="3810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Memory(RAM) - </a:t>
                      </a:r>
                      <a:r>
                        <a:rPr lang="en-US" sz="1800" u="none" strike="noStrike" cap="none" dirty="0" smtClean="0"/>
                        <a:t>4 </a:t>
                      </a:r>
                      <a:r>
                        <a:rPr lang="en-US" sz="1800" u="none" strike="noStrike" cap="none" dirty="0"/>
                        <a:t>GB</a:t>
                      </a:r>
                      <a:endParaRPr sz="1800" u="none" strike="noStrike" cap="none" dirty="0"/>
                    </a:p>
                  </a:txBody>
                  <a:tcPr marL="91450" marR="91450" marT="45725" marB="45725">
                    <a:solidFill>
                      <a:srgbClr val="FDE9D8"/>
                    </a:solidFill>
                  </a:tcPr>
                </a:tc>
              </a:tr>
              <a:tr h="4572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Storage - </a:t>
                      </a:r>
                      <a:r>
                        <a:rPr lang="en-US" sz="1800" u="none" strike="noStrike" cap="none" dirty="0" smtClean="0"/>
                        <a:t>32 GB and above</a:t>
                      </a:r>
                      <a:endParaRPr sz="1800" u="none" strike="noStrike" cap="none" dirty="0"/>
                    </a:p>
                  </a:txBody>
                  <a:tcPr marL="91450" marR="91450" marT="45725" marB="45725">
                    <a:solidFill>
                      <a:srgbClr val="FDE9D8"/>
                    </a:solidFill>
                  </a:tcPr>
                </a:tc>
              </a:tr>
              <a:tr h="283225">
                <a:tc rowSpan="2">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             </a:t>
                      </a:r>
                      <a:endParaRPr lang="en-US" sz="1800" u="none" strike="noStrike" cap="none" dirty="0" smtClean="0"/>
                    </a:p>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smtClean="0"/>
                        <a:t>             SOFTWARE </a:t>
                      </a:r>
                      <a:endParaRPr sz="1800" b="1" u="none" strike="noStrike" cap="none"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Python 3.8.5,  </a:t>
                      </a: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t>Django</a:t>
                      </a:r>
                      <a:r>
                        <a:rPr lang="en-US" sz="1800" u="none" strike="noStrike" cap="none" dirty="0" smtClean="0"/>
                        <a:t> </a:t>
                      </a:r>
                      <a:r>
                        <a:rPr lang="en-US" sz="1800" u="none" strike="noStrike" cap="none" dirty="0"/>
                        <a:t>framework</a:t>
                      </a:r>
                      <a:r>
                        <a:rPr lang="en-US" sz="1800" u="none" strike="noStrike" cap="none" dirty="0" smtClean="0"/>
                        <a:t>,</a:t>
                      </a: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t>Jupyter</a:t>
                      </a:r>
                      <a:r>
                        <a:rPr lang="en-US" sz="1800" u="none" strike="noStrike" cap="none" dirty="0" smtClean="0"/>
                        <a:t> </a:t>
                      </a:r>
                      <a:r>
                        <a:rPr lang="en-US" sz="1800" u="none" strike="noStrike" cap="none" dirty="0"/>
                        <a:t>Notebook</a:t>
                      </a:r>
                      <a:endParaRPr sz="1800" u="none" strike="noStrike" cap="none" dirty="0"/>
                    </a:p>
                  </a:txBody>
                  <a:tcPr marL="91450" marR="91450" marT="45725" marB="45725">
                    <a:solidFill>
                      <a:srgbClr val="FDE9D8"/>
                    </a:solidFill>
                  </a:tcPr>
                </a:tc>
              </a:tr>
              <a:tr h="28322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OS - Windows </a:t>
                      </a:r>
                      <a:r>
                        <a:rPr lang="en-US" sz="1800" u="none" strike="noStrike" cap="none" dirty="0" smtClean="0"/>
                        <a:t>10 </a:t>
                      </a:r>
                      <a:endParaRPr sz="1800" u="none" strike="noStrike" cap="none" dirty="0"/>
                    </a:p>
                  </a:txBody>
                  <a:tcPr marL="91450" marR="91450" marT="45725" marB="45725">
                    <a:solidFill>
                      <a:srgbClr val="FDE9D8"/>
                    </a:solidFill>
                  </a:tcPr>
                </a:tc>
              </a:tr>
            </a:tbl>
          </a:graphicData>
        </a:graphic>
      </p:graphicFrame>
      <p:sp>
        <p:nvSpPr>
          <p:cNvPr id="118" name="Google Shape;11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19" name="Google Shape;11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120" name="Google Shape;12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2727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047c8a4b18_0_0"/>
          <p:cNvSpPr txBox="1">
            <a:spLocks noGrp="1"/>
          </p:cNvSpPr>
          <p:nvPr>
            <p:ph type="title"/>
          </p:nvPr>
        </p:nvSpPr>
        <p:spPr>
          <a:xfrm>
            <a:off x="457200" y="0"/>
            <a:ext cx="8229600" cy="182741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sz="4000" dirty="0"/>
          </a:p>
          <a:p>
            <a:pPr marL="0" lvl="0" indent="0" algn="ctr" rtl="0">
              <a:spcBef>
                <a:spcPts val="0"/>
              </a:spcBef>
              <a:spcAft>
                <a:spcPts val="0"/>
              </a:spcAft>
              <a:buNone/>
            </a:pPr>
            <a:r>
              <a:rPr lang="en-US" sz="4000" dirty="0"/>
              <a:t>A Look into the project :</a:t>
            </a:r>
            <a:endParaRPr sz="4000" dirty="0"/>
          </a:p>
        </p:txBody>
      </p:sp>
      <p:sp>
        <p:nvSpPr>
          <p:cNvPr id="189" name="Google Shape;189;g1047c8a4b18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90" name="Google Shape;190;g1047c8a4b18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pic>
        <p:nvPicPr>
          <p:cNvPr id="191" name="Google Shape;191;g1047c8a4b18_0_0"/>
          <p:cNvPicPr preferRelativeResize="0"/>
          <p:nvPr/>
        </p:nvPicPr>
        <p:blipFill>
          <a:blip r:embed="rId3">
            <a:alphaModFix/>
          </a:blip>
          <a:stretch>
            <a:fillRect/>
          </a:stretch>
        </p:blipFill>
        <p:spPr>
          <a:xfrm>
            <a:off x="462012" y="1530417"/>
            <a:ext cx="8239225" cy="4572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047c8a4b18_0_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dirty="0"/>
          </a:p>
        </p:txBody>
      </p:sp>
      <p:sp>
        <p:nvSpPr>
          <p:cNvPr id="198" name="Google Shape;198;g1047c8a4b18_0_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99" name="Google Shape;199;g1047c8a4b18_0_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pic>
        <p:nvPicPr>
          <p:cNvPr id="200" name="Google Shape;200;g1047c8a4b18_0_8"/>
          <p:cNvPicPr preferRelativeResize="0"/>
          <p:nvPr/>
        </p:nvPicPr>
        <p:blipFill>
          <a:blip r:embed="rId3">
            <a:alphaModFix/>
          </a:blip>
          <a:stretch>
            <a:fillRect/>
          </a:stretch>
        </p:blipFill>
        <p:spPr>
          <a:xfrm>
            <a:off x="481262" y="1106905"/>
            <a:ext cx="8248851" cy="4947386"/>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047c8a4b18_0_15"/>
          <p:cNvSpPr txBox="1">
            <a:spLocks noGrp="1"/>
          </p:cNvSpPr>
          <p:nvPr>
            <p:ph type="title"/>
          </p:nvPr>
        </p:nvSpPr>
        <p:spPr>
          <a:xfrm>
            <a:off x="457200" y="77002"/>
            <a:ext cx="8229600" cy="1340636"/>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4100" dirty="0"/>
          </a:p>
          <a:p>
            <a:pPr marL="0" lvl="0" indent="0" algn="l" rtl="0">
              <a:spcBef>
                <a:spcPts val="0"/>
              </a:spcBef>
              <a:spcAft>
                <a:spcPts val="0"/>
              </a:spcAft>
              <a:buNone/>
            </a:pPr>
            <a:endParaRPr sz="4100" dirty="0"/>
          </a:p>
          <a:p>
            <a:pPr marL="0" lvl="0" indent="0" algn="l" rtl="0">
              <a:spcBef>
                <a:spcPts val="0"/>
              </a:spcBef>
              <a:spcAft>
                <a:spcPts val="0"/>
              </a:spcAft>
              <a:buNone/>
            </a:pPr>
            <a:r>
              <a:rPr lang="en-US" sz="4100" dirty="0"/>
              <a:t>        Output if the job posting is Real</a:t>
            </a:r>
            <a:endParaRPr sz="4100" dirty="0"/>
          </a:p>
        </p:txBody>
      </p:sp>
      <p:sp>
        <p:nvSpPr>
          <p:cNvPr id="207" name="Google Shape;207;g1047c8a4b18_0_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208" name="Google Shape;208;g1047c8a4b18_0_1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pic>
        <p:nvPicPr>
          <p:cNvPr id="209" name="Google Shape;209;g1047c8a4b18_0_15"/>
          <p:cNvPicPr preferRelativeResize="0"/>
          <p:nvPr/>
        </p:nvPicPr>
        <p:blipFill>
          <a:blip r:embed="rId3">
            <a:alphaModFix/>
          </a:blip>
          <a:stretch>
            <a:fillRect/>
          </a:stretch>
        </p:blipFill>
        <p:spPr>
          <a:xfrm>
            <a:off x="327260" y="1588169"/>
            <a:ext cx="8412480" cy="448537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47c8a4b18_0_22"/>
          <p:cNvSpPr txBox="1">
            <a:spLocks noGrp="1"/>
          </p:cNvSpPr>
          <p:nvPr>
            <p:ph type="title"/>
          </p:nvPr>
        </p:nvSpPr>
        <p:spPr>
          <a:xfrm>
            <a:off x="457200" y="0"/>
            <a:ext cx="8229600" cy="1417638"/>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4200" dirty="0"/>
          </a:p>
          <a:p>
            <a:pPr marL="0" lvl="0" indent="0" algn="ctr" rtl="0">
              <a:spcBef>
                <a:spcPts val="0"/>
              </a:spcBef>
              <a:spcAft>
                <a:spcPts val="0"/>
              </a:spcAft>
              <a:buNone/>
            </a:pPr>
            <a:endParaRPr sz="4200" dirty="0"/>
          </a:p>
          <a:p>
            <a:pPr marL="0" lvl="0" indent="0" algn="ctr" rtl="0">
              <a:spcBef>
                <a:spcPts val="0"/>
              </a:spcBef>
              <a:spcAft>
                <a:spcPts val="0"/>
              </a:spcAft>
              <a:buNone/>
            </a:pPr>
            <a:r>
              <a:rPr lang="en-US" sz="4200" dirty="0"/>
              <a:t>Output if the job Posting is Fake</a:t>
            </a:r>
            <a:endParaRPr sz="4200" dirty="0"/>
          </a:p>
        </p:txBody>
      </p:sp>
      <p:sp>
        <p:nvSpPr>
          <p:cNvPr id="216" name="Google Shape;216;g1047c8a4b18_0_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217" name="Google Shape;217;g1047c8a4b18_0_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pic>
        <p:nvPicPr>
          <p:cNvPr id="218" name="Google Shape;218;g1047c8a4b18_0_22"/>
          <p:cNvPicPr preferRelativeResize="0"/>
          <p:nvPr/>
        </p:nvPicPr>
        <p:blipFill>
          <a:blip r:embed="rId3">
            <a:alphaModFix/>
          </a:blip>
          <a:stretch>
            <a:fillRect/>
          </a:stretch>
        </p:blipFill>
        <p:spPr>
          <a:xfrm>
            <a:off x="452388" y="1559292"/>
            <a:ext cx="8335478" cy="451424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endParaRPr/>
          </a:p>
          <a:p>
            <a:pPr marL="0" lvl="0" indent="0" algn="ctr" rtl="0">
              <a:lnSpc>
                <a:spcPct val="100000"/>
              </a:lnSpc>
              <a:spcBef>
                <a:spcPts val="0"/>
              </a:spcBef>
              <a:spcAft>
                <a:spcPts val="0"/>
              </a:spcAft>
              <a:buClr>
                <a:schemeClr val="dk1"/>
              </a:buClr>
              <a:buSzPct val="100000"/>
              <a:buFont typeface="Calibri"/>
              <a:buNone/>
            </a:pPr>
            <a:endParaRPr/>
          </a:p>
          <a:p>
            <a:pPr marL="0" lvl="0" indent="0" algn="ctr" rtl="0">
              <a:lnSpc>
                <a:spcPct val="100000"/>
              </a:lnSpc>
              <a:spcBef>
                <a:spcPts val="0"/>
              </a:spcBef>
              <a:spcAft>
                <a:spcPts val="0"/>
              </a:spcAft>
              <a:buClr>
                <a:schemeClr val="dk1"/>
              </a:buClr>
              <a:buSzPct val="100000"/>
              <a:buFont typeface="Calibri"/>
              <a:buNone/>
            </a:pPr>
            <a:endParaRPr/>
          </a:p>
          <a:p>
            <a:pPr marL="0" lvl="0" indent="0" algn="ctr" rtl="0">
              <a:lnSpc>
                <a:spcPct val="100000"/>
              </a:lnSpc>
              <a:spcBef>
                <a:spcPts val="0"/>
              </a:spcBef>
              <a:spcAft>
                <a:spcPts val="0"/>
              </a:spcAft>
              <a:buClr>
                <a:schemeClr val="dk1"/>
              </a:buClr>
              <a:buSzPct val="100000"/>
              <a:buFont typeface="Calibri"/>
              <a:buNone/>
            </a:pPr>
            <a:r>
              <a:rPr lang="en-US"/>
              <a:t>Datasets and References</a:t>
            </a:r>
            <a:endParaRPr/>
          </a:p>
        </p:txBody>
      </p:sp>
      <p:sp>
        <p:nvSpPr>
          <p:cNvPr id="224" name="Google Shape;224;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None/>
            </a:pPr>
            <a:endParaRPr sz="2000" dirty="0"/>
          </a:p>
          <a:p>
            <a:pPr marL="342900" lvl="0" indent="-342900" algn="just" rtl="0">
              <a:lnSpc>
                <a:spcPct val="100000"/>
              </a:lnSpc>
              <a:spcBef>
                <a:spcPts val="0"/>
              </a:spcBef>
              <a:spcAft>
                <a:spcPts val="0"/>
              </a:spcAft>
              <a:buClr>
                <a:schemeClr val="dk1"/>
              </a:buClr>
              <a:buSzPts val="2000"/>
              <a:buNone/>
            </a:pPr>
            <a:endParaRPr sz="2000" dirty="0"/>
          </a:p>
          <a:p>
            <a:pPr marL="342900" lvl="0" indent="-342900" algn="just" rtl="0">
              <a:lnSpc>
                <a:spcPct val="100000"/>
              </a:lnSpc>
              <a:spcBef>
                <a:spcPts val="0"/>
              </a:spcBef>
              <a:spcAft>
                <a:spcPts val="0"/>
              </a:spcAft>
              <a:buClr>
                <a:schemeClr val="dk1"/>
              </a:buClr>
              <a:buSzPts val="2000"/>
              <a:buNone/>
            </a:pPr>
            <a:r>
              <a:rPr lang="en-US" sz="2000" b="1" dirty="0"/>
              <a:t>Dataset:</a:t>
            </a:r>
            <a:endParaRPr sz="2000" b="1" dirty="0"/>
          </a:p>
          <a:p>
            <a:pPr marL="342900" lvl="0" indent="-342900" algn="just" rtl="0">
              <a:lnSpc>
                <a:spcPct val="100000"/>
              </a:lnSpc>
              <a:spcBef>
                <a:spcPts val="0"/>
              </a:spcBef>
              <a:spcAft>
                <a:spcPts val="0"/>
              </a:spcAft>
              <a:buClr>
                <a:schemeClr val="dk1"/>
              </a:buClr>
              <a:buSzPts val="2000"/>
              <a:buNone/>
            </a:pPr>
            <a:endParaRPr sz="2000" dirty="0" smtClean="0"/>
          </a:p>
          <a:p>
            <a:pPr marL="0" lvl="0" indent="0" algn="just" rtl="0">
              <a:lnSpc>
                <a:spcPct val="100000"/>
              </a:lnSpc>
              <a:spcBef>
                <a:spcPts val="0"/>
              </a:spcBef>
              <a:spcAft>
                <a:spcPts val="0"/>
              </a:spcAft>
              <a:buClr>
                <a:schemeClr val="dk1"/>
              </a:buClr>
              <a:buSzPts val="2000"/>
              <a:buNone/>
            </a:pPr>
            <a:r>
              <a:rPr lang="en-US" sz="2300" dirty="0" smtClean="0"/>
              <a:t>      </a:t>
            </a:r>
            <a:r>
              <a:rPr lang="en-US" sz="2300" dirty="0"/>
              <a:t>Real / Fake job posting prediction - </a:t>
            </a:r>
            <a:r>
              <a:rPr lang="en-US" sz="2300" b="1" dirty="0" err="1"/>
              <a:t>Kaggle</a:t>
            </a:r>
            <a:r>
              <a:rPr lang="en-US" sz="2300" b="1" dirty="0"/>
              <a:t> </a:t>
            </a:r>
            <a:endParaRPr sz="2300" b="1" dirty="0"/>
          </a:p>
          <a:p>
            <a:pPr marL="0" lvl="0" indent="0" algn="just" rtl="0">
              <a:lnSpc>
                <a:spcPct val="100000"/>
              </a:lnSpc>
              <a:spcBef>
                <a:spcPts val="0"/>
              </a:spcBef>
              <a:spcAft>
                <a:spcPts val="0"/>
              </a:spcAft>
              <a:buClr>
                <a:schemeClr val="dk1"/>
              </a:buClr>
              <a:buSzPts val="2000"/>
              <a:buNone/>
            </a:pPr>
            <a:endParaRPr sz="2300" b="1" dirty="0"/>
          </a:p>
          <a:p>
            <a:pPr marL="0" lvl="0" indent="0" algn="just" rtl="0">
              <a:lnSpc>
                <a:spcPct val="100000"/>
              </a:lnSpc>
              <a:spcBef>
                <a:spcPts val="0"/>
              </a:spcBef>
              <a:spcAft>
                <a:spcPts val="0"/>
              </a:spcAft>
              <a:buClr>
                <a:schemeClr val="dk1"/>
              </a:buClr>
              <a:buSzPts val="2000"/>
              <a:buNone/>
            </a:pPr>
            <a:r>
              <a:rPr lang="en-US" sz="1900" b="1" u="sng" dirty="0">
                <a:solidFill>
                  <a:schemeClr val="hlink"/>
                </a:solidFill>
                <a:hlinkClick r:id="rId3"/>
              </a:rPr>
              <a:t>https://www.kaggle.com/shivamb/real-or-fake-fake-jobposting-prediction</a:t>
            </a:r>
            <a:endParaRPr sz="1900" b="1" dirty="0"/>
          </a:p>
          <a:p>
            <a:pPr marL="0" lvl="0" indent="0" algn="just" rtl="0">
              <a:lnSpc>
                <a:spcPct val="100000"/>
              </a:lnSpc>
              <a:spcBef>
                <a:spcPts val="0"/>
              </a:spcBef>
              <a:spcAft>
                <a:spcPts val="0"/>
              </a:spcAft>
              <a:buClr>
                <a:schemeClr val="dk1"/>
              </a:buClr>
              <a:buSzPts val="2000"/>
              <a:buNone/>
            </a:pPr>
            <a:endParaRPr sz="1900" b="1" dirty="0"/>
          </a:p>
          <a:p>
            <a:pPr marL="342900" lvl="0" indent="-342900" algn="just" rtl="0">
              <a:lnSpc>
                <a:spcPct val="100000"/>
              </a:lnSpc>
              <a:spcBef>
                <a:spcPts val="400"/>
              </a:spcBef>
              <a:spcAft>
                <a:spcPts val="0"/>
              </a:spcAft>
              <a:buClr>
                <a:schemeClr val="dk1"/>
              </a:buClr>
              <a:buSzPts val="2000"/>
              <a:buNone/>
            </a:pPr>
            <a:endParaRPr sz="2000" dirty="0"/>
          </a:p>
        </p:txBody>
      </p:sp>
      <p:sp>
        <p:nvSpPr>
          <p:cNvPr id="225" name="Google Shape;22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26" name="Google Shape;22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227" name="Google Shape;22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0"/>
            <a:ext cx="8229600" cy="596766"/>
          </a:xfrm>
        </p:spPr>
        <p:txBody>
          <a:bodyPr>
            <a:normAutofit fontScale="90000"/>
          </a:bodyPr>
          <a:lstStyle/>
          <a:p>
            <a:r>
              <a:rPr lang="en-US" dirty="0" smtClean="0"/>
              <a:t>References</a:t>
            </a:r>
            <a:endParaRPr lang="en-US" dirty="0"/>
          </a:p>
        </p:txBody>
      </p:sp>
      <p:sp>
        <p:nvSpPr>
          <p:cNvPr id="3" name="Text Placeholder 2"/>
          <p:cNvSpPr>
            <a:spLocks noGrp="1"/>
          </p:cNvSpPr>
          <p:nvPr>
            <p:ph type="body" idx="1"/>
          </p:nvPr>
        </p:nvSpPr>
        <p:spPr>
          <a:xfrm>
            <a:off x="466825" y="1802331"/>
            <a:ext cx="8229600" cy="4525963"/>
          </a:xfrm>
        </p:spPr>
        <p:txBody>
          <a:bodyPr>
            <a:normAutofit/>
          </a:bodyPr>
          <a:lstStyle/>
          <a:p>
            <a:pPr marL="628650" indent="-514350">
              <a:buFont typeface="+mj-lt"/>
              <a:buAutoNum type="arabicPeriod"/>
            </a:pPr>
            <a:r>
              <a:rPr lang="en-US" sz="2300" b="1" dirty="0" err="1"/>
              <a:t>Habiba</a:t>
            </a:r>
            <a:r>
              <a:rPr lang="en-US" sz="2300" b="1" dirty="0"/>
              <a:t>, S. U., Islam, M. K., &amp; </a:t>
            </a:r>
            <a:r>
              <a:rPr lang="en-US" sz="2300" b="1" dirty="0" err="1"/>
              <a:t>Tasnim</a:t>
            </a:r>
            <a:r>
              <a:rPr lang="en-US" sz="2300" b="1" dirty="0"/>
              <a:t>, F. (2021). A Comparative Study on Fake Job Post Prediction Using Different Data mining Techniques. 2021 2nd International Conference on Robotics, Electrical and Signal Processing Techniques (ICREST</a:t>
            </a:r>
            <a:r>
              <a:rPr lang="en-US" sz="2300" b="1" dirty="0" smtClean="0"/>
              <a:t>).</a:t>
            </a:r>
          </a:p>
          <a:p>
            <a:pPr marL="628650" indent="-514350">
              <a:buFont typeface="+mj-lt"/>
              <a:buAutoNum type="arabicPeriod"/>
            </a:pPr>
            <a:r>
              <a:rPr lang="en-US" sz="2300" dirty="0" err="1" smtClean="0"/>
              <a:t>Devsmit</a:t>
            </a:r>
            <a:r>
              <a:rPr lang="en-US" sz="2300" dirty="0" smtClean="0"/>
              <a:t> </a:t>
            </a:r>
            <a:r>
              <a:rPr lang="en-US" sz="2300" dirty="0" err="1"/>
              <a:t>Ranparia</a:t>
            </a:r>
            <a:r>
              <a:rPr lang="en-US" sz="2300" dirty="0"/>
              <a:t>, </a:t>
            </a:r>
            <a:r>
              <a:rPr lang="en-US" sz="2300" dirty="0" err="1"/>
              <a:t>Shaily</a:t>
            </a:r>
            <a:r>
              <a:rPr lang="en-US" sz="2300" dirty="0"/>
              <a:t> </a:t>
            </a:r>
            <a:r>
              <a:rPr lang="en-US" sz="2300" dirty="0" err="1"/>
              <a:t>Kumari</a:t>
            </a:r>
            <a:r>
              <a:rPr lang="en-US" sz="2300" dirty="0"/>
              <a:t>, </a:t>
            </a:r>
            <a:r>
              <a:rPr lang="en-US" sz="2300" dirty="0" err="1"/>
              <a:t>Ashish</a:t>
            </a:r>
            <a:r>
              <a:rPr lang="en-US" sz="2300" dirty="0"/>
              <a:t> </a:t>
            </a:r>
            <a:r>
              <a:rPr lang="en-US" sz="2300" dirty="0" err="1"/>
              <a:t>Sahani</a:t>
            </a:r>
            <a:r>
              <a:rPr lang="en-US" sz="2300" dirty="0"/>
              <a:t>. (2020), </a:t>
            </a:r>
            <a:r>
              <a:rPr lang="en-US" sz="2300" dirty="0" smtClean="0"/>
              <a:t>Fake </a:t>
            </a:r>
            <a:r>
              <a:rPr lang="en-US" sz="2300" dirty="0"/>
              <a:t>Job Prediction using Sequential Network. 2020 IEEE 15th International Conference on Industrial and Information Systems (ICIIS</a:t>
            </a:r>
            <a:r>
              <a:rPr lang="en-US" sz="2300" dirty="0" smtClean="0"/>
              <a:t>).</a:t>
            </a:r>
          </a:p>
          <a:p>
            <a:pPr marL="628650" indent="-514350">
              <a:buFont typeface="+mj-lt"/>
              <a:buAutoNum type="arabicPeriod"/>
            </a:pPr>
            <a:r>
              <a:rPr lang="en-US" sz="2300" dirty="0" err="1"/>
              <a:t>Shawni</a:t>
            </a:r>
            <a:r>
              <a:rPr lang="en-US" sz="2300" dirty="0"/>
              <a:t> </a:t>
            </a:r>
            <a:r>
              <a:rPr lang="en-US" sz="2300" dirty="0" err="1"/>
              <a:t>Dutta</a:t>
            </a:r>
            <a:r>
              <a:rPr lang="en-US" sz="2300" dirty="0"/>
              <a:t>, </a:t>
            </a:r>
            <a:r>
              <a:rPr lang="en-US" sz="2300" dirty="0" err="1"/>
              <a:t>Prof.Samir</a:t>
            </a:r>
            <a:r>
              <a:rPr lang="en-US" sz="2300" dirty="0"/>
              <a:t> Kumar </a:t>
            </a:r>
            <a:r>
              <a:rPr lang="en-US" sz="2300" dirty="0" err="1"/>
              <a:t>Bandyopadhyay</a:t>
            </a:r>
            <a:r>
              <a:rPr lang="en-US" sz="2300" dirty="0"/>
              <a:t>, Fake Job Recruitment </a:t>
            </a:r>
            <a:r>
              <a:rPr lang="en-US" sz="2300" dirty="0" smtClean="0"/>
              <a:t> </a:t>
            </a:r>
            <a:r>
              <a:rPr lang="en-US" sz="2300" dirty="0"/>
              <a:t>Detection Using Machine Learning Approach (IJETT).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83779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endParaRPr sz="24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ct val="100000"/>
              <a:buFont typeface="Times New Roman"/>
              <a:buNone/>
            </a:pPr>
            <a:endParaRPr sz="24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ct val="100000"/>
              <a:buFont typeface="Times New Roman"/>
              <a:buNone/>
            </a:pPr>
            <a:r>
              <a:rPr lang="en-US" sz="2400" b="1">
                <a:latin typeface="Times New Roman"/>
                <a:ea typeface="Times New Roman"/>
                <a:cs typeface="Times New Roman"/>
                <a:sym typeface="Times New Roman"/>
              </a:rPr>
              <a:t>AGENDA</a:t>
            </a:r>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0" algn="l" rtl="0">
              <a:lnSpc>
                <a:spcPct val="100000"/>
              </a:lnSpc>
              <a:spcBef>
                <a:spcPts val="0"/>
              </a:spcBef>
              <a:spcAft>
                <a:spcPts val="0"/>
              </a:spcAft>
              <a:buNone/>
            </a:pPr>
            <a:r>
              <a:rPr lang="en-US" sz="2000" b="1" dirty="0">
                <a:latin typeface="Times New Roman"/>
                <a:ea typeface="Times New Roman"/>
                <a:cs typeface="Times New Roman"/>
                <a:sym typeface="Times New Roman"/>
              </a:rPr>
              <a:t>PROJECT ABSTRACT</a:t>
            </a:r>
            <a:endParaRPr sz="2000" b="1" dirty="0">
              <a:latin typeface="Times New Roman"/>
              <a:ea typeface="Times New Roman"/>
              <a:cs typeface="Times New Roman"/>
              <a:sym typeface="Times New Roman"/>
            </a:endParaRPr>
          </a:p>
          <a:p>
            <a:pPr marL="457200" lvl="0" indent="-330200" algn="l" rtl="0">
              <a:lnSpc>
                <a:spcPct val="100000"/>
              </a:lnSpc>
              <a:spcBef>
                <a:spcPts val="400"/>
              </a:spcBef>
              <a:spcAft>
                <a:spcPts val="0"/>
              </a:spcAft>
              <a:buClr>
                <a:schemeClr val="dk1"/>
              </a:buClr>
              <a:buSzPts val="2000"/>
              <a:buFont typeface="Calibri"/>
              <a:buNone/>
            </a:pPr>
            <a:endParaRPr sz="2000" b="1" dirty="0">
              <a:latin typeface="Times New Roman"/>
              <a:ea typeface="Times New Roman"/>
              <a:cs typeface="Times New Roman"/>
              <a:sym typeface="Times New Roman"/>
            </a:endParaRPr>
          </a:p>
          <a:p>
            <a:pPr marL="457200" lvl="0" indent="0" algn="l" rtl="0">
              <a:lnSpc>
                <a:spcPct val="100000"/>
              </a:lnSpc>
              <a:spcBef>
                <a:spcPts val="400"/>
              </a:spcBef>
              <a:spcAft>
                <a:spcPts val="0"/>
              </a:spcAft>
              <a:buNone/>
            </a:pPr>
            <a:r>
              <a:rPr lang="en-US" sz="2000" b="1" dirty="0" smtClean="0">
                <a:latin typeface="Times New Roman"/>
                <a:ea typeface="Times New Roman"/>
                <a:cs typeface="Times New Roman"/>
                <a:sym typeface="Times New Roman"/>
              </a:rPr>
              <a:t>DESIGN</a:t>
            </a:r>
          </a:p>
          <a:p>
            <a:pPr marL="457200" lvl="0" indent="0" algn="l" rtl="0">
              <a:lnSpc>
                <a:spcPct val="100000"/>
              </a:lnSpc>
              <a:spcBef>
                <a:spcPts val="400"/>
              </a:spcBef>
              <a:spcAft>
                <a:spcPts val="0"/>
              </a:spcAft>
              <a:buNone/>
            </a:pPr>
            <a:endParaRPr lang="en-US" sz="2000" b="1" dirty="0">
              <a:latin typeface="Times New Roman"/>
              <a:cs typeface="Times New Roman"/>
              <a:sym typeface="Times New Roman"/>
            </a:endParaRPr>
          </a:p>
          <a:p>
            <a:pPr indent="0">
              <a:spcBef>
                <a:spcPts val="400"/>
              </a:spcBef>
              <a:buNone/>
            </a:pPr>
            <a:r>
              <a:rPr lang="en-US" sz="2000" b="1" dirty="0">
                <a:latin typeface="Times New Roman"/>
                <a:ea typeface="Times New Roman"/>
                <a:cs typeface="Times New Roman"/>
                <a:sym typeface="Times New Roman"/>
              </a:rPr>
              <a:t>TOOLS  AND TECHNOLOGY </a:t>
            </a:r>
            <a:r>
              <a:rPr lang="en-US" sz="2000" b="1" dirty="0" smtClean="0">
                <a:latin typeface="Times New Roman"/>
                <a:ea typeface="Times New Roman"/>
                <a:cs typeface="Times New Roman"/>
                <a:sym typeface="Times New Roman"/>
              </a:rPr>
              <a:t>STACK</a:t>
            </a:r>
          </a:p>
          <a:p>
            <a:pPr marL="0" lvl="0" indent="0" algn="l" rtl="0">
              <a:lnSpc>
                <a:spcPct val="100000"/>
              </a:lnSpc>
              <a:spcBef>
                <a:spcPts val="400"/>
              </a:spcBef>
              <a:spcAft>
                <a:spcPts val="0"/>
              </a:spcAft>
              <a:buSzPts val="1800"/>
              <a:buNone/>
            </a:pPr>
            <a:endParaRPr sz="2000" b="1" dirty="0">
              <a:latin typeface="Times New Roman"/>
              <a:ea typeface="Times New Roman"/>
              <a:cs typeface="Times New Roman"/>
              <a:sym typeface="Times New Roman"/>
            </a:endParaRPr>
          </a:p>
          <a:p>
            <a:pPr marL="457200" lvl="0" indent="0" algn="l" rtl="0">
              <a:lnSpc>
                <a:spcPct val="100000"/>
              </a:lnSpc>
              <a:spcBef>
                <a:spcPts val="400"/>
              </a:spcBef>
              <a:spcAft>
                <a:spcPts val="0"/>
              </a:spcAft>
              <a:buNone/>
            </a:pPr>
            <a:r>
              <a:rPr lang="en-US" sz="2000" b="1" dirty="0">
                <a:latin typeface="Times New Roman"/>
                <a:ea typeface="Times New Roman"/>
                <a:cs typeface="Times New Roman"/>
                <a:sym typeface="Times New Roman"/>
              </a:rPr>
              <a:t>DATASETS AND REFERENCES</a:t>
            </a:r>
            <a:endParaRPr sz="2000" b="1" dirty="0">
              <a:latin typeface="Times New Roman"/>
              <a:ea typeface="Times New Roman"/>
              <a:cs typeface="Times New Roman"/>
              <a:sym typeface="Times New Roman"/>
            </a:endParaRPr>
          </a:p>
          <a:p>
            <a:pPr marL="457200" lvl="0" indent="0" algn="l" rtl="0">
              <a:lnSpc>
                <a:spcPct val="100000"/>
              </a:lnSpc>
              <a:spcBef>
                <a:spcPts val="400"/>
              </a:spcBef>
              <a:spcAft>
                <a:spcPts val="0"/>
              </a:spcAft>
              <a:buNone/>
            </a:pPr>
            <a:endParaRPr sz="2000" b="1" dirty="0">
              <a:latin typeface="Times New Roman"/>
              <a:ea typeface="Times New Roman"/>
              <a:cs typeface="Times New Roman"/>
              <a:sym typeface="Times New Roman"/>
            </a:endParaRPr>
          </a:p>
          <a:p>
            <a:pPr marL="457200" lvl="0" indent="0" algn="l" rtl="0">
              <a:lnSpc>
                <a:spcPct val="100000"/>
              </a:lnSpc>
              <a:spcBef>
                <a:spcPts val="400"/>
              </a:spcBef>
              <a:spcAft>
                <a:spcPts val="0"/>
              </a:spcAft>
              <a:buNone/>
            </a:pPr>
            <a:r>
              <a:rPr lang="en-US" sz="2000" b="1" dirty="0">
                <a:latin typeface="Times New Roman"/>
                <a:ea typeface="Times New Roman"/>
                <a:cs typeface="Times New Roman"/>
                <a:sym typeface="Times New Roman"/>
              </a:rPr>
              <a:t>PROJECT DEMO</a:t>
            </a:r>
            <a:endParaRPr sz="2000" b="1" dirty="0">
              <a:latin typeface="Times New Roman"/>
              <a:ea typeface="Times New Roman"/>
              <a:cs typeface="Times New Roman"/>
              <a:sym typeface="Times New Roman"/>
            </a:endParaRPr>
          </a:p>
          <a:p>
            <a:pPr marL="457200" lvl="0" indent="-330200" algn="l" rtl="0">
              <a:lnSpc>
                <a:spcPct val="100000"/>
              </a:lnSpc>
              <a:spcBef>
                <a:spcPts val="400"/>
              </a:spcBef>
              <a:spcAft>
                <a:spcPts val="0"/>
              </a:spcAft>
              <a:buClr>
                <a:schemeClr val="dk1"/>
              </a:buClr>
              <a:buSzPts val="2000"/>
              <a:buFont typeface="Calibri"/>
              <a:buNone/>
            </a:pPr>
            <a:endParaRPr sz="2000" b="1" dirty="0">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None/>
            </a:pPr>
            <a:endParaRPr sz="2400" b="1" dirty="0"/>
          </a:p>
        </p:txBody>
      </p:sp>
      <p:sp>
        <p:nvSpPr>
          <p:cNvPr id="98" name="Google Shape;9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100" name="Google Shape;100;p2"/>
          <p:cNvSpPr txBox="1">
            <a:spLocks noGrp="1"/>
          </p:cNvSpPr>
          <p:nvPr>
            <p:ph type="ftr" idx="11"/>
          </p:nvPr>
        </p:nvSpPr>
        <p:spPr>
          <a:xfrm>
            <a:off x="314345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fcb3f4d93b_0_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05262"/>
              <a:buNone/>
            </a:pPr>
            <a:endParaRPr sz="1900" b="1"/>
          </a:p>
          <a:p>
            <a:pPr marL="0" lvl="0" indent="0" algn="ctr" rtl="0">
              <a:lnSpc>
                <a:spcPct val="100000"/>
              </a:lnSpc>
              <a:spcBef>
                <a:spcPts val="0"/>
              </a:spcBef>
              <a:spcAft>
                <a:spcPts val="0"/>
              </a:spcAft>
              <a:buSzPct val="105262"/>
              <a:buNone/>
            </a:pPr>
            <a:endParaRPr sz="1900" b="1"/>
          </a:p>
          <a:p>
            <a:pPr marL="0" lvl="0" indent="0" algn="ctr" rtl="0">
              <a:lnSpc>
                <a:spcPct val="100000"/>
              </a:lnSpc>
              <a:spcBef>
                <a:spcPts val="0"/>
              </a:spcBef>
              <a:spcAft>
                <a:spcPts val="0"/>
              </a:spcAft>
              <a:buSzPct val="105262"/>
              <a:buNone/>
            </a:pPr>
            <a:endParaRPr sz="1900" b="1"/>
          </a:p>
          <a:p>
            <a:pPr marL="0" lvl="0" indent="0" algn="ctr" rtl="0">
              <a:lnSpc>
                <a:spcPct val="100000"/>
              </a:lnSpc>
              <a:spcBef>
                <a:spcPts val="0"/>
              </a:spcBef>
              <a:spcAft>
                <a:spcPts val="0"/>
              </a:spcAft>
              <a:buSzPct val="57887"/>
              <a:buNone/>
            </a:pPr>
            <a:r>
              <a:rPr lang="en-US" sz="3455" b="1"/>
              <a:t>Website Links</a:t>
            </a:r>
            <a:endParaRPr sz="5955"/>
          </a:p>
        </p:txBody>
      </p:sp>
      <p:sp>
        <p:nvSpPr>
          <p:cNvPr id="242" name="Google Shape;242;gfcb3f4d93b_0_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Font typeface="Arial"/>
              <a:buNone/>
            </a:pPr>
            <a:endParaRPr sz="1900" b="1"/>
          </a:p>
          <a:p>
            <a:pPr marL="0" lvl="0" indent="0" algn="just" rtl="0">
              <a:lnSpc>
                <a:spcPct val="100000"/>
              </a:lnSpc>
              <a:spcBef>
                <a:spcPts val="0"/>
              </a:spcBef>
              <a:spcAft>
                <a:spcPts val="0"/>
              </a:spcAft>
              <a:buClr>
                <a:schemeClr val="dk1"/>
              </a:buClr>
              <a:buSzPts val="2000"/>
              <a:buFont typeface="Arial"/>
              <a:buNone/>
            </a:pPr>
            <a:endParaRPr sz="1900" b="1"/>
          </a:p>
          <a:p>
            <a:pPr marL="0" lvl="0" indent="0" algn="just" rtl="0">
              <a:lnSpc>
                <a:spcPct val="100000"/>
              </a:lnSpc>
              <a:spcBef>
                <a:spcPts val="0"/>
              </a:spcBef>
              <a:spcAft>
                <a:spcPts val="0"/>
              </a:spcAft>
              <a:buNone/>
            </a:pPr>
            <a:r>
              <a:rPr lang="en-US" sz="1900"/>
              <a:t>1 </a:t>
            </a:r>
            <a:r>
              <a:rPr lang="en-US" sz="1900" b="1"/>
              <a:t>   </a:t>
            </a:r>
            <a:r>
              <a:rPr lang="en-US" sz="1900" u="sng">
                <a:solidFill>
                  <a:schemeClr val="hlink"/>
                </a:solidFill>
                <a:hlinkClick r:id="rId3"/>
              </a:rPr>
              <a:t>https://towardsdatascience.com/fake-job-predictor-a168a315d866</a:t>
            </a:r>
            <a:endParaRPr sz="1900"/>
          </a:p>
          <a:p>
            <a:pPr marL="457200" lvl="0" indent="0" algn="just" rtl="0">
              <a:lnSpc>
                <a:spcPct val="100000"/>
              </a:lnSpc>
              <a:spcBef>
                <a:spcPts val="0"/>
              </a:spcBef>
              <a:spcAft>
                <a:spcPts val="0"/>
              </a:spcAft>
              <a:buSzPts val="1800"/>
              <a:buNone/>
            </a:pPr>
            <a:endParaRPr sz="1900"/>
          </a:p>
          <a:p>
            <a:pPr marL="0" lvl="0" indent="0" algn="just" rtl="0">
              <a:lnSpc>
                <a:spcPct val="100000"/>
              </a:lnSpc>
              <a:spcBef>
                <a:spcPts val="0"/>
              </a:spcBef>
              <a:spcAft>
                <a:spcPts val="0"/>
              </a:spcAft>
              <a:buNone/>
            </a:pPr>
            <a:r>
              <a:rPr lang="en-US" sz="1900"/>
              <a:t>2     </a:t>
            </a:r>
            <a:r>
              <a:rPr lang="en-US" sz="1900" u="sng">
                <a:solidFill>
                  <a:schemeClr val="hlink"/>
                </a:solidFill>
                <a:hlinkClick r:id="rId4"/>
              </a:rPr>
              <a:t>https://www.youtube.com/watch?v=dkXB8HH_4-k</a:t>
            </a:r>
            <a:endParaRPr sz="1900"/>
          </a:p>
          <a:p>
            <a:pPr marL="0" lvl="0" indent="0" algn="just" rtl="0">
              <a:lnSpc>
                <a:spcPct val="100000"/>
              </a:lnSpc>
              <a:spcBef>
                <a:spcPts val="0"/>
              </a:spcBef>
              <a:spcAft>
                <a:spcPts val="0"/>
              </a:spcAft>
              <a:buNone/>
            </a:pPr>
            <a:endParaRPr sz="1900"/>
          </a:p>
          <a:p>
            <a:pPr marL="0" lvl="0" indent="0" algn="just" rtl="0">
              <a:lnSpc>
                <a:spcPct val="100000"/>
              </a:lnSpc>
              <a:spcBef>
                <a:spcPts val="0"/>
              </a:spcBef>
              <a:spcAft>
                <a:spcPts val="0"/>
              </a:spcAft>
              <a:buNone/>
            </a:pPr>
            <a:r>
              <a:rPr lang="en-US" sz="1900"/>
              <a:t>3      </a:t>
            </a:r>
            <a:r>
              <a:rPr lang="en-US" sz="1900" u="sng">
                <a:solidFill>
                  <a:schemeClr val="hlink"/>
                </a:solidFill>
                <a:hlinkClick r:id="rId5"/>
              </a:rPr>
              <a:t>https://www.youtube.com/watch?v=Qkcce86nqFQ</a:t>
            </a:r>
            <a:endParaRPr sz="1900"/>
          </a:p>
          <a:p>
            <a:pPr marL="0" lvl="0" indent="0" algn="l" rtl="0">
              <a:lnSpc>
                <a:spcPct val="100000"/>
              </a:lnSpc>
              <a:spcBef>
                <a:spcPts val="360"/>
              </a:spcBef>
              <a:spcAft>
                <a:spcPts val="0"/>
              </a:spcAft>
              <a:buSzPts val="1800"/>
              <a:buNone/>
            </a:pPr>
            <a:endParaRPr/>
          </a:p>
        </p:txBody>
      </p:sp>
      <p:sp>
        <p:nvSpPr>
          <p:cNvPr id="243" name="Google Shape;243;gfcb3f4d93b_0_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457200" y="274638"/>
            <a:ext cx="8229600" cy="5973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5500" dirty="0" smtClean="0"/>
              <a:t>Demo</a:t>
            </a:r>
            <a:endParaRPr sz="5500" dirty="0"/>
          </a:p>
        </p:txBody>
      </p:sp>
      <p:sp>
        <p:nvSpPr>
          <p:cNvPr id="249" name="Google Shape;2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50" name="Google Shape;250;p7"/>
          <p:cNvSpPr txBox="1">
            <a:spLocks noGrp="1"/>
          </p:cNvSpPr>
          <p:nvPr>
            <p:ph type="dt" idx="10"/>
          </p:nvPr>
        </p:nvSpPr>
        <p:spPr>
          <a:xfrm>
            <a:off x="457200" y="6356350"/>
            <a:ext cx="10938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251" name="Google Shape;2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f82cedc235_0_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258" name="Google Shape;258;gf82cedc235_0_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dirty="0"/>
          </a:p>
          <a:p>
            <a:pPr marL="0" lvl="0" indent="0" algn="l" rtl="0">
              <a:lnSpc>
                <a:spcPct val="100000"/>
              </a:lnSpc>
              <a:spcBef>
                <a:spcPts val="360"/>
              </a:spcBef>
              <a:spcAft>
                <a:spcPts val="0"/>
              </a:spcAft>
              <a:buSzPts val="1800"/>
              <a:buNone/>
            </a:pPr>
            <a:endParaRPr dirty="0"/>
          </a:p>
          <a:p>
            <a:pPr marL="0" lvl="0" indent="0" algn="l" rtl="0">
              <a:lnSpc>
                <a:spcPct val="100000"/>
              </a:lnSpc>
              <a:spcBef>
                <a:spcPts val="360"/>
              </a:spcBef>
              <a:spcAft>
                <a:spcPts val="0"/>
              </a:spcAft>
              <a:buSzPts val="1800"/>
              <a:buNone/>
            </a:pPr>
            <a:endParaRPr sz="4000" dirty="0"/>
          </a:p>
          <a:p>
            <a:pPr marL="0" lvl="0" indent="0" algn="l" rtl="0">
              <a:lnSpc>
                <a:spcPct val="100000"/>
              </a:lnSpc>
              <a:spcBef>
                <a:spcPts val="360"/>
              </a:spcBef>
              <a:spcAft>
                <a:spcPts val="0"/>
              </a:spcAft>
              <a:buSzPts val="1800"/>
              <a:buNone/>
            </a:pPr>
            <a:r>
              <a:rPr lang="en-US" sz="5500"/>
              <a:t>               </a:t>
            </a:r>
            <a:r>
              <a:rPr lang="en-US" sz="5500" smtClean="0"/>
              <a:t> Thank </a:t>
            </a:r>
            <a:r>
              <a:rPr lang="en-US" sz="5500" dirty="0"/>
              <a:t>You</a:t>
            </a:r>
            <a:endParaRPr sz="5500" dirty="0"/>
          </a:p>
        </p:txBody>
      </p:sp>
      <p:sp>
        <p:nvSpPr>
          <p:cNvPr id="259" name="Google Shape;259;gf82cedc235_0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457200" y="1371600"/>
            <a:ext cx="8229600" cy="48006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00000"/>
              </a:lnSpc>
              <a:spcBef>
                <a:spcPts val="0"/>
              </a:spcBef>
              <a:spcAft>
                <a:spcPts val="0"/>
              </a:spcAft>
              <a:buClr>
                <a:srgbClr val="FF0000"/>
              </a:buClr>
              <a:buSzPts val="2000"/>
              <a:buNone/>
            </a:pPr>
            <a:r>
              <a:rPr lang="en-US" sz="2600" b="1" dirty="0" smtClean="0">
                <a:solidFill>
                  <a:srgbClr val="FF0000"/>
                </a:solidFill>
                <a:latin typeface="Times New Roman"/>
                <a:ea typeface="Times New Roman"/>
                <a:cs typeface="Times New Roman"/>
                <a:sym typeface="Times New Roman"/>
              </a:rPr>
              <a:t>ABSTRACT</a:t>
            </a:r>
            <a:endParaRPr sz="2600" b="1" dirty="0">
              <a:solidFill>
                <a:srgbClr val="FF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None/>
            </a:pPr>
            <a:endParaRPr sz="2000" b="1" dirty="0">
              <a:solidFill>
                <a:srgbClr val="FF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2000"/>
              <a:buNone/>
            </a:pPr>
            <a:r>
              <a:rPr lang="en-US" sz="2000" dirty="0" smtClean="0">
                <a:solidFill>
                  <a:srgbClr val="0A0A0A"/>
                </a:solidFill>
                <a:highlight>
                  <a:srgbClr val="FFFFFF"/>
                </a:highlight>
                <a:latin typeface="Calibri" pitchFamily="34" charset="0"/>
                <a:ea typeface="Times New Roman"/>
                <a:cs typeface="Calibri" pitchFamily="34" charset="0"/>
                <a:sym typeface="Times New Roman"/>
              </a:rPr>
              <a:t>           </a:t>
            </a:r>
            <a:r>
              <a:rPr lang="en-US" sz="2200" dirty="0" smtClean="0">
                <a:solidFill>
                  <a:srgbClr val="0A0A0A"/>
                </a:solidFill>
                <a:highlight>
                  <a:srgbClr val="FFFFFF"/>
                </a:highlight>
                <a:latin typeface="Calibri" pitchFamily="34" charset="0"/>
                <a:ea typeface="Times New Roman"/>
                <a:cs typeface="Calibri" pitchFamily="34" charset="0"/>
                <a:sym typeface="Times New Roman"/>
              </a:rPr>
              <a:t>Job </a:t>
            </a:r>
            <a:r>
              <a:rPr lang="en-US" sz="2200" dirty="0">
                <a:solidFill>
                  <a:srgbClr val="0A0A0A"/>
                </a:solidFill>
                <a:highlight>
                  <a:srgbClr val="FFFFFF"/>
                </a:highlight>
                <a:latin typeface="Calibri" pitchFamily="34" charset="0"/>
                <a:ea typeface="Times New Roman"/>
                <a:cs typeface="Calibri" pitchFamily="34" charset="0"/>
                <a:sym typeface="Times New Roman"/>
              </a:rPr>
              <a:t>hunting has become easier in these times where people can find job postings and job requirements through the internet</a:t>
            </a:r>
            <a:r>
              <a:rPr lang="en-US" sz="2200" dirty="0" smtClean="0">
                <a:solidFill>
                  <a:srgbClr val="0A0A0A"/>
                </a:solidFill>
                <a:highlight>
                  <a:srgbClr val="FFFFFF"/>
                </a:highlight>
                <a:latin typeface="Calibri" pitchFamily="34" charset="0"/>
                <a:ea typeface="Times New Roman"/>
                <a:cs typeface="Calibri" pitchFamily="34" charset="0"/>
                <a:sym typeface="Times New Roman"/>
              </a:rPr>
              <a:t>. The </a:t>
            </a:r>
            <a:r>
              <a:rPr lang="en-US" sz="2200" dirty="0">
                <a:solidFill>
                  <a:srgbClr val="0A0A0A"/>
                </a:solidFill>
                <a:highlight>
                  <a:srgbClr val="FFFFFF"/>
                </a:highlight>
                <a:latin typeface="Calibri" pitchFamily="34" charset="0"/>
                <a:ea typeface="Times New Roman"/>
                <a:cs typeface="Calibri" pitchFamily="34" charset="0"/>
                <a:sym typeface="Times New Roman"/>
              </a:rPr>
              <a:t>internet has also made it easy for the scammers to post fake job postings for information theft. </a:t>
            </a:r>
          </a:p>
          <a:p>
            <a:pPr marL="0" lvl="0" indent="0" algn="just">
              <a:lnSpc>
                <a:spcPct val="150000"/>
              </a:lnSpc>
              <a:spcBef>
                <a:spcPts val="0"/>
              </a:spcBef>
              <a:buClr>
                <a:srgbClr val="FF0000"/>
              </a:buClr>
              <a:buSzPct val="38095"/>
              <a:buNone/>
            </a:pPr>
            <a:r>
              <a:rPr lang="en-US" sz="2200" dirty="0" smtClean="0">
                <a:solidFill>
                  <a:srgbClr val="0A0A0A"/>
                </a:solidFill>
                <a:highlight>
                  <a:srgbClr val="FFFFFF"/>
                </a:highlight>
                <a:latin typeface="Calibri" pitchFamily="34" charset="0"/>
                <a:ea typeface="Times New Roman"/>
                <a:cs typeface="Calibri" pitchFamily="34" charset="0"/>
                <a:sym typeface="Times New Roman"/>
              </a:rPr>
              <a:t>          Identifying </a:t>
            </a:r>
            <a:r>
              <a:rPr lang="en-US" sz="2200" dirty="0">
                <a:solidFill>
                  <a:srgbClr val="0A0A0A"/>
                </a:solidFill>
                <a:highlight>
                  <a:srgbClr val="FFFFFF"/>
                </a:highlight>
                <a:latin typeface="Calibri" pitchFamily="34" charset="0"/>
                <a:ea typeface="Times New Roman"/>
                <a:cs typeface="Calibri" pitchFamily="34" charset="0"/>
                <a:sym typeface="Times New Roman"/>
              </a:rPr>
              <a:t>fake jobs manually is very difficult and almost impossible. We can apply machine learning to train a model for fake job classification. It can be trained on the previous real and fake job advertisements and it can identify a fake job accurately.</a:t>
            </a:r>
            <a:endParaRPr lang="en-US" sz="2200" b="1" dirty="0">
              <a:solidFill>
                <a:srgbClr val="FF0000"/>
              </a:solidFill>
              <a:latin typeface="Calibri" pitchFamily="34" charset="0"/>
              <a:ea typeface="Times New Roman"/>
              <a:cs typeface="Calibri" pitchFamily="34" charset="0"/>
              <a:sym typeface="Times New Roman"/>
            </a:endParaRPr>
          </a:p>
          <a:p>
            <a:pPr marL="0" lvl="0" indent="0" algn="just" rtl="0">
              <a:lnSpc>
                <a:spcPct val="100000"/>
              </a:lnSpc>
              <a:spcBef>
                <a:spcPts val="0"/>
              </a:spcBef>
              <a:spcAft>
                <a:spcPts val="0"/>
              </a:spcAft>
              <a:buClr>
                <a:schemeClr val="dk1"/>
              </a:buClr>
              <a:buSzPts val="2000"/>
              <a:buNone/>
            </a:pPr>
            <a:r>
              <a:rPr lang="en-US" sz="2200" dirty="0" smtClean="0">
                <a:latin typeface="Calibri" pitchFamily="34" charset="0"/>
                <a:ea typeface="Times New Roman"/>
                <a:cs typeface="Calibri" pitchFamily="34" charset="0"/>
                <a:sym typeface="Times New Roman"/>
              </a:rPr>
              <a:t>              </a:t>
            </a:r>
            <a:endParaRPr sz="2200" b="1" dirty="0">
              <a:latin typeface="Calibri" pitchFamily="34" charset="0"/>
              <a:ea typeface="Times New Roman"/>
              <a:cs typeface="Calibri" pitchFamily="34" charset="0"/>
              <a:sym typeface="Times New Roman"/>
            </a:endParaRPr>
          </a:p>
          <a:p>
            <a:pPr marL="457200" lvl="0" indent="-457200" algn="l" rtl="0">
              <a:lnSpc>
                <a:spcPct val="10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p:txBody>
      </p:sp>
      <p:sp>
        <p:nvSpPr>
          <p:cNvPr id="107" name="Google Shape;10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8" name="Google Shape;108;p3"/>
          <p:cNvSpPr txBox="1">
            <a:spLocks noGrp="1"/>
          </p:cNvSpPr>
          <p:nvPr>
            <p:ph type="dt" idx="10"/>
          </p:nvPr>
        </p:nvSpPr>
        <p:spPr>
          <a:xfrm>
            <a:off x="457200" y="617220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09" name="Google Shape;10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457200" y="1371600"/>
            <a:ext cx="8229600" cy="48006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00000"/>
              </a:lnSpc>
              <a:spcBef>
                <a:spcPts val="0"/>
              </a:spcBef>
              <a:spcAft>
                <a:spcPts val="0"/>
              </a:spcAft>
              <a:buClr>
                <a:srgbClr val="FF0000"/>
              </a:buClr>
              <a:buSzPts val="2000"/>
              <a:buNone/>
            </a:pPr>
            <a:r>
              <a:rPr lang="en-US" sz="2600" b="1" dirty="0" smtClean="0">
                <a:solidFill>
                  <a:srgbClr val="FF0000"/>
                </a:solidFill>
                <a:latin typeface="Times New Roman"/>
                <a:ea typeface="Times New Roman"/>
                <a:cs typeface="Times New Roman"/>
                <a:sym typeface="Times New Roman"/>
              </a:rPr>
              <a:t>INTRODUCTION</a:t>
            </a:r>
            <a:endParaRPr sz="2600" b="1" dirty="0">
              <a:solidFill>
                <a:srgbClr val="FF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None/>
            </a:pPr>
            <a:endParaRPr sz="2000" b="1" dirty="0">
              <a:solidFill>
                <a:srgbClr val="FF0000"/>
              </a:solidFill>
              <a:latin typeface="Times New Roman"/>
              <a:ea typeface="Times New Roman"/>
              <a:cs typeface="Times New Roman"/>
              <a:sym typeface="Times New Roman"/>
            </a:endParaRPr>
          </a:p>
          <a:p>
            <a:pPr marL="0" lvl="0" indent="0" algn="just">
              <a:lnSpc>
                <a:spcPct val="150000"/>
              </a:lnSpc>
              <a:spcBef>
                <a:spcPts val="0"/>
              </a:spcBef>
              <a:buClr>
                <a:srgbClr val="FF0000"/>
              </a:buClr>
              <a:buSzPts val="605"/>
              <a:buNone/>
            </a:pPr>
            <a:r>
              <a:rPr lang="en-US" sz="2000" dirty="0" smtClean="0">
                <a:solidFill>
                  <a:srgbClr val="292929"/>
                </a:solidFill>
                <a:highlight>
                  <a:srgbClr val="FFFFFF"/>
                </a:highlight>
                <a:latin typeface="Calibri" pitchFamily="34" charset="0"/>
                <a:ea typeface="Times New Roman"/>
                <a:cs typeface="Calibri" pitchFamily="34" charset="0"/>
                <a:sym typeface="Times New Roman"/>
              </a:rPr>
              <a:t>                 </a:t>
            </a:r>
            <a:r>
              <a:rPr lang="en-US" sz="2200" dirty="0" smtClean="0">
                <a:solidFill>
                  <a:srgbClr val="292929"/>
                </a:solidFill>
                <a:highlight>
                  <a:srgbClr val="FFFFFF"/>
                </a:highlight>
                <a:latin typeface="Calibri" pitchFamily="34" charset="0"/>
                <a:ea typeface="Times New Roman"/>
                <a:cs typeface="Calibri" pitchFamily="34" charset="0"/>
                <a:sym typeface="Times New Roman"/>
              </a:rPr>
              <a:t>Employment </a:t>
            </a:r>
            <a:r>
              <a:rPr lang="en-US" sz="2200" dirty="0">
                <a:solidFill>
                  <a:srgbClr val="292929"/>
                </a:solidFill>
                <a:highlight>
                  <a:srgbClr val="FFFFFF"/>
                </a:highlight>
                <a:latin typeface="Calibri" pitchFamily="34" charset="0"/>
                <a:ea typeface="Times New Roman"/>
                <a:cs typeface="Calibri" pitchFamily="34" charset="0"/>
                <a:sym typeface="Times New Roman"/>
              </a:rPr>
              <a:t>scams are on the rise. The number of employment scams doubled over years. The current market situation has led to high unemployment. Economic stress and the coronavirus’s impact have significantly reduced job availability and job loss for many individuals.</a:t>
            </a:r>
          </a:p>
          <a:p>
            <a:pPr marL="0" lvl="0" indent="0" algn="just">
              <a:lnSpc>
                <a:spcPct val="150000"/>
              </a:lnSpc>
              <a:spcBef>
                <a:spcPts val="0"/>
              </a:spcBef>
              <a:buClr>
                <a:srgbClr val="FF0000"/>
              </a:buClr>
              <a:buSzPts val="605"/>
              <a:buNone/>
            </a:pPr>
            <a:r>
              <a:rPr lang="en-US" sz="2200" dirty="0">
                <a:solidFill>
                  <a:srgbClr val="292929"/>
                </a:solidFill>
                <a:highlight>
                  <a:srgbClr val="FFFFFF"/>
                </a:highlight>
                <a:latin typeface="Calibri" pitchFamily="34" charset="0"/>
                <a:ea typeface="Times New Roman"/>
                <a:cs typeface="Calibri" pitchFamily="34" charset="0"/>
                <a:sym typeface="Times New Roman"/>
              </a:rPr>
              <a:t>	</a:t>
            </a:r>
            <a:r>
              <a:rPr lang="en-US" sz="2200" dirty="0">
                <a:solidFill>
                  <a:srgbClr val="0A0A0A"/>
                </a:solidFill>
                <a:highlight>
                  <a:srgbClr val="FFFFFF"/>
                </a:highlight>
                <a:latin typeface="Calibri" pitchFamily="34" charset="0"/>
                <a:ea typeface="Times New Roman"/>
                <a:cs typeface="Calibri" pitchFamily="34" charset="0"/>
                <a:sym typeface="Times New Roman"/>
              </a:rPr>
              <a:t>There are a lot of job advertisements on the internet, even on the reputed job advertising sites, which never seem fake. But after the selection, the so-called recruiters start asking for the money and the bank details. Many of the candidates fall in their trap and lose a lot of money and the current job sometimes. So, it is better to identify whether a job advertisement posted on the site is real or fake.</a:t>
            </a:r>
            <a:endParaRPr lang="en-US" sz="2200" dirty="0">
              <a:latin typeface="Calibri" pitchFamily="34" charset="0"/>
              <a:cs typeface="Calibri" pitchFamily="34" charset="0"/>
            </a:endParaRPr>
          </a:p>
          <a:p>
            <a:pPr marL="457200" lvl="0" indent="-457200" algn="l" rtl="0">
              <a:lnSpc>
                <a:spcPct val="15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p:txBody>
      </p:sp>
      <p:sp>
        <p:nvSpPr>
          <p:cNvPr id="107" name="Google Shape;10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08" name="Google Shape;108;p3"/>
          <p:cNvSpPr txBox="1">
            <a:spLocks noGrp="1"/>
          </p:cNvSpPr>
          <p:nvPr>
            <p:ph type="dt" idx="10"/>
          </p:nvPr>
        </p:nvSpPr>
        <p:spPr>
          <a:xfrm>
            <a:off x="457200" y="617220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09" name="Google Shape;10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870216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b4c0d9ab3_0_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endParaRPr sz="3800"/>
          </a:p>
          <a:p>
            <a:pPr marL="0" lvl="0" indent="0" algn="l" rtl="0">
              <a:lnSpc>
                <a:spcPct val="100000"/>
              </a:lnSpc>
              <a:spcBef>
                <a:spcPts val="0"/>
              </a:spcBef>
              <a:spcAft>
                <a:spcPts val="0"/>
              </a:spcAft>
              <a:buSzPct val="52631"/>
              <a:buNone/>
            </a:pPr>
            <a:r>
              <a:rPr lang="en-US" sz="3800"/>
              <a:t>DESIGN : </a:t>
            </a:r>
            <a:endParaRPr sz="3800"/>
          </a:p>
        </p:txBody>
      </p:sp>
      <p:sp>
        <p:nvSpPr>
          <p:cNvPr id="127" name="Google Shape;127;gfb4c0d9ab3_0_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28" name="Google Shape;128;gfb4c0d9ab3_0_4"/>
          <p:cNvPicPr preferRelativeResize="0"/>
          <p:nvPr/>
        </p:nvPicPr>
        <p:blipFill>
          <a:blip r:embed="rId3">
            <a:alphaModFix/>
          </a:blip>
          <a:stretch>
            <a:fillRect/>
          </a:stretch>
        </p:blipFill>
        <p:spPr>
          <a:xfrm>
            <a:off x="2695074" y="971700"/>
            <a:ext cx="5611527" cy="514034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047c8a4b18_0_3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4000"/>
          </a:p>
          <a:p>
            <a:pPr marL="0" lvl="0" indent="0" algn="ctr" rtl="0">
              <a:spcBef>
                <a:spcPts val="0"/>
              </a:spcBef>
              <a:spcAft>
                <a:spcPts val="0"/>
              </a:spcAft>
              <a:buNone/>
            </a:pP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en-US" sz="4000"/>
              <a:t>Data Exploration :</a:t>
            </a:r>
            <a:endParaRPr sz="4000"/>
          </a:p>
        </p:txBody>
      </p:sp>
      <p:sp>
        <p:nvSpPr>
          <p:cNvPr id="135" name="Google Shape;135;g1047c8a4b18_0_3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36" name="Google Shape;136;g1047c8a4b18_0_3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pic>
        <p:nvPicPr>
          <p:cNvPr id="137" name="Google Shape;137;g1047c8a4b18_0_32"/>
          <p:cNvPicPr preferRelativeResize="0"/>
          <p:nvPr/>
        </p:nvPicPr>
        <p:blipFill>
          <a:blip r:embed="rId3">
            <a:alphaModFix/>
          </a:blip>
          <a:stretch>
            <a:fillRect/>
          </a:stretch>
        </p:blipFill>
        <p:spPr>
          <a:xfrm>
            <a:off x="299312" y="2423838"/>
            <a:ext cx="8545375" cy="292631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047c8a4b18_0_3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44" name="Google Shape;144;g1047c8a4b18_0_3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45" name="Google Shape;145;g1047c8a4b18_0_3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pic>
        <p:nvPicPr>
          <p:cNvPr id="146" name="Google Shape;146;g1047c8a4b18_0_39"/>
          <p:cNvPicPr preferRelativeResize="0"/>
          <p:nvPr/>
        </p:nvPicPr>
        <p:blipFill>
          <a:blip r:embed="rId3">
            <a:alphaModFix/>
          </a:blip>
          <a:stretch>
            <a:fillRect/>
          </a:stretch>
        </p:blipFill>
        <p:spPr>
          <a:xfrm>
            <a:off x="582400" y="2213811"/>
            <a:ext cx="7979200" cy="384048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047c8a4b18_0_4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53" name="Google Shape;153;g1047c8a4b18_0_4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
        <p:nvSpPr>
          <p:cNvPr id="154" name="Google Shape;154;g1047c8a4b18_0_4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pic>
        <p:nvPicPr>
          <p:cNvPr id="155" name="Google Shape;155;g1047c8a4b18_0_46"/>
          <p:cNvPicPr preferRelativeResize="0"/>
          <p:nvPr/>
        </p:nvPicPr>
        <p:blipFill>
          <a:blip r:embed="rId3">
            <a:alphaModFix/>
          </a:blip>
          <a:stretch>
            <a:fillRect/>
          </a:stretch>
        </p:blipFill>
        <p:spPr>
          <a:xfrm>
            <a:off x="276900" y="2261936"/>
            <a:ext cx="8400276" cy="346509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457200" y="1106905"/>
            <a:ext cx="8229600" cy="5065295"/>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b="1" dirty="0" smtClean="0">
                <a:solidFill>
                  <a:srgbClr val="FF0000"/>
                </a:solidFill>
                <a:latin typeface="Times New Roman"/>
                <a:ea typeface="Times New Roman"/>
                <a:cs typeface="Times New Roman"/>
                <a:sym typeface="Times New Roman"/>
              </a:rPr>
              <a:t>                       </a:t>
            </a:r>
            <a:r>
              <a:rPr lang="en-US" dirty="0" smtClean="0">
                <a:solidFill>
                  <a:schemeClr val="tx1"/>
                </a:solidFill>
                <a:latin typeface="Calibri" pitchFamily="34" charset="0"/>
                <a:ea typeface="Times New Roman"/>
                <a:cs typeface="Calibri" pitchFamily="34" charset="0"/>
                <a:sym typeface="Times New Roman"/>
              </a:rPr>
              <a:t>Feature Extraction :</a:t>
            </a:r>
            <a:endParaRPr dirty="0">
              <a:solidFill>
                <a:schemeClr val="tx1"/>
              </a:solidFill>
              <a:latin typeface="Calibri" pitchFamily="34" charset="0"/>
              <a:ea typeface="Times New Roman"/>
              <a:cs typeface="Calibri" pitchFamily="34" charset="0"/>
              <a:sym typeface="Times New Roman"/>
            </a:endParaRPr>
          </a:p>
          <a:p>
            <a:pPr marL="0" lvl="0" indent="0" algn="just" rtl="0">
              <a:lnSpc>
                <a:spcPct val="150000"/>
              </a:lnSpc>
              <a:spcBef>
                <a:spcPts val="0"/>
              </a:spcBef>
              <a:spcAft>
                <a:spcPts val="0"/>
              </a:spcAft>
              <a:buClr>
                <a:schemeClr val="dk1"/>
              </a:buClr>
              <a:buSzPts val="2000"/>
              <a:buNone/>
            </a:pPr>
            <a:endParaRPr lang="en-US" dirty="0">
              <a:solidFill>
                <a:srgbClr val="FF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None/>
            </a:pPr>
            <a:r>
              <a:rPr lang="en-US" sz="2200" dirty="0" smtClean="0">
                <a:latin typeface="Times New Roman"/>
                <a:ea typeface="Times New Roman"/>
                <a:cs typeface="Times New Roman"/>
                <a:sym typeface="Times New Roman"/>
              </a:rPr>
              <a:t>              </a:t>
            </a:r>
            <a:endParaRPr sz="2200" b="1" dirty="0">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p:txBody>
      </p:sp>
      <p:sp>
        <p:nvSpPr>
          <p:cNvPr id="107" name="Google Shape;10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08" name="Google Shape;108;p3"/>
          <p:cNvSpPr txBox="1">
            <a:spLocks noGrp="1"/>
          </p:cNvSpPr>
          <p:nvPr>
            <p:ph type="dt" idx="10"/>
          </p:nvPr>
        </p:nvSpPr>
        <p:spPr>
          <a:xfrm>
            <a:off x="457200" y="617220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09" name="Google Shape;10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
        <p:nvSpPr>
          <p:cNvPr id="2" name="Flowchart: Process 1"/>
          <p:cNvSpPr/>
          <p:nvPr/>
        </p:nvSpPr>
        <p:spPr>
          <a:xfrm>
            <a:off x="668954" y="2109616"/>
            <a:ext cx="1010653" cy="612648"/>
          </a:xfrm>
          <a:prstGeom prst="flowChartProcess">
            <a:avLst/>
          </a:prstGeom>
          <a:solidFill>
            <a:srgbClr val="F65F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Job_id</a:t>
            </a:r>
            <a:r>
              <a:rPr lang="en-US" dirty="0" smtClean="0">
                <a:solidFill>
                  <a:schemeClr val="tx1"/>
                </a:solidFill>
              </a:rPr>
              <a:t>  </a:t>
            </a:r>
            <a:endParaRPr lang="en-US" dirty="0"/>
          </a:p>
        </p:txBody>
      </p:sp>
      <p:sp>
        <p:nvSpPr>
          <p:cNvPr id="7" name="Flowchart: Process 6"/>
          <p:cNvSpPr/>
          <p:nvPr/>
        </p:nvSpPr>
        <p:spPr>
          <a:xfrm>
            <a:off x="2394276" y="2109616"/>
            <a:ext cx="1010653"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Title</a:t>
            </a:r>
            <a:endParaRPr lang="en-US" dirty="0"/>
          </a:p>
        </p:txBody>
      </p:sp>
      <p:sp>
        <p:nvSpPr>
          <p:cNvPr id="9" name="Flowchart: Process 8"/>
          <p:cNvSpPr/>
          <p:nvPr/>
        </p:nvSpPr>
        <p:spPr>
          <a:xfrm>
            <a:off x="6385160" y="3099414"/>
            <a:ext cx="1772650" cy="612648"/>
          </a:xfrm>
          <a:prstGeom prst="flowChartProcess">
            <a:avLst/>
          </a:prstGeom>
          <a:solidFill>
            <a:srgbClr val="F65F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Required_education</a:t>
            </a:r>
            <a:r>
              <a:rPr lang="en-US" dirty="0" smtClean="0">
                <a:solidFill>
                  <a:schemeClr val="tx1"/>
                </a:solidFill>
              </a:rPr>
              <a:t> </a:t>
            </a:r>
            <a:endParaRPr lang="en-US" dirty="0"/>
          </a:p>
        </p:txBody>
      </p:sp>
      <p:sp>
        <p:nvSpPr>
          <p:cNvPr id="10" name="Flowchart: Process 9"/>
          <p:cNvSpPr/>
          <p:nvPr/>
        </p:nvSpPr>
        <p:spPr>
          <a:xfrm>
            <a:off x="3293440" y="4118486"/>
            <a:ext cx="2024514" cy="612648"/>
          </a:xfrm>
          <a:prstGeom prst="flowChartProcess">
            <a:avLst/>
          </a:prstGeom>
          <a:solidFill>
            <a:srgbClr val="F65F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Required_experience</a:t>
            </a:r>
            <a:r>
              <a:rPr lang="en-US" dirty="0" smtClean="0">
                <a:solidFill>
                  <a:schemeClr val="tx1"/>
                </a:solidFill>
              </a:rPr>
              <a:t> </a:t>
            </a:r>
            <a:endParaRPr lang="en-US" dirty="0"/>
          </a:p>
        </p:txBody>
      </p:sp>
      <p:sp>
        <p:nvSpPr>
          <p:cNvPr id="11" name="Flowchart: Process 10"/>
          <p:cNvSpPr/>
          <p:nvPr/>
        </p:nvSpPr>
        <p:spPr>
          <a:xfrm>
            <a:off x="5796403" y="2106568"/>
            <a:ext cx="1795118"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Employment_type</a:t>
            </a:r>
            <a:endParaRPr lang="en-US" dirty="0"/>
          </a:p>
        </p:txBody>
      </p:sp>
      <p:sp>
        <p:nvSpPr>
          <p:cNvPr id="12" name="Flowchart: Process 11"/>
          <p:cNvSpPr/>
          <p:nvPr/>
        </p:nvSpPr>
        <p:spPr>
          <a:xfrm>
            <a:off x="2816187" y="5199245"/>
            <a:ext cx="1416516"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Has_questions</a:t>
            </a:r>
            <a:endParaRPr lang="en-US" dirty="0"/>
          </a:p>
        </p:txBody>
      </p:sp>
      <p:sp>
        <p:nvSpPr>
          <p:cNvPr id="13" name="Flowchart: Process 12"/>
          <p:cNvSpPr/>
          <p:nvPr/>
        </p:nvSpPr>
        <p:spPr>
          <a:xfrm>
            <a:off x="341689" y="5199245"/>
            <a:ext cx="1859284" cy="612648"/>
          </a:xfrm>
          <a:prstGeom prst="flowChartProcess">
            <a:avLst/>
          </a:prstGeom>
          <a:solidFill>
            <a:srgbClr val="F65F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Has_company_logo</a:t>
            </a:r>
            <a:r>
              <a:rPr lang="en-US" dirty="0" smtClean="0">
                <a:solidFill>
                  <a:schemeClr val="tx1"/>
                </a:solidFill>
              </a:rPr>
              <a:t> </a:t>
            </a:r>
            <a:endParaRPr lang="en-US" dirty="0"/>
          </a:p>
        </p:txBody>
      </p:sp>
      <p:sp>
        <p:nvSpPr>
          <p:cNvPr id="14" name="Flowchart: Process 13"/>
          <p:cNvSpPr/>
          <p:nvPr/>
        </p:nvSpPr>
        <p:spPr>
          <a:xfrm>
            <a:off x="6731667" y="5167240"/>
            <a:ext cx="1734152" cy="612648"/>
          </a:xfrm>
          <a:prstGeom prst="flowChartProcess">
            <a:avLst/>
          </a:prstGeom>
          <a:solidFill>
            <a:srgbClr val="F65F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Telecommunicating</a:t>
            </a:r>
            <a:endParaRPr lang="en-US" dirty="0">
              <a:solidFill>
                <a:schemeClr val="bg1"/>
              </a:solidFill>
            </a:endParaRPr>
          </a:p>
        </p:txBody>
      </p:sp>
      <p:sp>
        <p:nvSpPr>
          <p:cNvPr id="15" name="Flowchart: Process 14"/>
          <p:cNvSpPr/>
          <p:nvPr/>
        </p:nvSpPr>
        <p:spPr>
          <a:xfrm>
            <a:off x="6250404" y="4118486"/>
            <a:ext cx="1426143"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equirements </a:t>
            </a:r>
            <a:endParaRPr lang="en-US" dirty="0"/>
          </a:p>
        </p:txBody>
      </p:sp>
      <p:sp>
        <p:nvSpPr>
          <p:cNvPr id="16" name="Flowchart: Process 15"/>
          <p:cNvSpPr/>
          <p:nvPr/>
        </p:nvSpPr>
        <p:spPr>
          <a:xfrm>
            <a:off x="1077626" y="4118486"/>
            <a:ext cx="1203962"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Description </a:t>
            </a:r>
            <a:endParaRPr lang="en-US" dirty="0"/>
          </a:p>
        </p:txBody>
      </p:sp>
      <p:sp>
        <p:nvSpPr>
          <p:cNvPr id="17" name="Flowchart: Process 16"/>
          <p:cNvSpPr/>
          <p:nvPr/>
        </p:nvSpPr>
        <p:spPr>
          <a:xfrm>
            <a:off x="2640527" y="3107434"/>
            <a:ext cx="1397269"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Salary_range</a:t>
            </a:r>
            <a:r>
              <a:rPr lang="en-US" dirty="0" smtClean="0">
                <a:solidFill>
                  <a:schemeClr val="tx1"/>
                </a:solidFill>
              </a:rPr>
              <a:t> </a:t>
            </a:r>
            <a:endParaRPr lang="en-US" dirty="0"/>
          </a:p>
        </p:txBody>
      </p:sp>
      <p:sp>
        <p:nvSpPr>
          <p:cNvPr id="18" name="Flowchart: Process 17"/>
          <p:cNvSpPr/>
          <p:nvPr/>
        </p:nvSpPr>
        <p:spPr>
          <a:xfrm>
            <a:off x="4719583" y="5199245"/>
            <a:ext cx="1196743"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Department </a:t>
            </a:r>
            <a:endParaRPr lang="en-US" dirty="0"/>
          </a:p>
        </p:txBody>
      </p:sp>
      <p:sp>
        <p:nvSpPr>
          <p:cNvPr id="19" name="Flowchart: Process 18"/>
          <p:cNvSpPr/>
          <p:nvPr/>
        </p:nvSpPr>
        <p:spPr>
          <a:xfrm>
            <a:off x="4037796" y="2109616"/>
            <a:ext cx="1010653"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Location</a:t>
            </a:r>
            <a:endParaRPr lang="en-US" dirty="0"/>
          </a:p>
        </p:txBody>
      </p:sp>
      <p:sp>
        <p:nvSpPr>
          <p:cNvPr id="20" name="Flowchart: Process 19"/>
          <p:cNvSpPr/>
          <p:nvPr/>
        </p:nvSpPr>
        <p:spPr>
          <a:xfrm>
            <a:off x="4555134" y="3099414"/>
            <a:ext cx="1010653"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fradulent</a:t>
            </a:r>
            <a:r>
              <a:rPr lang="en-US" dirty="0" smtClean="0">
                <a:solidFill>
                  <a:schemeClr val="tx1"/>
                </a:solidFill>
              </a:rPr>
              <a:t> </a:t>
            </a:r>
            <a:endParaRPr lang="en-US" dirty="0"/>
          </a:p>
        </p:txBody>
      </p:sp>
      <p:sp>
        <p:nvSpPr>
          <p:cNvPr id="21" name="Flowchart: Process 20"/>
          <p:cNvSpPr/>
          <p:nvPr/>
        </p:nvSpPr>
        <p:spPr>
          <a:xfrm>
            <a:off x="553445" y="3107434"/>
            <a:ext cx="1647528"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Company_profile</a:t>
            </a:r>
            <a:r>
              <a:rPr lang="en-US" dirty="0" smtClean="0">
                <a:solidFill>
                  <a:schemeClr val="tx1"/>
                </a:solidFill>
              </a:rPr>
              <a:t> </a:t>
            </a:r>
            <a:endParaRPr lang="en-US" dirty="0"/>
          </a:p>
        </p:txBody>
      </p:sp>
    </p:spTree>
    <p:extLst>
      <p:ext uri="{BB962C8B-B14F-4D97-AF65-F5344CB8AC3E}">
        <p14:creationId xmlns:p14="http://schemas.microsoft.com/office/powerpoint/2010/main" val="3452971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453</Words>
  <Application>Microsoft Office PowerPoint</Application>
  <PresentationFormat>On-screen Show (4:3)</PresentationFormat>
  <Paragraphs>175</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  AGENDA</vt:lpstr>
      <vt:lpstr>PowerPoint Presentation</vt:lpstr>
      <vt:lpstr>PowerPoint Presentation</vt:lpstr>
      <vt:lpstr>          DESIGN : </vt:lpstr>
      <vt:lpstr>   Data Exploration :</vt:lpstr>
      <vt:lpstr>PowerPoint Presentation</vt:lpstr>
      <vt:lpstr>PowerPoint Presentation</vt:lpstr>
      <vt:lpstr>PowerPoint Presentation</vt:lpstr>
      <vt:lpstr>   Data Pre Processing :</vt:lpstr>
      <vt:lpstr>PowerPoint Presentation</vt:lpstr>
      <vt:lpstr>PowerPoint Presentation</vt:lpstr>
      <vt:lpstr>  TOOLS AND TECHNOLOGY STACK</vt:lpstr>
      <vt:lpstr> A Look into the project :</vt:lpstr>
      <vt:lpstr>PowerPoint Presentation</vt:lpstr>
      <vt:lpstr>          Output if the job posting is Real</vt:lpstr>
      <vt:lpstr>  Output if the job Posting is Fake</vt:lpstr>
      <vt:lpstr>   Datasets and References</vt:lpstr>
      <vt:lpstr>References</vt:lpstr>
      <vt:lpstr>   Website Links</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Compaq</dc:creator>
  <cp:lastModifiedBy>home</cp:lastModifiedBy>
  <cp:revision>22</cp:revision>
  <dcterms:created xsi:type="dcterms:W3CDTF">2017-01-07T09:11:22Z</dcterms:created>
  <dcterms:modified xsi:type="dcterms:W3CDTF">2021-12-01T15:32:53Z</dcterms:modified>
</cp:coreProperties>
</file>