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2b7b05b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2b7b05b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2b7b06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2b7b06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2b7b05b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2b7b05b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2b7b05b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2b7b05b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2b7b05b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32b7b05b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9c6447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9c6447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2b7b05b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32b7b05b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32b7b05b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32b7b05b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32b7b05b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32b7b05b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32b7b05b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32b7b05b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2b7b05b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2b7b05b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2b7b05b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2b7b05b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32b7b05b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32b7b05b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32b7b05b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32b7b05b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2b7b05b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32b7b05b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b5350a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b5350a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9c65d9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9c65d9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9c6447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69c6447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utolab.berkeley.ed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65075" y="2925650"/>
            <a:ext cx="25236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Bhumika Singhal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Namita Shukla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Riya Dholakia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TA: Utkarsh Kashyap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Professor: Dr. Lyle Ungar</a:t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Recommender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Memory Based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385825"/>
            <a:ext cx="85206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 KNN: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 KNN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Item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Based: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850" y="1043393"/>
            <a:ext cx="5416274" cy="144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850" y="2316250"/>
            <a:ext cx="5416275" cy="13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2825" y="3474150"/>
            <a:ext cx="5465001" cy="15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for</a:t>
            </a:r>
            <a:r>
              <a:rPr lang="en"/>
              <a:t> Memory Based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450" y="1354150"/>
            <a:ext cx="2863849" cy="24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375" y="1415100"/>
            <a:ext cx="2762775" cy="22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550" y="1384075"/>
            <a:ext cx="2638926" cy="22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638800" y="3965000"/>
            <a:ext cx="24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93463" y="3818250"/>
            <a:ext cx="24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12121"/>
                </a:solidFill>
              </a:rPr>
              <a:t>KNN - Manhattan Similarity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211075" y="3818250"/>
            <a:ext cx="24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</a:rPr>
              <a:t>Soft KNN - Cosine Similarity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6032950" y="3818250"/>
            <a:ext cx="246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121"/>
                </a:solidFill>
              </a:rPr>
              <a:t>Soft KNN(item baseline) - Pearson Similarity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48725" y="315925"/>
            <a:ext cx="8679000" cy="9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Memory Based Contd…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35500" y="1246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Comparison with Baseline: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00" y="2207850"/>
            <a:ext cx="7966375" cy="20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614350" y="392125"/>
            <a:ext cx="8208300" cy="8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Model Based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1824075"/>
            <a:ext cx="7772975" cy="17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Ensemble Method 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0" y="1594125"/>
            <a:ext cx="7370250" cy="21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Sparsity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38" y="2411027"/>
            <a:ext cx="7347525" cy="18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432850" y="1419825"/>
            <a:ext cx="7812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 KNN (item baseline adjusted)  with Pearson Correlation similarity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Insights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Invariant in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ratings doesn’t impact similarity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Mean Imputation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 KNN with User Baseline Item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Ensemble: Average Based Regression Based</a:t>
            </a: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2407400" y="2416300"/>
            <a:ext cx="1421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8"/>
          <p:cNvCxnSpPr/>
          <p:nvPr/>
        </p:nvCxnSpPr>
        <p:spPr>
          <a:xfrm>
            <a:off x="2009025" y="2728575"/>
            <a:ext cx="1571100" cy="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59300" y="-65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(user </a:t>
            </a:r>
            <a:r>
              <a:rPr lang="en"/>
              <a:t>7889</a:t>
            </a:r>
            <a:r>
              <a:rPr lang="en"/>
              <a:t>)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190300" y="539375"/>
            <a:ext cx="23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Highly Rated: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26225" y="2248450"/>
            <a:ext cx="23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we recommended: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5" y="1032425"/>
            <a:ext cx="5377449" cy="770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25" y="2721125"/>
            <a:ext cx="5466383" cy="7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50" y="3759925"/>
            <a:ext cx="6274324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59300" y="-65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(user 571)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5" y="847675"/>
            <a:ext cx="3771323" cy="19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25" y="2948501"/>
            <a:ext cx="4243126" cy="207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28350"/>
            <a:ext cx="4306625" cy="121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1350" y="939575"/>
            <a:ext cx="4243118" cy="12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190300" y="539375"/>
            <a:ext cx="23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Highly Rated: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190300" y="2728150"/>
            <a:ext cx="23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we recommended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1119300" y="1490525"/>
            <a:ext cx="6795900" cy="1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Real World ML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Recommending content efficiently and effectively for sparse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Motivation: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 Driven Economy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of the hour for Media based Companies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Posing as an ML problem: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Predicting ratings for the items that the user has not yet rated and recommending the most suited item for the particular user.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63725"/>
            <a:ext cx="85206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Jester Joke Dataset </a:t>
            </a:r>
            <a:r>
              <a:rPr b="1" lang="en" sz="1700"/>
              <a:t>(Ken Goldberg, </a:t>
            </a:r>
            <a:r>
              <a:rPr b="1" lang="en" sz="1700" u="sng">
                <a:solidFill>
                  <a:schemeClr val="hlink"/>
                </a:solidFill>
                <a:hlinkClick r:id="rId3"/>
              </a:rPr>
              <a:t>AUTOLab, </a:t>
            </a:r>
            <a:r>
              <a:rPr b="1" lang="en" sz="1700"/>
              <a:t>UC Berkeley)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100 jokes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24,983 users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Ratings Range: -10 to 10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Value "99" corresponds to "null" = "not rated"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23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Dataset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1289"/>
            <a:ext cx="2858400" cy="185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618" y="2657050"/>
            <a:ext cx="4818306" cy="23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950" y="893863"/>
            <a:ext cx="2680600" cy="17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2350" y="955075"/>
            <a:ext cx="2680600" cy="1701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Sparsity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Sparse </a:t>
            </a:r>
            <a:r>
              <a:rPr lang="en"/>
              <a:t>matrices</a:t>
            </a:r>
            <a:r>
              <a:rPr lang="en"/>
              <a:t> can’t be plugged in sklearn directly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more sparsity: 12.5%, 25%, 30%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Matrix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Ratings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for NMF and Neural Based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Metrics and Models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Similarity Metrics:</a:t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Manhattan Similarity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Cosine Similarity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Pearson Correlation Similarity</a:t>
            </a:r>
            <a:endParaRPr sz="138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Baseline Model : </a:t>
            </a:r>
            <a:r>
              <a:rPr lang="en" sz="1695"/>
              <a:t>Item</a:t>
            </a:r>
            <a:r>
              <a:rPr lang="en" sz="1695"/>
              <a:t> Based Mean Imputation </a:t>
            </a: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Memory Based Models:</a:t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KNN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Soft KNN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Soft KNN with Item Baseline</a:t>
            </a:r>
            <a:endParaRPr sz="138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Model Based</a:t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Matrix Factorization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NMF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Neural Based</a:t>
            </a:r>
            <a:endParaRPr sz="138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Ensemble: NMF + Soft KNN with Item Baseline</a:t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Equal </a:t>
            </a:r>
            <a:r>
              <a:rPr lang="en" sz="1385"/>
              <a:t>weighting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Regression based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7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Neural Based Embedding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968525"/>
            <a:ext cx="85206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</a:t>
            </a:r>
            <a:r>
              <a:rPr b="1" lang="en" sz="1600"/>
              <a:t>nput</a:t>
            </a:r>
            <a:r>
              <a:rPr lang="en" sz="1600"/>
              <a:t> for training: User Embedding + Joke Embedding for rating, </a:t>
            </a:r>
            <a:r>
              <a:rPr b="1" lang="en" sz="1600"/>
              <a:t>Output</a:t>
            </a:r>
            <a:r>
              <a:rPr lang="en" sz="1600"/>
              <a:t>: Rating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Calculating </a:t>
            </a:r>
            <a:r>
              <a:rPr lang="en" sz="1600">
                <a:solidFill>
                  <a:srgbClr val="FF0000"/>
                </a:solidFill>
              </a:rPr>
              <a:t>User Embedding :</a:t>
            </a:r>
            <a:r>
              <a:rPr lang="en" sz="1600"/>
              <a:t>                                          Calculating </a:t>
            </a:r>
            <a:r>
              <a:rPr lang="en" sz="1600">
                <a:solidFill>
                  <a:srgbClr val="FF0000"/>
                </a:solidFill>
              </a:rPr>
              <a:t>Joke Embedding :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</a:t>
            </a:r>
            <a:r>
              <a:rPr b="1" lang="en" sz="1300"/>
              <a:t>User 2 Embedding </a:t>
            </a:r>
            <a:r>
              <a:rPr lang="en" sz="1300"/>
              <a:t>in Jokes dataset</a:t>
            </a:r>
            <a:r>
              <a:rPr lang="en" sz="1600"/>
              <a:t>                                           </a:t>
            </a:r>
            <a:r>
              <a:rPr b="1" lang="en" sz="1300"/>
              <a:t>Joke 5 Embedding</a:t>
            </a:r>
            <a:r>
              <a:rPr lang="en" sz="1300"/>
              <a:t> in Joke Sim Matrix</a:t>
            </a:r>
            <a:endParaRPr sz="16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5" y="2322575"/>
            <a:ext cx="5068277" cy="24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900" y="2322575"/>
            <a:ext cx="3883501" cy="25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Neural Based Embedding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37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Input Embedding for Rating (2,5) [</a:t>
            </a:r>
            <a:r>
              <a:rPr b="1" lang="en">
                <a:solidFill>
                  <a:srgbClr val="000000"/>
                </a:solidFill>
              </a:rPr>
              <a:t>User 2</a:t>
            </a:r>
            <a:r>
              <a:rPr lang="en"/>
              <a:t> and </a:t>
            </a:r>
            <a:r>
              <a:rPr b="1" lang="en"/>
              <a:t>Joke 5]</a:t>
            </a:r>
            <a:endParaRPr b="1"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-32784"/>
          <a:stretch/>
        </p:blipFill>
        <p:spPr>
          <a:xfrm>
            <a:off x="3723600" y="2280225"/>
            <a:ext cx="1344650" cy="10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70950"/>
            <a:ext cx="8839201" cy="4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72900"/>
            <a:ext cx="8839201" cy="3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7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Based Embedding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556200" y="1024825"/>
            <a:ext cx="8198100" cy="3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25" y="1419850"/>
            <a:ext cx="7569500" cy="309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