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576" r:id="rId2"/>
    <p:sldId id="586" r:id="rId3"/>
    <p:sldId id="585" r:id="rId4"/>
    <p:sldId id="587" r:id="rId5"/>
    <p:sldId id="588" r:id="rId6"/>
    <p:sldId id="580" r:id="rId7"/>
    <p:sldId id="581" r:id="rId8"/>
    <p:sldId id="577" r:id="rId9"/>
    <p:sldId id="582" r:id="rId10"/>
    <p:sldId id="578" r:id="rId11"/>
    <p:sldId id="583" r:id="rId12"/>
    <p:sldId id="584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</p:sldIdLst>
  <p:sldSz cx="9144000" cy="6858000" type="screen4x3"/>
  <p:notesSz cx="6950075" cy="9236075"/>
  <p:embeddedFontLs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9" autoAdjust="0"/>
    <p:restoredTop sz="99499" autoAdjust="0"/>
  </p:normalViewPr>
  <p:slideViewPr>
    <p:cSldViewPr>
      <p:cViewPr varScale="1">
        <p:scale>
          <a:sx n="84" d="100"/>
          <a:sy n="84" d="100"/>
        </p:scale>
        <p:origin x="108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068bc0cfceaf8db/NUEN%20610/Analytical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temp.xlsx]slabs'!$W$16:$AA$16</c:f>
              <c:numCache>
                <c:formatCode>General</c:formatCode>
                <c:ptCount val="5"/>
                <c:pt idx="0">
                  <c:v>925.85030597505886</c:v>
                </c:pt>
                <c:pt idx="1">
                  <c:v>897.59565127764245</c:v>
                </c:pt>
                <c:pt idx="2">
                  <c:v>887.71926737534011</c:v>
                </c:pt>
                <c:pt idx="3">
                  <c:v>860.21926737534011</c:v>
                </c:pt>
                <c:pt idx="4">
                  <c:v>851.04195583237379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temp.xlsx]slabs'!$W$117:$AA$117</c:f>
              <c:numCache>
                <c:formatCode>General</c:formatCode>
                <c:ptCount val="5"/>
                <c:pt idx="0">
                  <c:v>1030.0635036686072</c:v>
                </c:pt>
                <c:pt idx="1">
                  <c:v>1001.922119155358</c:v>
                </c:pt>
                <c:pt idx="2">
                  <c:v>992.82149670133981</c:v>
                </c:pt>
                <c:pt idx="3">
                  <c:v>965.32149670133981</c:v>
                </c:pt>
                <c:pt idx="4">
                  <c:v>956.27949490212632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temp.xlsx]slabs'!$W$217:$AA$217</c:f>
              <c:numCache>
                <c:formatCode>General</c:formatCode>
                <c:ptCount val="5"/>
                <c:pt idx="0">
                  <c:v>1133.373847968596</c:v>
                </c:pt>
                <c:pt idx="1">
                  <c:v>1105.4462038044742</c:v>
                </c:pt>
                <c:pt idx="2">
                  <c:v>1096.9359638316523</c:v>
                </c:pt>
                <c:pt idx="3">
                  <c:v>1069.4359638316523</c:v>
                </c:pt>
                <c:pt idx="4">
                  <c:v>1060.4750781395051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temp.xlsx]slabs'!$W$316:$AA$316</c:f>
              <c:numCache>
                <c:formatCode>General</c:formatCode>
                <c:ptCount val="5"/>
                <c:pt idx="0">
                  <c:v>1235.5899799594788</c:v>
                </c:pt>
                <c:pt idx="1">
                  <c:v>1207.9368772778607</c:v>
                </c:pt>
                <c:pt idx="2">
                  <c:v>1199.9330056657691</c:v>
                </c:pt>
                <c:pt idx="3">
                  <c:v>1172.4330056657691</c:v>
                </c:pt>
                <c:pt idx="4">
                  <c:v>1163.62870554451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65312"/>
        <c:axId val="42250251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temp.xlsx]slabs'!$W$11:$AA$11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0.61</c:v>
                      </c:pt>
                      <c:pt idx="4">
                        <c:v>0.78500000000000003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temp.xlsx]slabs'!$W$67:$AA$67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978.43470970353155</c:v>
                      </c:pt>
                      <c:pt idx="1">
                        <c:v>950.22392641040949</c:v>
                      </c:pt>
                      <c:pt idx="2">
                        <c:v>940.78921365772987</c:v>
                      </c:pt>
                      <c:pt idx="3">
                        <c:v>913.28921365772987</c:v>
                      </c:pt>
                      <c:pt idx="4">
                        <c:v>904.18170328343695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41716531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Distance From Fuel Center (cm)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502512"/>
        <c:crosses val="autoZero"/>
        <c:crossBetween val="midCat"/>
      </c:valAx>
      <c:valAx>
        <c:axId val="4225025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65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../clipboard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../clipboard/media/image8.png"/><Relationship Id="rId4" Type="http://schemas.openxmlformats.org/officeDocument/2006/relationships/image" Target="../../clipboard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3.png"/><Relationship Id="rId5" Type="http://schemas.openxmlformats.org/officeDocument/2006/relationships/image" Target="../../clipboard/media/image12.png"/><Relationship Id="rId4" Type="http://schemas.openxmlformats.org/officeDocument/2006/relationships/image" Target="../../clipboard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Depleted Uranium Soaring Temperature Reactor (DUSTR)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19200" y="16764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429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</a:t>
            </a:r>
            <a:r>
              <a:rPr lang="en-US" sz="1400" b="1" dirty="0" smtClean="0">
                <a:solidFill>
                  <a:srgbClr val="FFFFFF"/>
                </a:solidFill>
              </a:rPr>
              <a:t>Presentation (2)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Uranium Quantities</a:t>
            </a:r>
            <a:br>
              <a:rPr lang="en-US" dirty="0" smtClean="0"/>
            </a:br>
            <a:r>
              <a:rPr lang="en-US" dirty="0" smtClean="0"/>
              <a:t>(LEU)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Content Placeholder 8" descr="UMass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11" name="Content Placeholder 10" descr="UMassFraction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291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Uranium SQ are relatively small</a:t>
            </a:r>
            <a:endParaRPr lang="en-US" dirty="0"/>
          </a:p>
        </p:txBody>
      </p:sp>
      <p:pic>
        <p:nvPicPr>
          <p:cNvPr id="6" name="Content Placeholder 5" descr="U235SQEntireCore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7" name="Content Placeholder 6" descr="U235SQPerAssembly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analysis on version 6 of our core</a:t>
            </a:r>
          </a:p>
          <a:p>
            <a:pPr lvl="1"/>
            <a:r>
              <a:rPr lang="en-US" dirty="0" smtClean="0"/>
              <a:t>Currently running a depletion simulation on cluster</a:t>
            </a:r>
          </a:p>
          <a:p>
            <a:r>
              <a:rPr lang="en-US" dirty="0" smtClean="0"/>
              <a:t>Run a depletion simulation using smaller time intervals</a:t>
            </a:r>
          </a:p>
          <a:p>
            <a:pPr lvl="1"/>
            <a:r>
              <a:rPr lang="en-US" dirty="0" smtClean="0"/>
              <a:t>Currently using 1 year intervals, which is pretty large</a:t>
            </a:r>
            <a:endParaRPr lang="en-US" dirty="0"/>
          </a:p>
          <a:p>
            <a:r>
              <a:rPr lang="en-US" dirty="0" smtClean="0"/>
              <a:t>Possibly look into the activities of the burned fuel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Fuel Plates</a:t>
            </a:r>
          </a:p>
          <a:p>
            <a:pPr lvl="1"/>
            <a:r>
              <a:rPr lang="en-US" sz="2400" dirty="0" smtClean="0"/>
              <a:t>Thermally Decouple </a:t>
            </a:r>
            <a:r>
              <a:rPr lang="en-US" sz="2400" dirty="0" err="1"/>
              <a:t>S</a:t>
            </a:r>
            <a:r>
              <a:rPr lang="en-US" sz="2400" dirty="0" err="1" smtClean="0"/>
              <a:t>ubchannels</a:t>
            </a:r>
            <a:endParaRPr lang="en-US" sz="2400" dirty="0" smtClean="0"/>
          </a:p>
          <a:p>
            <a:pPr lvl="1"/>
            <a:r>
              <a:rPr lang="en-US" sz="2400" dirty="0" smtClean="0"/>
              <a:t>Higher Accident Tolerance</a:t>
            </a:r>
          </a:p>
          <a:p>
            <a:pPr lvl="1"/>
            <a:r>
              <a:rPr lang="en-US" sz="2400" dirty="0" smtClean="0"/>
              <a:t>Equal, Consistent Cooling</a:t>
            </a:r>
          </a:p>
          <a:p>
            <a:pPr lvl="1"/>
            <a:r>
              <a:rPr lang="en-US" sz="2400" dirty="0" smtClean="0"/>
              <a:t>Higher Surface Area to Fuel Mass</a:t>
            </a:r>
          </a:p>
          <a:p>
            <a:pPr lvl="1"/>
            <a:r>
              <a:rPr lang="en-US" sz="2400" dirty="0" smtClean="0"/>
              <a:t>Flat Temperature Gradients</a:t>
            </a:r>
          </a:p>
          <a:p>
            <a:r>
              <a:rPr lang="en-US" sz="2800" dirty="0" smtClean="0"/>
              <a:t>He Coolant</a:t>
            </a:r>
          </a:p>
          <a:p>
            <a:pPr lvl="1"/>
            <a:r>
              <a:rPr lang="en-US" sz="2400" dirty="0"/>
              <a:t>Hot Channels Naturally Cool </a:t>
            </a:r>
            <a:r>
              <a:rPr lang="en-US" sz="2400" dirty="0" smtClean="0"/>
              <a:t>Better</a:t>
            </a:r>
          </a:p>
          <a:p>
            <a:pPr lvl="1"/>
            <a:r>
              <a:rPr lang="en-US" sz="2400" dirty="0" smtClean="0"/>
              <a:t>Non-Corrosive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TH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Final Channel Dimensions</a:t>
            </a:r>
          </a:p>
          <a:p>
            <a:pPr lvl="1"/>
            <a:r>
              <a:rPr lang="en-US" sz="2000" dirty="0" smtClean="0"/>
              <a:t>Fuel Width: 1 cm</a:t>
            </a:r>
          </a:p>
          <a:p>
            <a:pPr lvl="1"/>
            <a:r>
              <a:rPr lang="en-US" sz="2000" dirty="0" smtClean="0"/>
              <a:t>Clad Thickness: 1.1 mm</a:t>
            </a:r>
          </a:p>
          <a:p>
            <a:pPr lvl="1"/>
            <a:r>
              <a:rPr lang="en-US" sz="2000" dirty="0" smtClean="0"/>
              <a:t>Channel Thickness: 3.5 mm</a:t>
            </a:r>
          </a:p>
          <a:p>
            <a:pPr lvl="1"/>
            <a:r>
              <a:rPr lang="en-US" sz="2000" dirty="0" smtClean="0"/>
              <a:t>Fuel/Coolant Ratio: 2.857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Core Specs</a:t>
            </a:r>
          </a:p>
          <a:p>
            <a:pPr lvl="1"/>
            <a:r>
              <a:rPr lang="en-US" sz="2000" dirty="0" smtClean="0"/>
              <a:t>Pressure: 15 MPa</a:t>
            </a:r>
          </a:p>
          <a:p>
            <a:pPr lvl="1"/>
            <a:r>
              <a:rPr lang="en-US" sz="2000" dirty="0" smtClean="0"/>
              <a:t>Pressure Drop: ~1 MPa</a:t>
            </a:r>
          </a:p>
          <a:p>
            <a:pPr lvl="1"/>
            <a:r>
              <a:rPr lang="en-US" sz="2000" dirty="0" smtClean="0"/>
              <a:t>Single Channel Mass Flow Rate: 0.2 kg/s</a:t>
            </a:r>
          </a:p>
          <a:p>
            <a:pPr lvl="1"/>
            <a:r>
              <a:rPr lang="en-US" sz="2000" dirty="0" smtClean="0"/>
              <a:t>Power: 623 </a:t>
            </a:r>
            <a:r>
              <a:rPr lang="en-US" sz="2000" dirty="0" err="1" smtClean="0"/>
              <a:t>MWth</a:t>
            </a:r>
            <a:endParaRPr lang="en-US" sz="2000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95800" y="1596292"/>
          <a:ext cx="4267200" cy="268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46591" y="15962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966" y="160453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565" y="160453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508260" y="1918174"/>
            <a:ext cx="0" cy="172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81800" y="1918174"/>
            <a:ext cx="0" cy="172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092"/>
            <a:ext cx="8229600" cy="4525963"/>
          </a:xfrm>
        </p:spPr>
        <p:txBody>
          <a:bodyPr/>
          <a:lstStyle/>
          <a:p>
            <a:r>
              <a:rPr lang="en-US" dirty="0" smtClean="0"/>
              <a:t>Surface Design Impacts Coolant Mixing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70" y="1992875"/>
            <a:ext cx="4724400" cy="76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09" y="3067524"/>
            <a:ext cx="4671295" cy="691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320" y="4123122"/>
            <a:ext cx="4649072" cy="638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558" y="5024947"/>
            <a:ext cx="4658596" cy="66703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114800" y="1705760"/>
            <a:ext cx="622299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Flat</a:t>
            </a: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653543" y="2795599"/>
            <a:ext cx="1720850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Ribbed (1mm)</a:t>
            </a: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95327" y="3790647"/>
            <a:ext cx="1862138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Ribbed (0.5mm)</a:t>
            </a: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614649" y="4753820"/>
            <a:ext cx="1798637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Dimpled (0.5mm)</a:t>
            </a:r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21" y="2575068"/>
            <a:ext cx="1809303" cy="15291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9011" y="3643092"/>
            <a:ext cx="1867878" cy="1598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437" y="4598035"/>
            <a:ext cx="1578980" cy="15208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347" y="5753892"/>
            <a:ext cx="5505239" cy="5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3 loops</a:t>
            </a:r>
          </a:p>
          <a:p>
            <a:r>
              <a:rPr lang="en-US" sz="2400" dirty="0" smtClean="0"/>
              <a:t>Loop 1 radioactive</a:t>
            </a:r>
          </a:p>
          <a:p>
            <a:r>
              <a:rPr lang="en-US" sz="2400" dirty="0" smtClean="0"/>
              <a:t>Loop 2,3 non-radioactive</a:t>
            </a:r>
          </a:p>
          <a:p>
            <a:r>
              <a:rPr lang="en-US" sz="2400" dirty="0" smtClean="0"/>
              <a:t>Industrial applications and steam turbine on the </a:t>
            </a:r>
            <a:r>
              <a:rPr lang="en-US" sz="2400" dirty="0"/>
              <a:t>ground (maintenance and </a:t>
            </a:r>
            <a:r>
              <a:rPr lang="en-US" sz="2400" dirty="0" smtClean="0"/>
              <a:t>access). </a:t>
            </a:r>
          </a:p>
          <a:p>
            <a:r>
              <a:rPr lang="en-US" sz="2400" dirty="0" smtClean="0"/>
              <a:t>Limit the access for the underground (loop 1) </a:t>
            </a:r>
          </a:p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79693"/>
            <a:ext cx="4038600" cy="37669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86318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256928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2942772"/>
            <a:ext cx="4191000" cy="0"/>
          </a:xfrm>
          <a:prstGeom prst="line">
            <a:avLst/>
          </a:prstGeom>
          <a:ln w="254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77200" y="2950288"/>
            <a:ext cx="97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underground </a:t>
            </a:r>
            <a:r>
              <a:rPr lang="en-US" sz="1000" dirty="0" smtClean="0"/>
              <a:t>container line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9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r>
                  <a:rPr lang="en-US" sz="2500" dirty="0" smtClean="0"/>
                  <a:t>What </a:t>
                </a:r>
                <a:r>
                  <a:rPr lang="en-US" sz="2500" dirty="0" err="1" smtClean="0"/>
                  <a:t>wwe</a:t>
                </a:r>
                <a:r>
                  <a:rPr lang="en-US" sz="2500" dirty="0" smtClean="0"/>
                  <a:t> known?</a:t>
                </a:r>
              </a:p>
              <a:p>
                <a:r>
                  <a:rPr lang="en-US" sz="2500" dirty="0" smtClean="0"/>
                  <a:t>Efficiency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=30%</m:t>
                    </m:r>
                  </m:oMath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0">
                <a:blip r:embed="rId2"/>
                <a:stretch>
                  <a:fillRect l="-2112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7" y="1939131"/>
            <a:ext cx="3209925" cy="3848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1069" y="1676400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=877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424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=623.4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69" y="1676400"/>
                <a:ext cx="167640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550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0"/>
            <a:ext cx="5257800" cy="409812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2895600" cy="4906963"/>
          </a:xfrm>
        </p:spPr>
        <p:txBody>
          <a:bodyPr/>
          <a:lstStyle/>
          <a:p>
            <a:r>
              <a:rPr lang="en-US" sz="2000" dirty="0" err="1" smtClean="0"/>
              <a:t>Recuperator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recover </a:t>
            </a:r>
            <a:r>
              <a:rPr lang="en-US" sz="2000" dirty="0"/>
              <a:t>the waste </a:t>
            </a:r>
            <a:r>
              <a:rPr lang="en-US" sz="2000" dirty="0" smtClean="0"/>
              <a:t>heat</a:t>
            </a:r>
          </a:p>
          <a:p>
            <a:r>
              <a:rPr lang="en-US" sz="2000" dirty="0" err="1" smtClean="0"/>
              <a:t>Precooler</a:t>
            </a:r>
            <a:r>
              <a:rPr lang="en-US" sz="2000" dirty="0" smtClean="0"/>
              <a:t> to be connected to the SG</a:t>
            </a:r>
          </a:p>
          <a:p>
            <a:r>
              <a:rPr lang="en-US" sz="2000" dirty="0" smtClean="0"/>
              <a:t>Pressures: P1=15MPa and P4=6.15MPa</a:t>
            </a:r>
          </a:p>
          <a:p>
            <a:r>
              <a:rPr lang="en-US" sz="2000" b="0" dirty="0" smtClean="0">
                <a:ea typeface="Cambria Math" panose="02040503050406030204" pitchFamily="18" charset="0"/>
              </a:rPr>
              <a:t>Temperatures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Mass flow</a:t>
            </a:r>
          </a:p>
          <a:p>
            <a:r>
              <a:rPr lang="en-US" sz="2000" b="0" dirty="0" smtClean="0">
                <a:ea typeface="Cambria Math" panose="02040503050406030204" pitchFamily="18" charset="0"/>
              </a:rPr>
              <a:t>Efficiency of GT and Compressor </a:t>
            </a:r>
            <a:r>
              <a:rPr lang="en-US" sz="2000" dirty="0"/>
              <a:t> </a:t>
            </a:r>
            <a:r>
              <a:rPr lang="en-US" sz="2000" dirty="0" smtClean="0"/>
              <a:t>~ .9%</a:t>
            </a:r>
            <a:endParaRPr lang="en-US" sz="2000" b="0" dirty="0" smtClean="0">
              <a:ea typeface="Cambria Math" panose="02040503050406030204" pitchFamily="18" charset="0"/>
            </a:endParaRPr>
          </a:p>
          <a:p>
            <a:endParaRPr lang="en-US" sz="2000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0000" y="4876800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=550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876800"/>
                <a:ext cx="114300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780" y="2071300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=532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780" y="2071300"/>
                <a:ext cx="114300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81400" y="2209800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=877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09800"/>
                <a:ext cx="114300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04432" y="5153799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=290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32" y="5153799"/>
                <a:ext cx="114300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67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reactor?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sz="2500" dirty="0" smtClean="0"/>
              <a:t>Secure ( the number of people who access underground ‘core area’ are limited).</a:t>
            </a:r>
          </a:p>
          <a:p>
            <a:r>
              <a:rPr lang="en-US" sz="2500" dirty="0" smtClean="0"/>
              <a:t>Easy for maintenance while the reactor is working.</a:t>
            </a:r>
          </a:p>
          <a:p>
            <a:r>
              <a:rPr lang="en-US" sz="2500" dirty="0" smtClean="0"/>
              <a:t>Not just the power! </a:t>
            </a:r>
          </a:p>
          <a:p>
            <a:endParaRPr lang="en-US" sz="2500" dirty="0" smtClean="0"/>
          </a:p>
          <a:p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79693"/>
            <a:ext cx="4038600" cy="3766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386318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256928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2942772"/>
            <a:ext cx="4191000" cy="0"/>
          </a:xfrm>
          <a:prstGeom prst="line">
            <a:avLst/>
          </a:prstGeom>
          <a:ln w="254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77200" y="2950288"/>
            <a:ext cx="97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underground </a:t>
            </a:r>
            <a:r>
              <a:rPr lang="en-US" sz="1000" dirty="0" smtClean="0"/>
              <a:t>container line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233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Versions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75875"/>
              </p:ext>
            </p:extLst>
          </p:nvPr>
        </p:nvGraphicFramePr>
        <p:xfrm>
          <a:off x="762000" y="1752600"/>
          <a:ext cx="7620000" cy="326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Axial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Depleted</a:t>
                      </a:r>
                      <a:r>
                        <a:rPr lang="en-US" baseline="0" dirty="0" smtClean="0"/>
                        <a:t> Uranium Assemblies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LEU Assemblies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LEU Enrichment (%)</a:t>
                      </a:r>
                      <a:endParaRPr lang="en-US" dirty="0"/>
                    </a:p>
                  </a:txBody>
                  <a:tcPr/>
                </a:tc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5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calculate the SG</a:t>
            </a:r>
          </a:p>
          <a:p>
            <a:r>
              <a:rPr lang="en-US" dirty="0" smtClean="0"/>
              <a:t>Choses the industrial applications</a:t>
            </a:r>
          </a:p>
          <a:p>
            <a:r>
              <a:rPr lang="en-US" dirty="0" smtClean="0"/>
              <a:t>Combine </a:t>
            </a:r>
            <a:r>
              <a:rPr lang="en-US" dirty="0"/>
              <a:t>all </a:t>
            </a:r>
            <a:r>
              <a:rPr lang="en-US" dirty="0" smtClean="0"/>
              <a:t>the cycles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 Core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87" r="1887" b="4091"/>
          <a:stretch/>
        </p:blipFill>
        <p:spPr>
          <a:xfrm>
            <a:off x="4724400" y="1846317"/>
            <a:ext cx="3886200" cy="38686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834043"/>
            <a:ext cx="4038600" cy="40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0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 / Version 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20" y="1841429"/>
            <a:ext cx="3944979" cy="394977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41820" y="1841429"/>
            <a:ext cx="3944979" cy="39497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8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 / Version 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826601"/>
            <a:ext cx="3962400" cy="39963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1841429"/>
            <a:ext cx="3962400" cy="39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Criticality</a:t>
            </a:r>
            <a:endParaRPr lang="en-US" dirty="0"/>
          </a:p>
        </p:txBody>
      </p:sp>
      <p:pic>
        <p:nvPicPr>
          <p:cNvPr id="7" name="Content Placeholder 6" descr="version2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1" name="Content Placeholder 10" descr="criticality.pd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176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IAEA Significant Quantities</a:t>
            </a:r>
            <a:endParaRPr lang="en-US" dirty="0"/>
          </a:p>
        </p:txBody>
      </p:sp>
      <p:pic>
        <p:nvPicPr>
          <p:cNvPr id="5" name="Content Placeholder 4" descr="Screen Shot 2015-11-18 at 3.17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83" r="-2488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1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Plutonium Quantities</a:t>
            </a:r>
            <a:br>
              <a:rPr lang="en-US" dirty="0" smtClean="0"/>
            </a:br>
            <a:r>
              <a:rPr lang="en-US" dirty="0" smtClean="0"/>
              <a:t> (depleted uranium)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1" name="Content Placeholder 10" descr="PuMass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13" name="Content Placeholder 12" descr="PuMassFraction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400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Plutonium SQ’s are somewhat high </a:t>
            </a:r>
            <a:endParaRPr lang="en-US" dirty="0"/>
          </a:p>
        </p:txBody>
      </p:sp>
      <p:pic>
        <p:nvPicPr>
          <p:cNvPr id="6" name="Content Placeholder 5" descr="PuSqPerAssembly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3" name="Content Placeholder 12" descr="ElementsFor1Sq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5410200" y="1752600"/>
            <a:ext cx="259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elements do you need for 1 SQ?</a:t>
            </a:r>
          </a:p>
        </p:txBody>
      </p:sp>
    </p:spTree>
    <p:extLst>
      <p:ext uri="{BB962C8B-B14F-4D97-AF65-F5344CB8AC3E}">
        <p14:creationId xmlns:p14="http://schemas.microsoft.com/office/powerpoint/2010/main" val="2747288747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Office22June20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16098</TotalTime>
  <Words>442</Words>
  <Application>Microsoft Office PowerPoint</Application>
  <PresentationFormat>On-screen Show (4:3)</PresentationFormat>
  <Paragraphs>177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Verdana</vt:lpstr>
      <vt:lpstr>Arial</vt:lpstr>
      <vt:lpstr>Cambria Math</vt:lpstr>
      <vt:lpstr>Tahoma</vt:lpstr>
      <vt:lpstr>SystemOffice22June2010</vt:lpstr>
      <vt:lpstr>PowerPoint Presentation</vt:lpstr>
      <vt:lpstr>Core Versions</vt:lpstr>
      <vt:lpstr>Version 1 Core</vt:lpstr>
      <vt:lpstr>Version 2 / Version 3</vt:lpstr>
      <vt:lpstr>Version 4 / Version 6</vt:lpstr>
      <vt:lpstr>Core Criticality</vt:lpstr>
      <vt:lpstr>IAEA Significant Quantities</vt:lpstr>
      <vt:lpstr>Plutonium Quantities  (depleted uranium)</vt:lpstr>
      <vt:lpstr>Plutonium SQ’s are somewhat high </vt:lpstr>
      <vt:lpstr>Uranium Quantities (LEU)</vt:lpstr>
      <vt:lpstr>Uranium SQ are relatively small</vt:lpstr>
      <vt:lpstr>What’s next?</vt:lpstr>
      <vt:lpstr>Core Geometry</vt:lpstr>
      <vt:lpstr>Core TH Specs</vt:lpstr>
      <vt:lpstr>Plate Surface</vt:lpstr>
      <vt:lpstr>Thermodynamic Analysis </vt:lpstr>
      <vt:lpstr>Gas Cycle</vt:lpstr>
      <vt:lpstr>Gas Cycle</vt:lpstr>
      <vt:lpstr>Why this reactor?</vt:lpstr>
      <vt:lpstr>What is next?</vt:lpstr>
    </vt:vector>
  </TitlesOfParts>
  <Company>TAMUS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Jacob T. Landman</cp:lastModifiedBy>
  <cp:revision>485</cp:revision>
  <dcterms:created xsi:type="dcterms:W3CDTF">2009-01-05T19:05:15Z</dcterms:created>
  <dcterms:modified xsi:type="dcterms:W3CDTF">2015-11-19T22:15:05Z</dcterms:modified>
</cp:coreProperties>
</file>