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576" r:id="rId2"/>
    <p:sldId id="585" r:id="rId3"/>
    <p:sldId id="586" r:id="rId4"/>
    <p:sldId id="587" r:id="rId5"/>
    <p:sldId id="588" r:id="rId6"/>
    <p:sldId id="597" r:id="rId7"/>
    <p:sldId id="580" r:id="rId8"/>
    <p:sldId id="581" r:id="rId9"/>
    <p:sldId id="577" r:id="rId10"/>
    <p:sldId id="582" r:id="rId11"/>
    <p:sldId id="578" r:id="rId12"/>
    <p:sldId id="583" r:id="rId13"/>
    <p:sldId id="584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</p:sldIdLst>
  <p:sldSz cx="9144000" cy="6858000" type="screen4x3"/>
  <p:notesSz cx="6950075" cy="9236075"/>
  <p:embeddedFontLst>
    <p:embeddedFont>
      <p:font typeface="Tahoma" panose="020B0604030504040204" pitchFamily="34" charset="0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0000"/>
    <a:srgbClr val="4F6228"/>
    <a:srgbClr val="800000"/>
    <a:srgbClr val="86855D"/>
    <a:srgbClr val="9D8645"/>
    <a:srgbClr val="756433"/>
    <a:srgbClr val="D4CB94"/>
    <a:srgbClr val="990033"/>
    <a:srgbClr val="8F8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99499" autoAdjust="0"/>
  </p:normalViewPr>
  <p:slideViewPr>
    <p:cSldViewPr>
      <p:cViewPr varScale="1">
        <p:scale>
          <a:sx n="132" d="100"/>
          <a:sy n="132" d="100"/>
        </p:scale>
        <p:origin x="131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nucleus\home\masonchilds\My%20Documents\610\NUEN_610_Project\mcnp\lattice_tall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068bc0cfceaf8db/NUEN%20610/Analytical%20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'Plate Carbide v6 - 27'!$C$1:$D$1</c:f>
              <c:strCache>
                <c:ptCount val="1"/>
                <c:pt idx="0">
                  <c:v>Depleted (0, 0, 0)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2.6031329635200002E-8</c:v>
                  </c:pt>
                  <c:pt idx="17">
                    <c:v>2.9195187448799998E-8</c:v>
                  </c:pt>
                  <c:pt idx="18">
                    <c:v>5.2973383164200004E-8</c:v>
                  </c:pt>
                  <c:pt idx="19">
                    <c:v>6.2732708932399994E-8</c:v>
                  </c:pt>
                  <c:pt idx="20">
                    <c:v>7.8708789695199998E-8</c:v>
                  </c:pt>
                  <c:pt idx="21">
                    <c:v>1.0070548407309999E-7</c:v>
                  </c:pt>
                  <c:pt idx="22">
                    <c:v>1.164004880659E-7</c:v>
                  </c:pt>
                  <c:pt idx="23">
                    <c:v>1.3559202006099998E-7</c:v>
                  </c:pt>
                  <c:pt idx="24">
                    <c:v>1.847423760546E-7</c:v>
                  </c:pt>
                  <c:pt idx="25">
                    <c:v>2.081595780594E-7</c:v>
                  </c:pt>
                  <c:pt idx="26">
                    <c:v>2.166804270639E-7</c:v>
                  </c:pt>
                  <c:pt idx="27">
                    <c:v>1.9185164307729998E-7</c:v>
                  </c:pt>
                  <c:pt idx="28">
                    <c:v>1.6545060009E-7</c:v>
                  </c:pt>
                  <c:pt idx="29">
                    <c:v>1.4087319611459997E-7</c:v>
                  </c:pt>
                  <c:pt idx="30">
                    <c:v>6.6860722732500001E-8</c:v>
                  </c:pt>
                  <c:pt idx="31">
                    <c:v>5.2165972541699999E-8</c:v>
                  </c:pt>
                  <c:pt idx="32">
                    <c:v>1.9954578429199999E-8</c:v>
                  </c:pt>
                  <c:pt idx="33">
                    <c:v>2.4056727542099995E-8</c:v>
                  </c:pt>
                  <c:pt idx="34">
                    <c:v>2.1076701000000001E-8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v6 - 27'!$G$3:$G$42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2.6031329635200002E-8</c:v>
                  </c:pt>
                  <c:pt idx="17">
                    <c:v>2.9195187448799998E-8</c:v>
                  </c:pt>
                  <c:pt idx="18">
                    <c:v>5.2973383164200004E-8</c:v>
                  </c:pt>
                  <c:pt idx="19">
                    <c:v>6.2732708932399994E-8</c:v>
                  </c:pt>
                  <c:pt idx="20">
                    <c:v>7.8708789695199998E-8</c:v>
                  </c:pt>
                  <c:pt idx="21">
                    <c:v>1.0070548407309999E-7</c:v>
                  </c:pt>
                  <c:pt idx="22">
                    <c:v>1.164004880659E-7</c:v>
                  </c:pt>
                  <c:pt idx="23">
                    <c:v>1.3559202006099998E-7</c:v>
                  </c:pt>
                  <c:pt idx="24">
                    <c:v>1.847423760546E-7</c:v>
                  </c:pt>
                  <c:pt idx="25">
                    <c:v>2.081595780594E-7</c:v>
                  </c:pt>
                  <c:pt idx="26">
                    <c:v>2.166804270639E-7</c:v>
                  </c:pt>
                  <c:pt idx="27">
                    <c:v>1.9185164307729998E-7</c:v>
                  </c:pt>
                  <c:pt idx="28">
                    <c:v>1.6545060009E-7</c:v>
                  </c:pt>
                  <c:pt idx="29">
                    <c:v>1.4087319611459997E-7</c:v>
                  </c:pt>
                  <c:pt idx="30">
                    <c:v>6.6860722732500001E-8</c:v>
                  </c:pt>
                  <c:pt idx="31">
                    <c:v>5.2165972541699999E-8</c:v>
                  </c:pt>
                  <c:pt idx="32">
                    <c:v>1.9954578429199999E-8</c:v>
                  </c:pt>
                  <c:pt idx="33">
                    <c:v>2.4056727542099995E-8</c:v>
                  </c:pt>
                  <c:pt idx="34">
                    <c:v>2.1076701000000001E-8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v6 - 27'!$C$3:$C$42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v6 - 27'!$E$3:$E$42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7.3286400999999997E-8</c:v>
                </c:pt>
                <c:pt idx="17">
                  <c:v>1.17344001E-7</c:v>
                </c:pt>
                <c:pt idx="18">
                  <c:v>3.2261500099999998E-7</c:v>
                </c:pt>
                <c:pt idx="19">
                  <c:v>4.7381200099999998E-7</c:v>
                </c:pt>
                <c:pt idx="20">
                  <c:v>8.2677300099999997E-7</c:v>
                </c:pt>
                <c:pt idx="21">
                  <c:v>1.3776400009999999E-6</c:v>
                </c:pt>
                <c:pt idx="22">
                  <c:v>1.766320001E-6</c:v>
                </c:pt>
                <c:pt idx="23">
                  <c:v>2.2228200009999997E-6</c:v>
                </c:pt>
                <c:pt idx="24">
                  <c:v>3.3835600009999997E-6</c:v>
                </c:pt>
                <c:pt idx="25">
                  <c:v>3.5043700009999998E-6</c:v>
                </c:pt>
                <c:pt idx="26">
                  <c:v>3.3909300009999999E-6</c:v>
                </c:pt>
                <c:pt idx="27">
                  <c:v>2.4819100010000001E-6</c:v>
                </c:pt>
                <c:pt idx="28">
                  <c:v>1.838340001E-6</c:v>
                </c:pt>
                <c:pt idx="29">
                  <c:v>1.2292600009999999E-6</c:v>
                </c:pt>
                <c:pt idx="30">
                  <c:v>2.8757300100000001E-7</c:v>
                </c:pt>
                <c:pt idx="31">
                  <c:v>1.52666001E-7</c:v>
                </c:pt>
                <c:pt idx="32">
                  <c:v>3.6333900999999998E-8</c:v>
                </c:pt>
                <c:pt idx="33">
                  <c:v>4.0629500999999997E-8</c:v>
                </c:pt>
                <c:pt idx="34">
                  <c:v>2.1076701000000001E-8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FC-442D-BB36-A82069E72567}"/>
            </c:ext>
          </c:extLst>
        </c:ser>
        <c:ser>
          <c:idx val="1"/>
          <c:order val="1"/>
          <c:tx>
            <c:strRef>
              <c:f>'Plate Carbide v6 - 27'!$C$45:$D$45</c:f>
              <c:strCache>
                <c:ptCount val="1"/>
                <c:pt idx="0">
                  <c:v>Depleted (42.4, 0, 0)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3.4230609999999999E-9</c:v>
                  </c:pt>
                  <c:pt idx="19">
                    <c:v>2.2911585005100002E-8</c:v>
                  </c:pt>
                  <c:pt idx="20">
                    <c:v>5.5243702554400004E-8</c:v>
                  </c:pt>
                  <c:pt idx="21">
                    <c:v>7.5445050309100012E-8</c:v>
                  </c:pt>
                  <c:pt idx="22">
                    <c:v>1.110256000736E-7</c:v>
                  </c:pt>
                  <c:pt idx="23">
                    <c:v>1.4852916405529998E-7</c:v>
                  </c:pt>
                  <c:pt idx="24">
                    <c:v>2.025039250445E-7</c:v>
                  </c:pt>
                  <c:pt idx="25">
                    <c:v>2.6468907504150001E-7</c:v>
                  </c:pt>
                  <c:pt idx="26">
                    <c:v>3.2146991103989999E-7</c:v>
                  </c:pt>
                  <c:pt idx="27">
                    <c:v>3.6073148404019998E-7</c:v>
                  </c:pt>
                  <c:pt idx="28">
                    <c:v>3.6274727504250004E-7</c:v>
                  </c:pt>
                  <c:pt idx="29">
                    <c:v>3.324475660506E-7</c:v>
                  </c:pt>
                  <c:pt idx="30">
                    <c:v>2.5700440006560001E-7</c:v>
                  </c:pt>
                  <c:pt idx="31">
                    <c:v>1.7758959009849999E-7</c:v>
                  </c:pt>
                  <c:pt idx="32">
                    <c:v>1.224672913416E-7</c:v>
                  </c:pt>
                  <c:pt idx="33">
                    <c:v>9.432914780780001E-8</c:v>
                  </c:pt>
                  <c:pt idx="34">
                    <c:v>4.2174033142700003E-8</c:v>
                  </c:pt>
                  <c:pt idx="35">
                    <c:v>5.0658009999999999E-9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v6 - 27'!$G$47:$G$86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0</c:v>
                  </c:pt>
                  <c:pt idx="17">
                    <c:v>0</c:v>
                  </c:pt>
                  <c:pt idx="18">
                    <c:v>3.4230609999999999E-9</c:v>
                  </c:pt>
                  <c:pt idx="19">
                    <c:v>2.2911585005100002E-8</c:v>
                  </c:pt>
                  <c:pt idx="20">
                    <c:v>5.5243702554400004E-8</c:v>
                  </c:pt>
                  <c:pt idx="21">
                    <c:v>7.5445050309100012E-8</c:v>
                  </c:pt>
                  <c:pt idx="22">
                    <c:v>1.110256000736E-7</c:v>
                  </c:pt>
                  <c:pt idx="23">
                    <c:v>1.4852916405529998E-7</c:v>
                  </c:pt>
                  <c:pt idx="24">
                    <c:v>2.025039250445E-7</c:v>
                  </c:pt>
                  <c:pt idx="25">
                    <c:v>2.6468907504150001E-7</c:v>
                  </c:pt>
                  <c:pt idx="26">
                    <c:v>3.2146991103989999E-7</c:v>
                  </c:pt>
                  <c:pt idx="27">
                    <c:v>3.6073148404019998E-7</c:v>
                  </c:pt>
                  <c:pt idx="28">
                    <c:v>3.6274727504250004E-7</c:v>
                  </c:pt>
                  <c:pt idx="29">
                    <c:v>3.324475660506E-7</c:v>
                  </c:pt>
                  <c:pt idx="30">
                    <c:v>2.5700440006560001E-7</c:v>
                  </c:pt>
                  <c:pt idx="31">
                    <c:v>1.7758959009849999E-7</c:v>
                  </c:pt>
                  <c:pt idx="32">
                    <c:v>1.224672913416E-7</c:v>
                  </c:pt>
                  <c:pt idx="33">
                    <c:v>9.432914780780001E-8</c:v>
                  </c:pt>
                  <c:pt idx="34">
                    <c:v>4.2174033142700003E-8</c:v>
                  </c:pt>
                  <c:pt idx="35">
                    <c:v>5.0658009999999999E-9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v6 - 27'!$C$47:$C$86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v6 - 27'!$E$47:$E$86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3.4230609999999999E-9</c:v>
                </c:pt>
                <c:pt idx="19">
                  <c:v>6.4521501000000003E-8</c:v>
                </c:pt>
                <c:pt idx="20">
                  <c:v>3.5779600099999999E-7</c:v>
                </c:pt>
                <c:pt idx="21">
                  <c:v>6.9152200100000005E-7</c:v>
                </c:pt>
                <c:pt idx="22">
                  <c:v>1.5085000009999999E-6</c:v>
                </c:pt>
                <c:pt idx="23">
                  <c:v>2.6858800009999998E-6</c:v>
                </c:pt>
                <c:pt idx="24">
                  <c:v>4.5506500010000005E-6</c:v>
                </c:pt>
                <c:pt idx="25">
                  <c:v>6.3780500010000002E-6</c:v>
                </c:pt>
                <c:pt idx="26">
                  <c:v>8.0568900010000004E-6</c:v>
                </c:pt>
                <c:pt idx="27">
                  <c:v>8.9734200009999995E-6</c:v>
                </c:pt>
                <c:pt idx="28">
                  <c:v>8.5352300009999999E-6</c:v>
                </c:pt>
                <c:pt idx="29">
                  <c:v>6.5701100010000002E-6</c:v>
                </c:pt>
                <c:pt idx="30">
                  <c:v>3.9177500010000002E-6</c:v>
                </c:pt>
                <c:pt idx="31">
                  <c:v>1.8029400009999999E-6</c:v>
                </c:pt>
                <c:pt idx="32">
                  <c:v>8.6488200100000001E-7</c:v>
                </c:pt>
                <c:pt idx="33">
                  <c:v>4.5394200100000001E-7</c:v>
                </c:pt>
                <c:pt idx="34">
                  <c:v>1.23064001E-7</c:v>
                </c:pt>
                <c:pt idx="35">
                  <c:v>5.0658009999999999E-9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FC-442D-BB36-A82069E72567}"/>
            </c:ext>
          </c:extLst>
        </c:ser>
        <c:ser>
          <c:idx val="2"/>
          <c:order val="2"/>
          <c:tx>
            <c:strRef>
              <c:f>'Plate Carbide v6 - 27'!$C$89:$D$89</c:f>
              <c:strCache>
                <c:ptCount val="1"/>
                <c:pt idx="0">
                  <c:v>Depleted (84.4, 0, 0)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6.9853510000000004E-9</c:v>
                  </c:pt>
                  <c:pt idx="15">
                    <c:v>0</c:v>
                  </c:pt>
                  <c:pt idx="16">
                    <c:v>7.7721380542000015E-9</c:v>
                  </c:pt>
                  <c:pt idx="17">
                    <c:v>2.1668797300999999E-8</c:v>
                  </c:pt>
                  <c:pt idx="18">
                    <c:v>2.1188567880599999E-8</c:v>
                  </c:pt>
                  <c:pt idx="19">
                    <c:v>2.8114009290499997E-8</c:v>
                  </c:pt>
                  <c:pt idx="20">
                    <c:v>3.5977390396200002E-8</c:v>
                  </c:pt>
                  <c:pt idx="21">
                    <c:v>5.3864399750699999E-8</c:v>
                  </c:pt>
                  <c:pt idx="22">
                    <c:v>6.6122289422899997E-8</c:v>
                  </c:pt>
                  <c:pt idx="23">
                    <c:v>7.5739817216699999E-8</c:v>
                  </c:pt>
                  <c:pt idx="24">
                    <c:v>7.7351670120999991E-8</c:v>
                  </c:pt>
                  <c:pt idx="25">
                    <c:v>9.542578511700001E-8</c:v>
                  </c:pt>
                  <c:pt idx="26">
                    <c:v>1.1493088453479999E-7</c:v>
                  </c:pt>
                  <c:pt idx="27">
                    <c:v>8.1196317156599987E-8</c:v>
                  </c:pt>
                  <c:pt idx="28">
                    <c:v>8.8025958974800009E-8</c:v>
                  </c:pt>
                  <c:pt idx="29">
                    <c:v>5.0203895804700008E-8</c:v>
                  </c:pt>
                  <c:pt idx="30">
                    <c:v>2.3980966162799998E-8</c:v>
                  </c:pt>
                  <c:pt idx="31">
                    <c:v>3.6026890946199998E-8</c:v>
                  </c:pt>
                  <c:pt idx="32">
                    <c:v>2.01085226257E-8</c:v>
                  </c:pt>
                  <c:pt idx="33">
                    <c:v>2.587121E-9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v6 - 27'!$G$91:$G$130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6.9853510000000004E-9</c:v>
                  </c:pt>
                  <c:pt idx="15">
                    <c:v>0</c:v>
                  </c:pt>
                  <c:pt idx="16">
                    <c:v>7.7721380542000015E-9</c:v>
                  </c:pt>
                  <c:pt idx="17">
                    <c:v>2.1668797300999999E-8</c:v>
                  </c:pt>
                  <c:pt idx="18">
                    <c:v>2.1188567880599999E-8</c:v>
                  </c:pt>
                  <c:pt idx="19">
                    <c:v>2.8114009290499997E-8</c:v>
                  </c:pt>
                  <c:pt idx="20">
                    <c:v>3.5977390396200002E-8</c:v>
                  </c:pt>
                  <c:pt idx="21">
                    <c:v>5.3864399750699999E-8</c:v>
                  </c:pt>
                  <c:pt idx="22">
                    <c:v>6.6122289422899997E-8</c:v>
                  </c:pt>
                  <c:pt idx="23">
                    <c:v>7.5739817216699999E-8</c:v>
                  </c:pt>
                  <c:pt idx="24">
                    <c:v>7.7351670120999991E-8</c:v>
                  </c:pt>
                  <c:pt idx="25">
                    <c:v>9.542578511700001E-8</c:v>
                  </c:pt>
                  <c:pt idx="26">
                    <c:v>1.1493088453479999E-7</c:v>
                  </c:pt>
                  <c:pt idx="27">
                    <c:v>8.1196317156599987E-8</c:v>
                  </c:pt>
                  <c:pt idx="28">
                    <c:v>8.8025958974800009E-8</c:v>
                  </c:pt>
                  <c:pt idx="29">
                    <c:v>5.0203895804700008E-8</c:v>
                  </c:pt>
                  <c:pt idx="30">
                    <c:v>2.3980966162799998E-8</c:v>
                  </c:pt>
                  <c:pt idx="31">
                    <c:v>3.6026890946199998E-8</c:v>
                  </c:pt>
                  <c:pt idx="32">
                    <c:v>2.01085226257E-8</c:v>
                  </c:pt>
                  <c:pt idx="33">
                    <c:v>2.587121E-9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v6 - 27'!$C$91:$C$130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v6 - 27'!$E$91:$E$130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6.9853510000000004E-9</c:v>
                </c:pt>
                <c:pt idx="15">
                  <c:v>1.0000000000000001E-15</c:v>
                </c:pt>
                <c:pt idx="16">
                  <c:v>9.7370810000000008E-9</c:v>
                </c:pt>
                <c:pt idx="17">
                  <c:v>5.4036900999999994E-8</c:v>
                </c:pt>
                <c:pt idx="18">
                  <c:v>5.8759200999999998E-8</c:v>
                </c:pt>
                <c:pt idx="19">
                  <c:v>9.6778000999999998E-8</c:v>
                </c:pt>
                <c:pt idx="20">
                  <c:v>1.8337100100000001E-7</c:v>
                </c:pt>
                <c:pt idx="21">
                  <c:v>3.5742800099999999E-7</c:v>
                </c:pt>
                <c:pt idx="22">
                  <c:v>5.3801700100000002E-7</c:v>
                </c:pt>
                <c:pt idx="23">
                  <c:v>6.4901300099999999E-7</c:v>
                </c:pt>
                <c:pt idx="24">
                  <c:v>6.3927000099999998E-7</c:v>
                </c:pt>
                <c:pt idx="25">
                  <c:v>8.1560500100000001E-7</c:v>
                </c:pt>
                <c:pt idx="26">
                  <c:v>8.5260300099999998E-7</c:v>
                </c:pt>
                <c:pt idx="27">
                  <c:v>5.1849500099999996E-7</c:v>
                </c:pt>
                <c:pt idx="28">
                  <c:v>5.0358100100000004E-7</c:v>
                </c:pt>
                <c:pt idx="29">
                  <c:v>1.6476500100000001E-7</c:v>
                </c:pt>
                <c:pt idx="30">
                  <c:v>4.9670600999999997E-8</c:v>
                </c:pt>
                <c:pt idx="31">
                  <c:v>5.9430700999999999E-8</c:v>
                </c:pt>
                <c:pt idx="32">
                  <c:v>2.8096300999999999E-8</c:v>
                </c:pt>
                <c:pt idx="33">
                  <c:v>2.587121E-9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1FC-442D-BB36-A82069E72567}"/>
            </c:ext>
          </c:extLst>
        </c:ser>
        <c:ser>
          <c:idx val="5"/>
          <c:order val="3"/>
          <c:tx>
            <c:strRef>
              <c:f>'Plate Carbide v6 - 27'!$C$221:$D$221</c:f>
              <c:strCache>
                <c:ptCount val="1"/>
                <c:pt idx="0">
                  <c:v>Enriched (0, 0, 40.0)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2.310171E-9</c:v>
                  </c:pt>
                  <c:pt idx="15">
                    <c:v>0</c:v>
                  </c:pt>
                  <c:pt idx="16">
                    <c:v>1.3596194385800001E-8</c:v>
                  </c:pt>
                  <c:pt idx="17">
                    <c:v>2.5082569952000002E-8</c:v>
                  </c:pt>
                  <c:pt idx="18">
                    <c:v>3.5031898614100005E-8</c:v>
                  </c:pt>
                  <c:pt idx="19">
                    <c:v>4.3836504959099997E-8</c:v>
                  </c:pt>
                  <c:pt idx="20">
                    <c:v>7.16778865206E-8</c:v>
                  </c:pt>
                  <c:pt idx="21">
                    <c:v>9.6535054080299989E-8</c:v>
                  </c:pt>
                  <c:pt idx="22">
                    <c:v>1.205029740678E-7</c:v>
                  </c:pt>
                  <c:pt idx="23">
                    <c:v>1.3658874406279998E-7</c:v>
                  </c:pt>
                  <c:pt idx="24">
                    <c:v>1.7574542005539998E-7</c:v>
                  </c:pt>
                  <c:pt idx="25">
                    <c:v>1.9639336506090001E-7</c:v>
                  </c:pt>
                  <c:pt idx="26">
                    <c:v>2.2268887406169998E-7</c:v>
                  </c:pt>
                  <c:pt idx="27">
                    <c:v>2.082063580718E-7</c:v>
                  </c:pt>
                  <c:pt idx="28">
                    <c:v>1.8530348808079998E-7</c:v>
                  </c:pt>
                  <c:pt idx="29">
                    <c:v>1.4346087010849999E-7</c:v>
                  </c:pt>
                  <c:pt idx="30">
                    <c:v>9.5715123468899999E-8</c:v>
                  </c:pt>
                  <c:pt idx="31">
                    <c:v>4.7965148621700002E-8</c:v>
                  </c:pt>
                  <c:pt idx="32">
                    <c:v>3.9323779559200002E-8</c:v>
                  </c:pt>
                  <c:pt idx="33">
                    <c:v>2.2278227914800002E-8</c:v>
                  </c:pt>
                  <c:pt idx="34">
                    <c:v>5.8165310000000003E-9</c:v>
                  </c:pt>
                  <c:pt idx="35">
                    <c:v>9.4293110000000011E-9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v6 - 27'!$G$223:$G$262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2.310171E-9</c:v>
                  </c:pt>
                  <c:pt idx="15">
                    <c:v>0</c:v>
                  </c:pt>
                  <c:pt idx="16">
                    <c:v>1.3596194385800001E-8</c:v>
                  </c:pt>
                  <c:pt idx="17">
                    <c:v>2.5082569952000002E-8</c:v>
                  </c:pt>
                  <c:pt idx="18">
                    <c:v>3.5031898614100005E-8</c:v>
                  </c:pt>
                  <c:pt idx="19">
                    <c:v>4.3836504959099997E-8</c:v>
                  </c:pt>
                  <c:pt idx="20">
                    <c:v>7.16778865206E-8</c:v>
                  </c:pt>
                  <c:pt idx="21">
                    <c:v>9.6535054080299989E-8</c:v>
                  </c:pt>
                  <c:pt idx="22">
                    <c:v>1.205029740678E-7</c:v>
                  </c:pt>
                  <c:pt idx="23">
                    <c:v>1.3658874406279998E-7</c:v>
                  </c:pt>
                  <c:pt idx="24">
                    <c:v>1.7574542005539998E-7</c:v>
                  </c:pt>
                  <c:pt idx="25">
                    <c:v>1.9639336506090001E-7</c:v>
                  </c:pt>
                  <c:pt idx="26">
                    <c:v>2.2268887406169998E-7</c:v>
                  </c:pt>
                  <c:pt idx="27">
                    <c:v>2.082063580718E-7</c:v>
                  </c:pt>
                  <c:pt idx="28">
                    <c:v>1.8530348808079998E-7</c:v>
                  </c:pt>
                  <c:pt idx="29">
                    <c:v>1.4346087010849999E-7</c:v>
                  </c:pt>
                  <c:pt idx="30">
                    <c:v>9.5715123468899999E-8</c:v>
                  </c:pt>
                  <c:pt idx="31">
                    <c:v>4.7965148621700002E-8</c:v>
                  </c:pt>
                  <c:pt idx="32">
                    <c:v>3.9323779559200002E-8</c:v>
                  </c:pt>
                  <c:pt idx="33">
                    <c:v>2.2278227914800002E-8</c:v>
                  </c:pt>
                  <c:pt idx="34">
                    <c:v>5.8165310000000003E-9</c:v>
                  </c:pt>
                  <c:pt idx="35">
                    <c:v>9.4293110000000011E-9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v6 - 27'!$C$223:$C$262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v6 - 27'!$E$223:$E$262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2.310171E-9</c:v>
                </c:pt>
                <c:pt idx="15">
                  <c:v>1.0000000000000001E-15</c:v>
                </c:pt>
                <c:pt idx="16">
                  <c:v>1.8732701E-8</c:v>
                </c:pt>
                <c:pt idx="17">
                  <c:v>7.1257301000000007E-8</c:v>
                </c:pt>
                <c:pt idx="18">
                  <c:v>1.6362400100000001E-7</c:v>
                </c:pt>
                <c:pt idx="19">
                  <c:v>2.7552800099999998E-7</c:v>
                </c:pt>
                <c:pt idx="20">
                  <c:v>5.9434400100000002E-7</c:v>
                </c:pt>
                <c:pt idx="21">
                  <c:v>1.2021800009999999E-6</c:v>
                </c:pt>
                <c:pt idx="22">
                  <c:v>1.777330001E-6</c:v>
                </c:pt>
                <c:pt idx="23">
                  <c:v>2.1749800009999997E-6</c:v>
                </c:pt>
                <c:pt idx="24">
                  <c:v>3.172300001E-6</c:v>
                </c:pt>
                <c:pt idx="25">
                  <c:v>3.224850001E-6</c:v>
                </c:pt>
                <c:pt idx="26">
                  <c:v>3.6092200009999997E-6</c:v>
                </c:pt>
                <c:pt idx="27">
                  <c:v>2.8998100009999999E-6</c:v>
                </c:pt>
                <c:pt idx="28">
                  <c:v>2.293360001E-6</c:v>
                </c:pt>
                <c:pt idx="29">
                  <c:v>1.3222200009999998E-6</c:v>
                </c:pt>
                <c:pt idx="30">
                  <c:v>5.6669700100000004E-7</c:v>
                </c:pt>
                <c:pt idx="31">
                  <c:v>1.4909900100000001E-7</c:v>
                </c:pt>
                <c:pt idx="32">
                  <c:v>1.09476001E-7</c:v>
                </c:pt>
                <c:pt idx="33">
                  <c:v>4.3275501E-8</c:v>
                </c:pt>
                <c:pt idx="34">
                  <c:v>5.8165310000000003E-9</c:v>
                </c:pt>
                <c:pt idx="35">
                  <c:v>9.4293110000000011E-9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1FC-442D-BB36-A82069E72567}"/>
            </c:ext>
          </c:extLst>
        </c:ser>
        <c:ser>
          <c:idx val="6"/>
          <c:order val="4"/>
          <c:tx>
            <c:strRef>
              <c:f>'Plate Carbide v6 - 27'!$C$265:$D$265</c:f>
              <c:strCache>
                <c:ptCount val="1"/>
                <c:pt idx="0">
                  <c:v>Depleted (0, 0, 80.0)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1.4982417794800001E-8</c:v>
                  </c:pt>
                  <c:pt idx="17">
                    <c:v>1.3539903804900001E-8</c:v>
                  </c:pt>
                  <c:pt idx="18">
                    <c:v>1.4854367587099999E-8</c:v>
                  </c:pt>
                  <c:pt idx="19">
                    <c:v>2.2838215254800002E-8</c:v>
                  </c:pt>
                  <c:pt idx="20">
                    <c:v>3.75603230002E-8</c:v>
                  </c:pt>
                  <c:pt idx="21">
                    <c:v>5.3983263759599998E-8</c:v>
                  </c:pt>
                  <c:pt idx="22">
                    <c:v>6.6870529120999996E-8</c:v>
                  </c:pt>
                  <c:pt idx="23">
                    <c:v>8.0265861303600005E-8</c:v>
                  </c:pt>
                  <c:pt idx="24">
                    <c:v>9.7846927601899987E-8</c:v>
                  </c:pt>
                  <c:pt idx="25">
                    <c:v>1.213290990981E-7</c:v>
                  </c:pt>
                  <c:pt idx="26">
                    <c:v>1.3118667510249999E-7</c:v>
                  </c:pt>
                  <c:pt idx="27">
                    <c:v>1.1909287332659999E-7</c:v>
                  </c:pt>
                  <c:pt idx="28">
                    <c:v>1.1908009092540001E-7</c:v>
                  </c:pt>
                  <c:pt idx="29">
                    <c:v>8.4802812174499985E-8</c:v>
                  </c:pt>
                  <c:pt idx="30">
                    <c:v>6.8179323051599988E-8</c:v>
                  </c:pt>
                  <c:pt idx="31">
                    <c:v>4.30364542883E-8</c:v>
                  </c:pt>
                  <c:pt idx="32">
                    <c:v>3.1857301505299998E-8</c:v>
                  </c:pt>
                  <c:pt idx="33">
                    <c:v>2.9353394919000001E-8</c:v>
                  </c:pt>
                  <c:pt idx="34">
                    <c:v>3.183631E-9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v6 - 27'!$G$267:$G$306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0</c:v>
                  </c:pt>
                  <c:pt idx="14">
                    <c:v>0</c:v>
                  </c:pt>
                  <c:pt idx="15">
                    <c:v>0</c:v>
                  </c:pt>
                  <c:pt idx="16">
                    <c:v>1.4982417794800001E-8</c:v>
                  </c:pt>
                  <c:pt idx="17">
                    <c:v>1.3539903804900001E-8</c:v>
                  </c:pt>
                  <c:pt idx="18">
                    <c:v>1.4854367587099999E-8</c:v>
                  </c:pt>
                  <c:pt idx="19">
                    <c:v>2.2838215254800002E-8</c:v>
                  </c:pt>
                  <c:pt idx="20">
                    <c:v>3.75603230002E-8</c:v>
                  </c:pt>
                  <c:pt idx="21">
                    <c:v>5.3983263759599998E-8</c:v>
                  </c:pt>
                  <c:pt idx="22">
                    <c:v>6.6870529120999996E-8</c:v>
                  </c:pt>
                  <c:pt idx="23">
                    <c:v>8.0265861303600005E-8</c:v>
                  </c:pt>
                  <c:pt idx="24">
                    <c:v>9.7846927601899987E-8</c:v>
                  </c:pt>
                  <c:pt idx="25">
                    <c:v>1.213290990981E-7</c:v>
                  </c:pt>
                  <c:pt idx="26">
                    <c:v>1.3118667510249999E-7</c:v>
                  </c:pt>
                  <c:pt idx="27">
                    <c:v>1.1909287332659999E-7</c:v>
                  </c:pt>
                  <c:pt idx="28">
                    <c:v>1.1908009092540001E-7</c:v>
                  </c:pt>
                  <c:pt idx="29">
                    <c:v>8.4802812174499985E-8</c:v>
                  </c:pt>
                  <c:pt idx="30">
                    <c:v>6.8179323051599988E-8</c:v>
                  </c:pt>
                  <c:pt idx="31">
                    <c:v>4.30364542883E-8</c:v>
                  </c:pt>
                  <c:pt idx="32">
                    <c:v>3.1857301505299998E-8</c:v>
                  </c:pt>
                  <c:pt idx="33">
                    <c:v>2.9353394919000001E-8</c:v>
                  </c:pt>
                  <c:pt idx="34">
                    <c:v>3.183631E-9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v6 - 27'!$C$267:$C$306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v6 - 27'!$E$267:$E$306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1.0000000000000001E-15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1.0000000000000001E-15</c:v>
                </c:pt>
                <c:pt idx="14">
                  <c:v>1.0000000000000001E-15</c:v>
                </c:pt>
                <c:pt idx="15">
                  <c:v>1.0000000000000001E-15</c:v>
                </c:pt>
                <c:pt idx="16">
                  <c:v>2.5189001000000002E-8</c:v>
                </c:pt>
                <c:pt idx="17">
                  <c:v>2.6817001000000001E-8</c:v>
                </c:pt>
                <c:pt idx="18">
                  <c:v>3.4779601E-8</c:v>
                </c:pt>
                <c:pt idx="19">
                  <c:v>7.7470201000000006E-8</c:v>
                </c:pt>
                <c:pt idx="20">
                  <c:v>1.8761400100000001E-7</c:v>
                </c:pt>
                <c:pt idx="21">
                  <c:v>3.3824100100000002E-7</c:v>
                </c:pt>
                <c:pt idx="22">
                  <c:v>5.5264900099999999E-7</c:v>
                </c:pt>
                <c:pt idx="23">
                  <c:v>7.7476700100000002E-7</c:v>
                </c:pt>
                <c:pt idx="24">
                  <c:v>9.6022500099999988E-7</c:v>
                </c:pt>
                <c:pt idx="25">
                  <c:v>1.236790001E-6</c:v>
                </c:pt>
                <c:pt idx="26">
                  <c:v>1.2798700009999999E-6</c:v>
                </c:pt>
                <c:pt idx="27">
                  <c:v>9.4070200100000001E-7</c:v>
                </c:pt>
                <c:pt idx="28">
                  <c:v>9.4960200100000004E-7</c:v>
                </c:pt>
                <c:pt idx="29">
                  <c:v>4.8597600099999996E-7</c:v>
                </c:pt>
                <c:pt idx="30">
                  <c:v>2.7098300099999999E-7</c:v>
                </c:pt>
                <c:pt idx="31">
                  <c:v>1.10833001E-7</c:v>
                </c:pt>
                <c:pt idx="32">
                  <c:v>5.3514700999999994E-8</c:v>
                </c:pt>
                <c:pt idx="33">
                  <c:v>5.6557600999999998E-8</c:v>
                </c:pt>
                <c:pt idx="34">
                  <c:v>3.183631E-9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1FC-442D-BB36-A82069E72567}"/>
            </c:ext>
          </c:extLst>
        </c:ser>
        <c:ser>
          <c:idx val="3"/>
          <c:order val="5"/>
          <c:tx>
            <c:strRef>
              <c:f>'Plate Carbide v6 - 27'!$C$398:$D$398</c:f>
              <c:strCache>
                <c:ptCount val="1"/>
                <c:pt idx="0">
                  <c:v>Depleted (0, 0, 120.0)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'Plate Carbide v6 - 27'!$G$400:$G$439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9.2657310000000003E-9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5.9197210000000006E-9</c:v>
                  </c:pt>
                  <c:pt idx="14">
                    <c:v>0</c:v>
                  </c:pt>
                  <c:pt idx="15">
                    <c:v>4.5343410000000006E-9</c:v>
                  </c:pt>
                  <c:pt idx="16">
                    <c:v>0</c:v>
                  </c:pt>
                  <c:pt idx="17">
                    <c:v>0</c:v>
                  </c:pt>
                  <c:pt idx="18">
                    <c:v>7.9657210000000004E-9</c:v>
                  </c:pt>
                  <c:pt idx="19">
                    <c:v>6.6108921632000009E-9</c:v>
                  </c:pt>
                  <c:pt idx="20">
                    <c:v>1.1955451788E-8</c:v>
                  </c:pt>
                  <c:pt idx="21">
                    <c:v>1.40918418784E-8</c:v>
                  </c:pt>
                  <c:pt idx="22">
                    <c:v>1.2730746691000001E-8</c:v>
                  </c:pt>
                  <c:pt idx="23">
                    <c:v>1.7765555673900001E-8</c:v>
                  </c:pt>
                  <c:pt idx="24">
                    <c:v>2.06618296698E-8</c:v>
                  </c:pt>
                  <c:pt idx="25">
                    <c:v>5.8550610000000006E-9</c:v>
                  </c:pt>
                  <c:pt idx="26">
                    <c:v>1.5399413878700002E-8</c:v>
                  </c:pt>
                  <c:pt idx="27">
                    <c:v>1.01122693711E-8</c:v>
                  </c:pt>
                  <c:pt idx="28">
                    <c:v>2.1758701E-8</c:v>
                  </c:pt>
                  <c:pt idx="29">
                    <c:v>1.0967501000000001E-8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plus>
            <c:minus>
              <c:numRef>
                <c:f>'Plate Carbide v6 - 27'!$G$400:$G$439</c:f>
                <c:numCache>
                  <c:formatCode>General</c:formatCode>
                  <c:ptCount val="40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0</c:v>
                  </c:pt>
                  <c:pt idx="4">
                    <c:v>0</c:v>
                  </c:pt>
                  <c:pt idx="5">
                    <c:v>0</c:v>
                  </c:pt>
                  <c:pt idx="6">
                    <c:v>9.2657310000000003E-9</c:v>
                  </c:pt>
                  <c:pt idx="7">
                    <c:v>0</c:v>
                  </c:pt>
                  <c:pt idx="8">
                    <c:v>0</c:v>
                  </c:pt>
                  <c:pt idx="9">
                    <c:v>0</c:v>
                  </c:pt>
                  <c:pt idx="10">
                    <c:v>0</c:v>
                  </c:pt>
                  <c:pt idx="11">
                    <c:v>0</c:v>
                  </c:pt>
                  <c:pt idx="12">
                    <c:v>0</c:v>
                  </c:pt>
                  <c:pt idx="13">
                    <c:v>5.9197210000000006E-9</c:v>
                  </c:pt>
                  <c:pt idx="14">
                    <c:v>0</c:v>
                  </c:pt>
                  <c:pt idx="15">
                    <c:v>4.5343410000000006E-9</c:v>
                  </c:pt>
                  <c:pt idx="16">
                    <c:v>0</c:v>
                  </c:pt>
                  <c:pt idx="17">
                    <c:v>0</c:v>
                  </c:pt>
                  <c:pt idx="18">
                    <c:v>7.9657210000000004E-9</c:v>
                  </c:pt>
                  <c:pt idx="19">
                    <c:v>6.6108921632000009E-9</c:v>
                  </c:pt>
                  <c:pt idx="20">
                    <c:v>1.1955451788E-8</c:v>
                  </c:pt>
                  <c:pt idx="21">
                    <c:v>1.40918418784E-8</c:v>
                  </c:pt>
                  <c:pt idx="22">
                    <c:v>1.2730746691000001E-8</c:v>
                  </c:pt>
                  <c:pt idx="23">
                    <c:v>1.7765555673900001E-8</c:v>
                  </c:pt>
                  <c:pt idx="24">
                    <c:v>2.06618296698E-8</c:v>
                  </c:pt>
                  <c:pt idx="25">
                    <c:v>5.8550610000000006E-9</c:v>
                  </c:pt>
                  <c:pt idx="26">
                    <c:v>1.5399413878700002E-8</c:v>
                  </c:pt>
                  <c:pt idx="27">
                    <c:v>1.01122693711E-8</c:v>
                  </c:pt>
                  <c:pt idx="28">
                    <c:v>2.1758701E-8</c:v>
                  </c:pt>
                  <c:pt idx="29">
                    <c:v>1.0967501000000001E-8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'Plate Carbide v6 - 27'!$C$400:$C$439</c:f>
              <c:numCache>
                <c:formatCode>0.00E+00</c:formatCode>
                <c:ptCount val="40"/>
                <c:pt idx="0">
                  <c:v>8.4599999999999997E-10</c:v>
                </c:pt>
                <c:pt idx="1">
                  <c:v>2.5494999999999999E-9</c:v>
                </c:pt>
                <c:pt idx="2">
                  <c:v>5.1339999999999998E-9</c:v>
                </c:pt>
                <c:pt idx="3">
                  <c:v>1.0340500000000001E-8</c:v>
                </c:pt>
                <c:pt idx="4">
                  <c:v>2.082E-8</c:v>
                </c:pt>
                <c:pt idx="5">
                  <c:v>4.1925E-8</c:v>
                </c:pt>
                <c:pt idx="6">
                  <c:v>8.4415000000000005E-8</c:v>
                </c:pt>
                <c:pt idx="7">
                  <c:v>1.7000000000000001E-7</c:v>
                </c:pt>
                <c:pt idx="8">
                  <c:v>3.4234999999999999E-7</c:v>
                </c:pt>
                <c:pt idx="9">
                  <c:v>6.8945000000000002E-7</c:v>
                </c:pt>
                <c:pt idx="10">
                  <c:v>1.3882000000000001E-6</c:v>
                </c:pt>
                <c:pt idx="11">
                  <c:v>2.7954999999999997E-6</c:v>
                </c:pt>
                <c:pt idx="12">
                  <c:v>5.6300000000000003E-6</c:v>
                </c:pt>
                <c:pt idx="13">
                  <c:v>1.1337E-5</c:v>
                </c:pt>
                <c:pt idx="14">
                  <c:v>2.283E-5</c:v>
                </c:pt>
                <c:pt idx="15">
                  <c:v>4.5974999999999999E-5</c:v>
                </c:pt>
                <c:pt idx="16">
                  <c:v>9.256999999999999E-5</c:v>
                </c:pt>
                <c:pt idx="17">
                  <c:v>1.8645000000000001E-4</c:v>
                </c:pt>
                <c:pt idx="18">
                  <c:v>3.7544999999999999E-4</c:v>
                </c:pt>
                <c:pt idx="19">
                  <c:v>7.5584999999999997E-4</c:v>
                </c:pt>
                <c:pt idx="20">
                  <c:v>1.5225E-3</c:v>
                </c:pt>
                <c:pt idx="21">
                  <c:v>3.0660000000000001E-3</c:v>
                </c:pt>
                <c:pt idx="22">
                  <c:v>6.1739999999999998E-3</c:v>
                </c:pt>
                <c:pt idx="23">
                  <c:v>1.2435499999999999E-2</c:v>
                </c:pt>
                <c:pt idx="24">
                  <c:v>2.504E-2</c:v>
                </c:pt>
                <c:pt idx="25">
                  <c:v>5.0419999999999993E-2</c:v>
                </c:pt>
                <c:pt idx="26">
                  <c:v>0.10153999999999999</c:v>
                </c:pt>
                <c:pt idx="27">
                  <c:v>0.20444999999999999</c:v>
                </c:pt>
                <c:pt idx="28">
                  <c:v>0.41170000000000001</c:v>
                </c:pt>
                <c:pt idx="29">
                  <c:v>0.82910000000000006</c:v>
                </c:pt>
                <c:pt idx="30">
                  <c:v>1.6695</c:v>
                </c:pt>
                <c:pt idx="31">
                  <c:v>2.8650000000000002</c:v>
                </c:pt>
                <c:pt idx="32">
                  <c:v>4.2575000000000003</c:v>
                </c:pt>
                <c:pt idx="33">
                  <c:v>5.9965000000000002</c:v>
                </c:pt>
                <c:pt idx="34">
                  <c:v>8.4885000000000002</c:v>
                </c:pt>
                <c:pt idx="35">
                  <c:v>11</c:v>
                </c:pt>
                <c:pt idx="36">
                  <c:v>13</c:v>
                </c:pt>
                <c:pt idx="37">
                  <c:v>15</c:v>
                </c:pt>
                <c:pt idx="38">
                  <c:v>17</c:v>
                </c:pt>
                <c:pt idx="39">
                  <c:v>19</c:v>
                </c:pt>
              </c:numCache>
            </c:numRef>
          </c:xVal>
          <c:yVal>
            <c:numRef>
              <c:f>'Plate Carbide v6 - 27'!$E$400:$E$439</c:f>
              <c:numCache>
                <c:formatCode>0.00E+00</c:formatCode>
                <c:ptCount val="40"/>
                <c:pt idx="0">
                  <c:v>1.0000000000000001E-15</c:v>
                </c:pt>
                <c:pt idx="1">
                  <c:v>1.0000000000000001E-15</c:v>
                </c:pt>
                <c:pt idx="2">
                  <c:v>1.0000000000000001E-15</c:v>
                </c:pt>
                <c:pt idx="3">
                  <c:v>1.0000000000000001E-15</c:v>
                </c:pt>
                <c:pt idx="4">
                  <c:v>1.0000000000000001E-15</c:v>
                </c:pt>
                <c:pt idx="5">
                  <c:v>1.0000000000000001E-15</c:v>
                </c:pt>
                <c:pt idx="6">
                  <c:v>9.2657310000000003E-9</c:v>
                </c:pt>
                <c:pt idx="7">
                  <c:v>1.0000000000000001E-15</c:v>
                </c:pt>
                <c:pt idx="8">
                  <c:v>1.0000000000000001E-15</c:v>
                </c:pt>
                <c:pt idx="9">
                  <c:v>1.0000000000000001E-15</c:v>
                </c:pt>
                <c:pt idx="10">
                  <c:v>1.0000000000000001E-15</c:v>
                </c:pt>
                <c:pt idx="11">
                  <c:v>1.0000000000000001E-15</c:v>
                </c:pt>
                <c:pt idx="12">
                  <c:v>1.0000000000000001E-15</c:v>
                </c:pt>
                <c:pt idx="13">
                  <c:v>5.9197210000000006E-9</c:v>
                </c:pt>
                <c:pt idx="14">
                  <c:v>1.0000000000000001E-15</c:v>
                </c:pt>
                <c:pt idx="15">
                  <c:v>4.5343410000000006E-9</c:v>
                </c:pt>
                <c:pt idx="16">
                  <c:v>1.0000000000000001E-15</c:v>
                </c:pt>
                <c:pt idx="17">
                  <c:v>1.0000000000000001E-15</c:v>
                </c:pt>
                <c:pt idx="18">
                  <c:v>7.9657210000000004E-9</c:v>
                </c:pt>
                <c:pt idx="19">
                  <c:v>9.347981000000001E-9</c:v>
                </c:pt>
                <c:pt idx="20">
                  <c:v>2.0332401000000002E-8</c:v>
                </c:pt>
                <c:pt idx="21">
                  <c:v>2.3549200999999999E-8</c:v>
                </c:pt>
                <c:pt idx="22">
                  <c:v>2.5928201E-8</c:v>
                </c:pt>
                <c:pt idx="23">
                  <c:v>3.9139800999999998E-8</c:v>
                </c:pt>
                <c:pt idx="24">
                  <c:v>3.8999300999999997E-8</c:v>
                </c:pt>
                <c:pt idx="25">
                  <c:v>5.8550610000000006E-9</c:v>
                </c:pt>
                <c:pt idx="26">
                  <c:v>2.1729101000000001E-8</c:v>
                </c:pt>
                <c:pt idx="27">
                  <c:v>1.4220601000000001E-8</c:v>
                </c:pt>
                <c:pt idx="28">
                  <c:v>2.1758701E-8</c:v>
                </c:pt>
                <c:pt idx="29">
                  <c:v>1.0967501000000001E-8</c:v>
                </c:pt>
                <c:pt idx="30">
                  <c:v>1.0000000000000001E-15</c:v>
                </c:pt>
                <c:pt idx="31">
                  <c:v>1.0000000000000001E-15</c:v>
                </c:pt>
                <c:pt idx="32">
                  <c:v>1.0000000000000001E-15</c:v>
                </c:pt>
                <c:pt idx="33">
                  <c:v>1.0000000000000001E-15</c:v>
                </c:pt>
                <c:pt idx="34">
                  <c:v>1.0000000000000001E-15</c:v>
                </c:pt>
                <c:pt idx="35">
                  <c:v>1.0000000000000001E-15</c:v>
                </c:pt>
                <c:pt idx="36">
                  <c:v>1.0000000000000001E-15</c:v>
                </c:pt>
                <c:pt idx="37">
                  <c:v>1.0000000000000001E-15</c:v>
                </c:pt>
                <c:pt idx="38">
                  <c:v>1.0000000000000001E-15</c:v>
                </c:pt>
                <c:pt idx="39">
                  <c:v>1.0000000000000001E-15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1FC-442D-BB36-A82069E72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060368"/>
        <c:axId val="311060928"/>
      </c:scatterChart>
      <c:valAx>
        <c:axId val="311060368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Energy (MeV)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E+0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060928"/>
        <c:crosses val="autoZero"/>
        <c:crossBetween val="midCat"/>
      </c:valAx>
      <c:valAx>
        <c:axId val="311060928"/>
        <c:scaling>
          <c:logBase val="10"/>
          <c:orientation val="minMax"/>
          <c:max val="1.0000000000000003E-4"/>
          <c:min val="1.0000000000000006E-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060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9.5469255663430425E-2"/>
          <c:y val="4.9804379921259814E-2"/>
          <c:w val="0.20863342974985269"/>
          <c:h val="0.2636737204724409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0 cm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temp.xlsx]slabs'!$W$16:$AA$16</c:f>
              <c:numCache>
                <c:formatCode>General</c:formatCode>
                <c:ptCount val="5"/>
                <c:pt idx="0">
                  <c:v>925.85030597505886</c:v>
                </c:pt>
                <c:pt idx="1">
                  <c:v>897.59565127764245</c:v>
                </c:pt>
                <c:pt idx="2">
                  <c:v>887.71926737534011</c:v>
                </c:pt>
                <c:pt idx="3">
                  <c:v>860.21926737534011</c:v>
                </c:pt>
                <c:pt idx="4">
                  <c:v>851.04195583237379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F7-4BAC-9ED7-0A0DBC995522}"/>
            </c:ext>
          </c:extLst>
        </c:ser>
        <c:ser>
          <c:idx val="2"/>
          <c:order val="2"/>
          <c:tx>
            <c:v>100 cm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temp.xlsx]slabs'!$W$117:$AA$117</c:f>
              <c:numCache>
                <c:formatCode>General</c:formatCode>
                <c:ptCount val="5"/>
                <c:pt idx="0">
                  <c:v>1030.0635036686072</c:v>
                </c:pt>
                <c:pt idx="1">
                  <c:v>1001.922119155358</c:v>
                </c:pt>
                <c:pt idx="2">
                  <c:v>992.82149670133981</c:v>
                </c:pt>
                <c:pt idx="3">
                  <c:v>965.32149670133981</c:v>
                </c:pt>
                <c:pt idx="4">
                  <c:v>956.27949490212632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F7-4BAC-9ED7-0A0DBC995522}"/>
            </c:ext>
          </c:extLst>
        </c:ser>
        <c:ser>
          <c:idx val="3"/>
          <c:order val="3"/>
          <c:tx>
            <c:v>200 cm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temp.xlsx]slabs'!$W$217:$AA$217</c:f>
              <c:numCache>
                <c:formatCode>General</c:formatCode>
                <c:ptCount val="5"/>
                <c:pt idx="0">
                  <c:v>1133.373847968596</c:v>
                </c:pt>
                <c:pt idx="1">
                  <c:v>1105.4462038044742</c:v>
                </c:pt>
                <c:pt idx="2">
                  <c:v>1096.9359638316523</c:v>
                </c:pt>
                <c:pt idx="3">
                  <c:v>1069.4359638316523</c:v>
                </c:pt>
                <c:pt idx="4">
                  <c:v>1060.4750781395051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F7-4BAC-9ED7-0A0DBC995522}"/>
            </c:ext>
          </c:extLst>
        </c:ser>
        <c:ser>
          <c:idx val="4"/>
          <c:order val="4"/>
          <c:tx>
            <c:v>300 cm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'[Analytical temp.xlsx]slabs'!$W$11:$AA$11</c:f>
              <c:numCache>
                <c:formatCode>General</c:formatCode>
                <c:ptCount val="5"/>
                <c:pt idx="0">
                  <c:v>0</c:v>
                </c:pt>
                <c:pt idx="1">
                  <c:v>0.5</c:v>
                </c:pt>
                <c:pt idx="2" formatCode="0.00E+00">
                  <c:v>0.503</c:v>
                </c:pt>
                <c:pt idx="3">
                  <c:v>0.61</c:v>
                </c:pt>
                <c:pt idx="4">
                  <c:v>0.78500000000000003</c:v>
                </c:pt>
              </c:numCache>
            </c:numRef>
          </c:xVal>
          <c:yVal>
            <c:numRef>
              <c:f>'[Analytical temp.xlsx]slabs'!$W$316:$AA$316</c:f>
              <c:numCache>
                <c:formatCode>General</c:formatCode>
                <c:ptCount val="5"/>
                <c:pt idx="0">
                  <c:v>1235.5899799594788</c:v>
                </c:pt>
                <c:pt idx="1">
                  <c:v>1207.9368772778607</c:v>
                </c:pt>
                <c:pt idx="2">
                  <c:v>1199.9330056657691</c:v>
                </c:pt>
                <c:pt idx="3">
                  <c:v>1172.4330056657691</c:v>
                </c:pt>
                <c:pt idx="4">
                  <c:v>1163.62870554451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5F7-4BAC-9ED7-0A0DBC995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7165312"/>
        <c:axId val="422502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50 cm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'[Analytical temp.xlsx]slabs'!$W$11:$AA$11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0.5</c:v>
                      </c:pt>
                      <c:pt idx="2" formatCode="0.00E+00">
                        <c:v>0.503</c:v>
                      </c:pt>
                      <c:pt idx="3">
                        <c:v>0.61</c:v>
                      </c:pt>
                      <c:pt idx="4">
                        <c:v>0.78500000000000003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'[Analytical temp.xlsx]slabs'!$W$67:$AA$67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978.43470970353155</c:v>
                      </c:pt>
                      <c:pt idx="1">
                        <c:v>950.22392641040949</c:v>
                      </c:pt>
                      <c:pt idx="2">
                        <c:v>940.78921365772987</c:v>
                      </c:pt>
                      <c:pt idx="3">
                        <c:v>913.28921365772987</c:v>
                      </c:pt>
                      <c:pt idx="4">
                        <c:v>904.18170328343695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55F7-4BAC-9ED7-0A0DBC995522}"/>
                  </c:ext>
                </c:extLst>
              </c15:ser>
            </c15:filteredScatterSeries>
          </c:ext>
        </c:extLst>
      </c:scatterChart>
      <c:valAx>
        <c:axId val="41716531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Distance From Fuel Center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502512"/>
        <c:crosses val="autoZero"/>
        <c:crossBetween val="midCat"/>
      </c:valAx>
      <c:valAx>
        <c:axId val="42250251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165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9C4A7-F7E0-4FB8-8F05-6ADADEF3AE08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04932-F5F8-4459-9026-AEF2B7B1B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1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5" y="4387850"/>
            <a:ext cx="55594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D50CD6-17C6-42DD-9DCE-6855B2EB9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06973B-C8B6-4583-8B22-86FB157FD251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94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5" descr="20%"/>
          <p:cNvSpPr>
            <a:spLocks noChangeArrowheads="1"/>
          </p:cNvSpPr>
          <p:nvPr userDrawn="1"/>
        </p:nvSpPr>
        <p:spPr bwMode="auto">
          <a:xfrm>
            <a:off x="19050" y="838200"/>
            <a:ext cx="9124950" cy="48006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24"/>
          <p:cNvPicPr>
            <a:picLocks noChangeAspect="1" noChangeArrowheads="1"/>
          </p:cNvPicPr>
          <p:nvPr userDrawn="1"/>
        </p:nvPicPr>
        <p:blipFill>
          <a:blip r:embed="rId2" cstate="print">
            <a:lum bright="-12000"/>
          </a:blip>
          <a:srcRect l="10411" t="6494" r="6915" b="5937"/>
          <a:stretch>
            <a:fillRect/>
          </a:stretch>
        </p:blipFill>
        <p:spPr bwMode="auto">
          <a:xfrm rot="5400000">
            <a:off x="1131093" y="-1131093"/>
            <a:ext cx="68818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6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8975" y="-3813175"/>
            <a:ext cx="150813" cy="9148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28"/>
          <p:cNvPicPr>
            <a:picLocks noChangeAspect="1" noChangeArrowheads="1"/>
          </p:cNvPicPr>
          <p:nvPr userDrawn="1"/>
        </p:nvPicPr>
        <p:blipFill>
          <a:blip r:embed="rId2" cstate="print">
            <a:lum bright="-12000" contrast="36000"/>
          </a:blip>
          <a:srcRect l="10411" t="7950" r="86899" b="5937"/>
          <a:stretch>
            <a:fillRect/>
          </a:stretch>
        </p:blipFill>
        <p:spPr bwMode="auto">
          <a:xfrm rot="5400000">
            <a:off x="4497387" y="909638"/>
            <a:ext cx="149225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1"/>
          <p:cNvSpPr>
            <a:spLocks noChangeShapeType="1"/>
          </p:cNvSpPr>
          <p:nvPr userDrawn="1"/>
        </p:nvSpPr>
        <p:spPr bwMode="auto">
          <a:xfrm>
            <a:off x="0" y="55626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32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427D-8F79-4C6F-87D3-EBD21E8A5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25" descr="20%"/>
          <p:cNvSpPr>
            <a:spLocks noChangeArrowheads="1"/>
          </p:cNvSpPr>
          <p:nvPr userDrawn="1"/>
        </p:nvSpPr>
        <p:spPr bwMode="auto">
          <a:xfrm>
            <a:off x="0" y="838200"/>
            <a:ext cx="9144000" cy="4572000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4770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E97B8-4532-408E-A5F7-ACF05B64D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39845-206E-4D43-9E5F-DD43C06478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95400"/>
            <a:ext cx="5111750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FF7B5-9D7B-436A-A6D4-49B4434E5A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CBEDA-3B93-4B7E-AD18-2612E61E13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7" cstate="print">
            <a:lum bright="-12000"/>
          </a:blip>
          <a:srcRect l="10411" t="6494" r="71910" b="6660"/>
          <a:stretch>
            <a:fillRect/>
          </a:stretch>
        </p:blipFill>
        <p:spPr bwMode="auto">
          <a:xfrm rot="5400000">
            <a:off x="4026693" y="-4050506"/>
            <a:ext cx="1090613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4"/>
          <p:cNvPicPr>
            <a:picLocks noChangeAspect="1" noChangeArrowheads="1"/>
          </p:cNvPicPr>
          <p:nvPr/>
        </p:nvPicPr>
        <p:blipFill>
          <a:blip r:embed="rId7" cstate="print">
            <a:lum bright="-12000" contrast="36000"/>
          </a:blip>
          <a:srcRect l="10411" t="7950" r="86899" b="6599"/>
          <a:stretch>
            <a:fillRect/>
          </a:stretch>
        </p:blipFill>
        <p:spPr bwMode="auto">
          <a:xfrm rot="5400000">
            <a:off x="4496594" y="-3501231"/>
            <a:ext cx="150812" cy="914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3D5C5-EF64-4F77-BCD6-10AECA57BA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1066800" y="6324600"/>
            <a:ext cx="6705600" cy="0"/>
          </a:xfrm>
          <a:prstGeom prst="line">
            <a:avLst/>
          </a:prstGeom>
          <a:noFill/>
          <a:ln w="28575">
            <a:solidFill>
              <a:srgbClr val="3E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6" name="Picture 14" descr="Name and Titl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4980"/>
          <a:stretch>
            <a:fillRect/>
          </a:stretch>
        </p:blipFill>
        <p:spPr bwMode="auto">
          <a:xfrm>
            <a:off x="5181600" y="6354763"/>
            <a:ext cx="2590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22" y="5829599"/>
            <a:ext cx="950978" cy="95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3968" r:id="rId3"/>
    <p:sldLayoutId id="2147483964" r:id="rId4"/>
    <p:sldLayoutId id="214748396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../clipboard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../clipboard/media/image8.png"/><Relationship Id="rId4" Type="http://schemas.openxmlformats.org/officeDocument/2006/relationships/image" Target="../../clipboard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13.png"/><Relationship Id="rId5" Type="http://schemas.openxmlformats.org/officeDocument/2006/relationships/image" Target="../../clipboard/media/image12.png"/><Relationship Id="rId4" Type="http://schemas.openxmlformats.org/officeDocument/2006/relationships/image" Target="../../clipboard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09800" y="2971800"/>
            <a:ext cx="50292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“Leaves other reactor designs in the dust!”</a:t>
            </a:r>
          </a:p>
          <a:p>
            <a:pPr marL="0" lvl="2" algn="ctr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Energy Multiplier Module by GA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43000" y="1447800"/>
            <a:ext cx="7162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Depleted Uranium Soaring Temperature Reactor (DUSTR)</a:t>
            </a:r>
            <a:endParaRPr lang="en-US" sz="24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3200" b="1" dirty="0">
              <a:solidFill>
                <a:srgbClr val="80808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219200" y="1676400"/>
            <a:ext cx="6705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875338"/>
            <a:ext cx="3429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Texas A&amp;M University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b="1" dirty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Mid-Semester Design Presentation (2)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5638800"/>
            <a:ext cx="3429000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Landon </a:t>
            </a:r>
            <a:r>
              <a:rPr lang="en-US" sz="1400" b="1" dirty="0" err="1" smtClean="0">
                <a:solidFill>
                  <a:srgbClr val="FFFFFF"/>
                </a:solidFill>
              </a:rPr>
              <a:t>Brockmeyer</a:t>
            </a:r>
            <a:endParaRPr lang="en-US" sz="1400" b="1" dirty="0" smtClean="0">
              <a:solidFill>
                <a:srgbClr val="FFFF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Mason Childs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Daniel Holladay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FFFFFF"/>
                </a:solidFill>
              </a:rPr>
              <a:t>Jacob Landman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err="1" smtClean="0">
                <a:solidFill>
                  <a:srgbClr val="FFFFFF"/>
                </a:solidFill>
              </a:rPr>
              <a:t>Anas</a:t>
            </a:r>
            <a:r>
              <a:rPr lang="en-US" sz="1400" b="1" dirty="0" smtClean="0">
                <a:solidFill>
                  <a:srgbClr val="FFFFFF"/>
                </a:solidFill>
              </a:rPr>
              <a:t> Mohammad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1027" name="Picture 3" descr="C:\Users\glea\OneDrive\Documents\MarComm\System_Seals\Maroon_RGB_L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034134"/>
            <a:ext cx="1103378" cy="1103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Plutonium SQ’s are somewhat high </a:t>
            </a:r>
            <a:endParaRPr lang="en-US" dirty="0"/>
          </a:p>
        </p:txBody>
      </p:sp>
      <p:pic>
        <p:nvPicPr>
          <p:cNvPr id="6" name="Content Placeholder 5" descr="PuSqPerAssembly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3" name="Content Placeholder 12" descr="ElementsFor1Sq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16" name="TextBox 15"/>
          <p:cNvSpPr txBox="1"/>
          <p:nvPr/>
        </p:nvSpPr>
        <p:spPr>
          <a:xfrm>
            <a:off x="5410200" y="1752600"/>
            <a:ext cx="259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many elements do you need for 1 SQ?</a:t>
            </a:r>
          </a:p>
        </p:txBody>
      </p:sp>
    </p:spTree>
    <p:extLst>
      <p:ext uri="{BB962C8B-B14F-4D97-AF65-F5344CB8AC3E}">
        <p14:creationId xmlns:p14="http://schemas.microsoft.com/office/powerpoint/2010/main" val="274728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Uranium Quantities</a:t>
            </a:r>
            <a:br>
              <a:rPr lang="en-US" dirty="0" smtClean="0"/>
            </a:br>
            <a:r>
              <a:rPr lang="en-US" dirty="0" smtClean="0"/>
              <a:t>(LEU)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9" name="Content Placeholder 8" descr="UMass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11" name="Content Placeholder 10" descr="UMassFraction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6291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Uranium SQ are relatively small</a:t>
            </a:r>
            <a:endParaRPr lang="en-US" dirty="0"/>
          </a:p>
        </p:txBody>
      </p:sp>
      <p:pic>
        <p:nvPicPr>
          <p:cNvPr id="6" name="Content Placeholder 5" descr="U235SQEntireCore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7" name="Content Placeholder 6" descr="U235SQPerAssembly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analysis on version 6 of our core</a:t>
            </a:r>
          </a:p>
          <a:p>
            <a:pPr lvl="1"/>
            <a:r>
              <a:rPr lang="en-US" dirty="0" smtClean="0"/>
              <a:t>Currently running a depletion simulation on cluster</a:t>
            </a:r>
          </a:p>
          <a:p>
            <a:r>
              <a:rPr lang="en-US" dirty="0" smtClean="0"/>
              <a:t>Run a depletion simulation using smaller time intervals</a:t>
            </a:r>
          </a:p>
          <a:p>
            <a:pPr lvl="1"/>
            <a:r>
              <a:rPr lang="en-US" dirty="0" smtClean="0"/>
              <a:t>Currently using 1 year intervals, which is pretty large</a:t>
            </a:r>
            <a:endParaRPr lang="en-US" dirty="0"/>
          </a:p>
          <a:p>
            <a:r>
              <a:rPr lang="en-US" dirty="0" smtClean="0"/>
              <a:t>Possibly look into the activities of the burned fuel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Fuel Plates</a:t>
            </a:r>
          </a:p>
          <a:p>
            <a:pPr lvl="1"/>
            <a:r>
              <a:rPr lang="en-US" sz="2400" dirty="0" smtClean="0"/>
              <a:t>Thermally Decouple </a:t>
            </a:r>
            <a:r>
              <a:rPr lang="en-US" sz="2400" dirty="0" err="1"/>
              <a:t>S</a:t>
            </a:r>
            <a:r>
              <a:rPr lang="en-US" sz="2400" dirty="0" err="1" smtClean="0"/>
              <a:t>ubchannels</a:t>
            </a:r>
            <a:endParaRPr lang="en-US" sz="2400" dirty="0" smtClean="0"/>
          </a:p>
          <a:p>
            <a:pPr lvl="1"/>
            <a:r>
              <a:rPr lang="en-US" sz="2400" dirty="0" smtClean="0"/>
              <a:t>Higher Accident Tolerance</a:t>
            </a:r>
          </a:p>
          <a:p>
            <a:pPr lvl="1"/>
            <a:r>
              <a:rPr lang="en-US" sz="2400" dirty="0" smtClean="0"/>
              <a:t>Equal, Consistent Cooling</a:t>
            </a:r>
          </a:p>
          <a:p>
            <a:pPr lvl="1"/>
            <a:r>
              <a:rPr lang="en-US" sz="2400" dirty="0" smtClean="0"/>
              <a:t>Higher Surface Area to Fuel Mass</a:t>
            </a:r>
          </a:p>
          <a:p>
            <a:pPr lvl="1"/>
            <a:r>
              <a:rPr lang="en-US" sz="2400" dirty="0" smtClean="0"/>
              <a:t>Flat Temperature Gradients</a:t>
            </a:r>
          </a:p>
          <a:p>
            <a:r>
              <a:rPr lang="en-US" sz="2800" dirty="0" smtClean="0"/>
              <a:t>He Coolant</a:t>
            </a:r>
          </a:p>
          <a:p>
            <a:pPr lvl="1"/>
            <a:r>
              <a:rPr lang="en-US" sz="2400" dirty="0"/>
              <a:t>Hot Channels Naturally Cool </a:t>
            </a:r>
            <a:r>
              <a:rPr lang="en-US" sz="2400" dirty="0" smtClean="0"/>
              <a:t>Better</a:t>
            </a:r>
          </a:p>
          <a:p>
            <a:pPr lvl="1"/>
            <a:r>
              <a:rPr lang="en-US" sz="2400" dirty="0" smtClean="0"/>
              <a:t>Non-Corrosive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TH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Final Channel Dimensions</a:t>
            </a:r>
          </a:p>
          <a:p>
            <a:pPr lvl="1"/>
            <a:r>
              <a:rPr lang="en-US" sz="2000" dirty="0" smtClean="0"/>
              <a:t>Fuel Width: 1 cm</a:t>
            </a:r>
          </a:p>
          <a:p>
            <a:pPr lvl="1"/>
            <a:r>
              <a:rPr lang="en-US" sz="2000" dirty="0" smtClean="0"/>
              <a:t>Clad Thickness: 1.1 mm</a:t>
            </a:r>
          </a:p>
          <a:p>
            <a:pPr lvl="1"/>
            <a:r>
              <a:rPr lang="en-US" sz="2000" dirty="0" smtClean="0"/>
              <a:t>Channel Thickness: 3.5 mm</a:t>
            </a:r>
          </a:p>
          <a:p>
            <a:pPr lvl="1"/>
            <a:r>
              <a:rPr lang="en-US" sz="2000" dirty="0" smtClean="0"/>
              <a:t>Fuel/Coolant Ratio: 2.857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Core Specs</a:t>
            </a:r>
          </a:p>
          <a:p>
            <a:pPr lvl="1"/>
            <a:r>
              <a:rPr lang="en-US" sz="2000" dirty="0" smtClean="0"/>
              <a:t>Pressure: 15 MPa</a:t>
            </a:r>
          </a:p>
          <a:p>
            <a:pPr lvl="1"/>
            <a:r>
              <a:rPr lang="en-US" sz="2000" dirty="0" smtClean="0"/>
              <a:t>Pressure Drop: ~1 MPa</a:t>
            </a:r>
          </a:p>
          <a:p>
            <a:pPr lvl="1"/>
            <a:r>
              <a:rPr lang="en-US" sz="2000" dirty="0" smtClean="0"/>
              <a:t>Single Channel Mass Flow Rate: 0.2 kg/s</a:t>
            </a:r>
          </a:p>
          <a:p>
            <a:pPr lvl="1"/>
            <a:r>
              <a:rPr lang="en-US" sz="2000" dirty="0" smtClean="0"/>
              <a:t>Power: 623 </a:t>
            </a:r>
            <a:r>
              <a:rPr lang="en-US" sz="2000" dirty="0" err="1" smtClean="0"/>
              <a:t>MWth</a:t>
            </a:r>
            <a:endParaRPr lang="en-US" sz="2000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495800" y="1596292"/>
          <a:ext cx="4267200" cy="268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46591" y="159629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Fuel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966" y="160453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565" y="160453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508260" y="1918174"/>
            <a:ext cx="0" cy="172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81800" y="1918174"/>
            <a:ext cx="0" cy="1729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3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092"/>
            <a:ext cx="8229600" cy="4525963"/>
          </a:xfrm>
        </p:spPr>
        <p:txBody>
          <a:bodyPr/>
          <a:lstStyle/>
          <a:p>
            <a:r>
              <a:rPr lang="en-US" dirty="0" smtClean="0"/>
              <a:t>Surface Design Impacts Coolant Mixing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70" y="1992875"/>
            <a:ext cx="4724400" cy="76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09" y="3067524"/>
            <a:ext cx="4671295" cy="691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320" y="4123122"/>
            <a:ext cx="4649072" cy="638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558" y="5024947"/>
            <a:ext cx="4658596" cy="66703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114800" y="1705760"/>
            <a:ext cx="622299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Flat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53543" y="2795599"/>
            <a:ext cx="1720850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Ribbed (1mm)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95327" y="3790647"/>
            <a:ext cx="1862138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kern="0" dirty="0" smtClean="0"/>
              <a:t>Ribbed (0.5mm)</a:t>
            </a:r>
            <a:endParaRPr lang="en-US" sz="1600" kern="0" dirty="0" smtClean="0"/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614649" y="4753820"/>
            <a:ext cx="1798637" cy="36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Dimpled (0.5mm)</a:t>
            </a:r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  <a:p>
            <a:pPr marL="0" indent="0">
              <a:buNone/>
            </a:pPr>
            <a:endParaRPr lang="en-US" sz="1600" kern="0" dirty="0" smtClean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21" y="2575068"/>
            <a:ext cx="1809303" cy="15291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9011" y="3643092"/>
            <a:ext cx="1867878" cy="1598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437" y="4598035"/>
            <a:ext cx="1578980" cy="152085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1347" y="5753892"/>
            <a:ext cx="5505239" cy="57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8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3 loops</a:t>
            </a:r>
          </a:p>
          <a:p>
            <a:r>
              <a:rPr lang="en-US" sz="2400" dirty="0" smtClean="0"/>
              <a:t>Loop 1 radioactive</a:t>
            </a:r>
          </a:p>
          <a:p>
            <a:r>
              <a:rPr lang="en-US" sz="2400" dirty="0" smtClean="0"/>
              <a:t>Loop 2,3 non-radioactive</a:t>
            </a:r>
          </a:p>
          <a:p>
            <a:r>
              <a:rPr lang="en-US" sz="2400" dirty="0" smtClean="0"/>
              <a:t>Industrial applications and steam turbine on the </a:t>
            </a:r>
            <a:r>
              <a:rPr lang="en-US" sz="2400" dirty="0"/>
              <a:t>ground (maintenance and </a:t>
            </a:r>
            <a:r>
              <a:rPr lang="en-US" sz="2400" dirty="0" smtClean="0"/>
              <a:t>access). </a:t>
            </a:r>
          </a:p>
          <a:p>
            <a:r>
              <a:rPr lang="en-US" sz="2400" dirty="0" smtClean="0"/>
              <a:t>Limit the access for the underground (loop 1) </a:t>
            </a:r>
          </a:p>
          <a:p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9693"/>
            <a:ext cx="4038600" cy="376697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86318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256928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942772"/>
            <a:ext cx="4191000" cy="0"/>
          </a:xfrm>
          <a:prstGeom prst="line">
            <a:avLst/>
          </a:prstGeom>
          <a:ln w="254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77200" y="2950288"/>
            <a:ext cx="97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underground </a:t>
            </a:r>
            <a:r>
              <a:rPr lang="en-US" sz="1000" dirty="0" smtClean="0"/>
              <a:t>container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893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Gas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</p:spPr>
            <p:txBody>
              <a:bodyPr/>
              <a:lstStyle/>
              <a:p>
                <a:r>
                  <a:rPr lang="en-US" sz="2500" dirty="0" smtClean="0"/>
                  <a:t>What </a:t>
                </a:r>
                <a:r>
                  <a:rPr lang="en-US" sz="2500" dirty="0" err="1" smtClean="0"/>
                  <a:t>wwe</a:t>
                </a:r>
                <a:r>
                  <a:rPr lang="en-US" sz="2500" dirty="0" smtClean="0"/>
                  <a:t> known?</a:t>
                </a:r>
              </a:p>
              <a:p>
                <a:r>
                  <a:rPr lang="en-US" sz="2500" dirty="0" smtClean="0"/>
                  <a:t>Efficiency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=30%</m:t>
                    </m:r>
                  </m:oMath>
                </a14:m>
                <a:endParaRPr lang="en-US" sz="2500" dirty="0" smtClean="0"/>
              </a:p>
              <a:p>
                <a:pPr marL="0" indent="0">
                  <a:buNone/>
                </a:pPr>
                <a:endParaRPr lang="en-US" sz="2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4906963"/>
              </a:xfrm>
              <a:blipFill rotWithShape="0">
                <a:blip r:embed="rId2"/>
                <a:stretch>
                  <a:fillRect l="-2112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537" y="1939131"/>
            <a:ext cx="3209925" cy="38481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1069" y="1676400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=877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424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=623.4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069" y="1676400"/>
                <a:ext cx="167640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550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𝑠𝑒𝑐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69" y="4648200"/>
                <a:ext cx="1295400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0"/>
            <a:ext cx="5257800" cy="409812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2895600" cy="4906963"/>
          </a:xfrm>
        </p:spPr>
        <p:txBody>
          <a:bodyPr/>
          <a:lstStyle/>
          <a:p>
            <a:r>
              <a:rPr lang="en-US" sz="2000" dirty="0" err="1" smtClean="0"/>
              <a:t>Recuperator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recover </a:t>
            </a:r>
            <a:r>
              <a:rPr lang="en-US" sz="2000" dirty="0"/>
              <a:t>the waste </a:t>
            </a:r>
            <a:r>
              <a:rPr lang="en-US" sz="2000" dirty="0" smtClean="0"/>
              <a:t>heat</a:t>
            </a:r>
          </a:p>
          <a:p>
            <a:r>
              <a:rPr lang="en-US" sz="2000" dirty="0" err="1" smtClean="0"/>
              <a:t>Precooler</a:t>
            </a:r>
            <a:r>
              <a:rPr lang="en-US" sz="2000" dirty="0" smtClean="0"/>
              <a:t> to be connected to the SG</a:t>
            </a:r>
          </a:p>
          <a:p>
            <a:r>
              <a:rPr lang="en-US" sz="2000" dirty="0" smtClean="0"/>
              <a:t>Pressures: P1=15MPa and P4=6.15MPa</a:t>
            </a:r>
          </a:p>
          <a:p>
            <a:r>
              <a:rPr lang="en-US" sz="2000" b="0" dirty="0" smtClean="0">
                <a:ea typeface="Cambria Math" panose="02040503050406030204" pitchFamily="18" charset="0"/>
              </a:rPr>
              <a:t>Temperatures</a:t>
            </a:r>
          </a:p>
          <a:p>
            <a:r>
              <a:rPr lang="en-US" sz="2000" dirty="0" smtClean="0">
                <a:ea typeface="Cambria Math" panose="02040503050406030204" pitchFamily="18" charset="0"/>
              </a:rPr>
              <a:t>Mass flow</a:t>
            </a:r>
          </a:p>
          <a:p>
            <a:r>
              <a:rPr lang="en-US" sz="2000" b="0" dirty="0" smtClean="0">
                <a:ea typeface="Cambria Math" panose="02040503050406030204" pitchFamily="18" charset="0"/>
              </a:rPr>
              <a:t>Efficiency of GT and Compressor </a:t>
            </a:r>
            <a:r>
              <a:rPr lang="en-US" sz="2000" dirty="0"/>
              <a:t> </a:t>
            </a:r>
            <a:r>
              <a:rPr lang="en-US" sz="2000" dirty="0" smtClean="0"/>
              <a:t>~ .9%</a:t>
            </a:r>
            <a:endParaRPr lang="en-US" sz="2000" b="0" dirty="0" smtClean="0">
              <a:ea typeface="Cambria Math" panose="02040503050406030204" pitchFamily="18" charset="0"/>
            </a:endParaRPr>
          </a:p>
          <a:p>
            <a:endParaRPr lang="en-US" sz="20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b="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 smtClean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0" y="48768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=550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876800"/>
                <a:ext cx="1143000" cy="2769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9780" y="20713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=532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780" y="2071300"/>
                <a:ext cx="1143000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81400" y="2209800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=877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09800"/>
                <a:ext cx="1143000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04432" y="5153799"/>
                <a:ext cx="1143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=290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32" y="5153799"/>
                <a:ext cx="1143000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6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 Core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87" r="1887" b="4091"/>
          <a:stretch/>
        </p:blipFill>
        <p:spPr>
          <a:xfrm>
            <a:off x="4724400" y="1846317"/>
            <a:ext cx="3886200" cy="38686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834043"/>
            <a:ext cx="4038600" cy="40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0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reactor?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r>
              <a:rPr lang="en-US" sz="2500" dirty="0" smtClean="0"/>
              <a:t>Secure ( the number of people who access underground ‘core area’ are limited).</a:t>
            </a:r>
          </a:p>
          <a:p>
            <a:r>
              <a:rPr lang="en-US" sz="2500" dirty="0" smtClean="0"/>
              <a:t>Easy for maintenance while the reactor is working.</a:t>
            </a:r>
          </a:p>
          <a:p>
            <a:r>
              <a:rPr lang="en-US" sz="2500" dirty="0" smtClean="0"/>
              <a:t>Not just the power! </a:t>
            </a:r>
          </a:p>
          <a:p>
            <a:endParaRPr lang="en-US" sz="2500" dirty="0" smtClean="0"/>
          </a:p>
          <a:p>
            <a:endParaRPr lang="en-US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79693"/>
            <a:ext cx="4038600" cy="37669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0" y="3863181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2569288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2942772"/>
            <a:ext cx="4191000" cy="0"/>
          </a:xfrm>
          <a:prstGeom prst="line">
            <a:avLst/>
          </a:prstGeom>
          <a:ln w="25400" cap="sq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77200" y="2950288"/>
            <a:ext cx="974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underground </a:t>
            </a:r>
            <a:r>
              <a:rPr lang="en-US" sz="1000" dirty="0" smtClean="0"/>
              <a:t>container line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52331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calculate the SG</a:t>
            </a:r>
          </a:p>
          <a:p>
            <a:r>
              <a:rPr lang="en-US" dirty="0" smtClean="0"/>
              <a:t>Choses the industrial applications</a:t>
            </a:r>
          </a:p>
          <a:p>
            <a:r>
              <a:rPr lang="en-US" dirty="0" smtClean="0"/>
              <a:t>Combine </a:t>
            </a:r>
            <a:r>
              <a:rPr lang="en-US" dirty="0"/>
              <a:t>all </a:t>
            </a:r>
            <a:r>
              <a:rPr lang="en-US" dirty="0" smtClean="0"/>
              <a:t>the cycles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Versions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903055"/>
              </p:ext>
            </p:extLst>
          </p:nvPr>
        </p:nvGraphicFramePr>
        <p:xfrm>
          <a:off x="152400" y="1752600"/>
          <a:ext cx="8839200" cy="326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357031864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Axial </a:t>
                      </a:r>
                      <a:r>
                        <a:rPr lang="en-US" dirty="0" smtClean="0"/>
                        <a:t>Layers between LEU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Depleted</a:t>
                      </a:r>
                      <a:r>
                        <a:rPr lang="en-US" baseline="0" dirty="0" smtClean="0"/>
                        <a:t> Uranium Assemblies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LEU Assemblies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LEU Enrichment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Plates per Assembly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2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 / Version 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820" y="1841429"/>
            <a:ext cx="3944979" cy="394977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41820" y="1841429"/>
            <a:ext cx="3944979" cy="39497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8805" y="6012418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LEU assemblies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38346" y="601241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Enriched LEU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8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4 / Version 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826601"/>
            <a:ext cx="3962400" cy="399630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1841429"/>
            <a:ext cx="3962400" cy="3967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0397" y="601241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Moved LEU assemblies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5735419"/>
            <a:ext cx="2552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Altered Clad Thickness</a:t>
            </a:r>
          </a:p>
          <a:p>
            <a:r>
              <a:rPr lang="en-US" dirty="0" smtClean="0"/>
              <a:t>27 plate/</a:t>
            </a:r>
            <a:r>
              <a:rPr lang="en-US" dirty="0" err="1" smtClean="0"/>
              <a:t>assm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6</a:t>
            </a:r>
            <a:br>
              <a:rPr lang="en-US" dirty="0" smtClean="0"/>
            </a:br>
            <a:r>
              <a:rPr lang="en-US" sz="2400" dirty="0" err="1" smtClean="0"/>
              <a:t>k</a:t>
            </a:r>
            <a:r>
              <a:rPr lang="en-US" sz="2400" baseline="-25000" dirty="0" err="1" smtClean="0"/>
              <a:t>eff</a:t>
            </a:r>
            <a:r>
              <a:rPr lang="en-US" sz="2400" dirty="0" smtClean="0"/>
              <a:t> = 1.04127 ± 0.00007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039845-206E-4D43-9E5F-DD43C0647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337215"/>
              </p:ext>
            </p:extLst>
          </p:nvPr>
        </p:nvGraphicFramePr>
        <p:xfrm>
          <a:off x="990600" y="2105799"/>
          <a:ext cx="7182362" cy="399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10292" y="1263134"/>
            <a:ext cx="592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Fission Fractions</a:t>
            </a:r>
          </a:p>
          <a:p>
            <a:pPr algn="ctr"/>
            <a:r>
              <a:rPr lang="da-DK" dirty="0" smtClean="0"/>
              <a:t>(</a:t>
            </a:r>
            <a:r>
              <a:rPr lang="da-DK" dirty="0"/>
              <a:t>0.625 ev - 100 kev):  43.01%          (&gt;100 kev):  56.42%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8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Criticality</a:t>
            </a:r>
            <a:endParaRPr lang="en-US" dirty="0"/>
          </a:p>
        </p:txBody>
      </p:sp>
      <p:pic>
        <p:nvPicPr>
          <p:cNvPr id="7" name="Content Placeholder 6" descr="version2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1" name="Content Placeholder 10" descr="criticality.pdf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3176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IAEA Significant Quantities</a:t>
            </a:r>
            <a:endParaRPr lang="en-US" dirty="0"/>
          </a:p>
        </p:txBody>
      </p:sp>
      <p:pic>
        <p:nvPicPr>
          <p:cNvPr id="5" name="Content Placeholder 4" descr="Screen Shot 2015-11-18 at 3.17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883" r="-2488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1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Plutonium Quantities</a:t>
            </a:r>
            <a:br>
              <a:rPr lang="en-US" dirty="0" smtClean="0"/>
            </a:br>
            <a:r>
              <a:rPr lang="en-US" dirty="0" smtClean="0"/>
              <a:t> (depleted uranium)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E97B8-4532-408E-A5F7-ACF05B64D3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10" descr="PuMass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  <p:pic>
        <p:nvPicPr>
          <p:cNvPr id="13" name="Content Placeholder 12" descr="PuMassFraction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712" b="-247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4006241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Office22June20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Default Design">
      <a:majorFont>
        <a:latin typeface="Tahom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16136</TotalTime>
  <Words>490</Words>
  <Application>Microsoft Office PowerPoint</Application>
  <PresentationFormat>On-screen Show (4:3)</PresentationFormat>
  <Paragraphs>193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Tahoma</vt:lpstr>
      <vt:lpstr>Verdana</vt:lpstr>
      <vt:lpstr>Cambria Math</vt:lpstr>
      <vt:lpstr>Arial</vt:lpstr>
      <vt:lpstr>SystemOffice22June2010</vt:lpstr>
      <vt:lpstr>PowerPoint Presentation</vt:lpstr>
      <vt:lpstr>Version 1 Core</vt:lpstr>
      <vt:lpstr>Core Versions</vt:lpstr>
      <vt:lpstr>Version 2 / Version 3</vt:lpstr>
      <vt:lpstr>Version 4 / Version 6</vt:lpstr>
      <vt:lpstr>Version 6 keff = 1.04127 ± 0.00007</vt:lpstr>
      <vt:lpstr>Core Criticality</vt:lpstr>
      <vt:lpstr>IAEA Significant Quantities</vt:lpstr>
      <vt:lpstr>Plutonium Quantities  (depleted uranium)</vt:lpstr>
      <vt:lpstr>Plutonium SQ’s are somewhat high </vt:lpstr>
      <vt:lpstr>Uranium Quantities (LEU)</vt:lpstr>
      <vt:lpstr>Uranium SQ are relatively small</vt:lpstr>
      <vt:lpstr>What’s next?</vt:lpstr>
      <vt:lpstr>Core Geometry</vt:lpstr>
      <vt:lpstr>Core TH Specs</vt:lpstr>
      <vt:lpstr>Plate Surface</vt:lpstr>
      <vt:lpstr>Thermodynamic Analysis </vt:lpstr>
      <vt:lpstr>Gas Cycle</vt:lpstr>
      <vt:lpstr>Gas Cycle</vt:lpstr>
      <vt:lpstr>Why this reactor?</vt:lpstr>
      <vt:lpstr>What is next?</vt:lpstr>
    </vt:vector>
  </TitlesOfParts>
  <Company>TAMUS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A&amp;M University System Powerpoint Template</dc:title>
  <dc:creator>System Communications</dc:creator>
  <cp:lastModifiedBy>Mason P. Childs</cp:lastModifiedBy>
  <cp:revision>492</cp:revision>
  <dcterms:created xsi:type="dcterms:W3CDTF">2009-01-05T19:05:15Z</dcterms:created>
  <dcterms:modified xsi:type="dcterms:W3CDTF">2015-11-19T23:34:25Z</dcterms:modified>
</cp:coreProperties>
</file>