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576" r:id="rId2"/>
    <p:sldId id="523" r:id="rId3"/>
    <p:sldId id="558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</p:sldIdLst>
  <p:sldSz cx="9144000" cy="6858000" type="screen4x3"/>
  <p:notesSz cx="6950075" cy="9236075"/>
  <p:embeddedFontLs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499" autoAdjust="0"/>
  </p:normalViewPr>
  <p:slideViewPr>
    <p:cSldViewPr>
      <p:cViewPr varScale="1">
        <p:scale>
          <a:sx n="51" d="100"/>
          <a:sy n="51" d="100"/>
        </p:scale>
        <p:origin x="90" y="1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8.9057229659999999E-10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4.6055150008599998E-8</c:v>
                  </c:pt>
                  <c:pt idx="25">
                    <c:v>6.0009600007499998E-8</c:v>
                  </c:pt>
                  <c:pt idx="26">
                    <c:v>7.2478637007699996E-8</c:v>
                  </c:pt>
                  <c:pt idx="27">
                    <c:v>7.1152380009000006E-8</c:v>
                  </c:pt>
                  <c:pt idx="28">
                    <c:v>6.5975490010500003E-8</c:v>
                  </c:pt>
                  <c:pt idx="29">
                    <c:v>4.5051407016300003E-8</c:v>
                  </c:pt>
                  <c:pt idx="30">
                    <c:v>2.1807520034999999E-8</c:v>
                  </c:pt>
                  <c:pt idx="31">
                    <c:v>1.3805740854399999E-8</c:v>
                  </c:pt>
                  <c:pt idx="32">
                    <c:v>9.9548528757000093E-9</c:v>
                  </c:pt>
                  <c:pt idx="33">
                    <c:v>6.7704462526999998E-9</c:v>
                  </c:pt>
                  <c:pt idx="34">
                    <c:v>3.4663738662000001E-9</c:v>
                  </c:pt>
                  <c:pt idx="35">
                    <c:v>1.8465838461E-9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8.9057229659999999E-10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4.6055150008599998E-8</c:v>
                  </c:pt>
                  <c:pt idx="25">
                    <c:v>6.0009600007499998E-8</c:v>
                  </c:pt>
                  <c:pt idx="26">
                    <c:v>7.2478637007699996E-8</c:v>
                  </c:pt>
                  <c:pt idx="27">
                    <c:v>7.1152380009000006E-8</c:v>
                  </c:pt>
                  <c:pt idx="28">
                    <c:v>6.5975490010500003E-8</c:v>
                  </c:pt>
                  <c:pt idx="29">
                    <c:v>4.5051407016300003E-8</c:v>
                  </c:pt>
                  <c:pt idx="30">
                    <c:v>2.1807520034999999E-8</c:v>
                  </c:pt>
                  <c:pt idx="31">
                    <c:v>1.3805740854399999E-8</c:v>
                  </c:pt>
                  <c:pt idx="32">
                    <c:v>9.9548528757000093E-9</c:v>
                  </c:pt>
                  <c:pt idx="33">
                    <c:v>6.7704462526999998E-9</c:v>
                  </c:pt>
                  <c:pt idx="34">
                    <c:v>3.4663738662000001E-9</c:v>
                  </c:pt>
                  <c:pt idx="35">
                    <c:v>1.8465838461E-9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2.7339400000000001E-10</c:v>
                </c:pt>
                <c:pt idx="17">
                  <c:v>4.7620299999999999E-10</c:v>
                </c:pt>
                <c:pt idx="18">
                  <c:v>2.2800110000000002E-9</c:v>
                </c:pt>
                <c:pt idx="19">
                  <c:v>1.8654600999999999E-8</c:v>
                </c:pt>
                <c:pt idx="20">
                  <c:v>8.6568001000000002E-8</c:v>
                </c:pt>
                <c:pt idx="21">
                  <c:v>3.0538100099999998E-7</c:v>
                </c:pt>
                <c:pt idx="22">
                  <c:v>9.44825001E-7</c:v>
                </c:pt>
                <c:pt idx="23">
                  <c:v>2.4479800009999999E-6</c:v>
                </c:pt>
                <c:pt idx="24">
                  <c:v>5.3552500010000004E-6</c:v>
                </c:pt>
                <c:pt idx="25">
                  <c:v>8.0012800009999997E-6</c:v>
                </c:pt>
                <c:pt idx="26">
                  <c:v>9.4128100010000001E-6</c:v>
                </c:pt>
                <c:pt idx="27">
                  <c:v>7.9058200009999998E-6</c:v>
                </c:pt>
                <c:pt idx="28">
                  <c:v>6.2833800009999996E-6</c:v>
                </c:pt>
                <c:pt idx="29">
                  <c:v>2.763890001E-6</c:v>
                </c:pt>
                <c:pt idx="30">
                  <c:v>6.2307200099999999E-7</c:v>
                </c:pt>
                <c:pt idx="31">
                  <c:v>2.5378200099999999E-7</c:v>
                </c:pt>
                <c:pt idx="32">
                  <c:v>1.3150400099999999E-7</c:v>
                </c:pt>
                <c:pt idx="33">
                  <c:v>6.5924501000000006E-8</c:v>
                </c:pt>
                <c:pt idx="34">
                  <c:v>1.8616401000000002E-8</c:v>
                </c:pt>
                <c:pt idx="35">
                  <c:v>4.5696209999999997E-9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Sheet1!$C$45:$D$45</c:f>
              <c:strCache>
                <c:ptCount val="1"/>
                <c:pt idx="0">
                  <c:v>Enriched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8.8195600000000102E-10</c:v>
                  </c:pt>
                  <c:pt idx="19">
                    <c:v>1.2226098325E-9</c:v>
                  </c:pt>
                  <c:pt idx="20">
                    <c:v>2.4065402330999998E-9</c:v>
                  </c:pt>
                  <c:pt idx="21">
                    <c:v>5.8282631195000001E-9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9.5044860006700094E-8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6.3833025013099998E-8</c:v>
                  </c:pt>
                  <c:pt idx="31">
                    <c:v>4.3454654019699998E-8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2.5357798701000001E-9</c:v>
                  </c:pt>
                  <c:pt idx="36">
                    <c:v>1.4736549264999999E-9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8.8195600000000102E-10</c:v>
                  </c:pt>
                  <c:pt idx="19">
                    <c:v>1.2226098325E-9</c:v>
                  </c:pt>
                  <c:pt idx="20">
                    <c:v>2.4065402330999998E-9</c:v>
                  </c:pt>
                  <c:pt idx="21">
                    <c:v>5.8282631195000001E-9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9.5044860006700094E-8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6.3833025013099998E-8</c:v>
                  </c:pt>
                  <c:pt idx="31">
                    <c:v>4.3454654019699998E-8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2.5357798701000001E-9</c:v>
                  </c:pt>
                  <c:pt idx="36">
                    <c:v>1.4736549264999999E-9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8.8195600000000102E-10</c:v>
                </c:pt>
                <c:pt idx="19">
                  <c:v>2.0989010000000002E-9</c:v>
                </c:pt>
                <c:pt idx="20">
                  <c:v>1.3902601000000001E-8</c:v>
                </c:pt>
                <c:pt idx="21">
                  <c:v>8.3859901000000102E-8</c:v>
                </c:pt>
                <c:pt idx="22">
                  <c:v>3.8264500100000003E-7</c:v>
                </c:pt>
                <c:pt idx="23">
                  <c:v>1.2803900010000001E-6</c:v>
                </c:pt>
                <c:pt idx="24">
                  <c:v>3.5938200009999998E-6</c:v>
                </c:pt>
                <c:pt idx="25">
                  <c:v>7.487170001E-6</c:v>
                </c:pt>
                <c:pt idx="26">
                  <c:v>1.1949300001E-5</c:v>
                </c:pt>
                <c:pt idx="27">
                  <c:v>1.4185800000999999E-5</c:v>
                </c:pt>
                <c:pt idx="28">
                  <c:v>1.4961000001E-5</c:v>
                </c:pt>
                <c:pt idx="29">
                  <c:v>9.9514000009999996E-6</c:v>
                </c:pt>
                <c:pt idx="30">
                  <c:v>4.8727500010000004E-6</c:v>
                </c:pt>
                <c:pt idx="31">
                  <c:v>2.2058200010000002E-6</c:v>
                </c:pt>
                <c:pt idx="32">
                  <c:v>1.1145600009999999E-6</c:v>
                </c:pt>
                <c:pt idx="33">
                  <c:v>4.89537001E-7</c:v>
                </c:pt>
                <c:pt idx="34">
                  <c:v>1.2713700100000001E-7</c:v>
                </c:pt>
                <c:pt idx="35">
                  <c:v>8.0731610000000006E-9</c:v>
                </c:pt>
                <c:pt idx="36">
                  <c:v>2.056741E-9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9.0758605589999998E-10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9.9236207709999993E-10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1.6970702354000001E-9</c:v>
                  </c:pt>
                  <c:pt idx="19">
                    <c:v>2.1478137477000001E-9</c:v>
                  </c:pt>
                  <c:pt idx="20">
                    <c:v>3.6768464821E-9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2.2549858017300001E-8</c:v>
                  </c:pt>
                  <c:pt idx="25">
                    <c:v>2.8862184015600001E-8</c:v>
                  </c:pt>
                  <c:pt idx="26">
                    <c:v>3.3194950016300002E-8</c:v>
                  </c:pt>
                  <c:pt idx="27">
                    <c:v>3.3266279019099999E-8</c:v>
                  </c:pt>
                  <c:pt idx="28">
                    <c:v>3.0299906022900002E-8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5.6268419463000002E-9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9.0758605589999998E-10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9.9236207709999993E-10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1.6970702354000001E-9</c:v>
                  </c:pt>
                  <c:pt idx="19">
                    <c:v>2.1478137477000001E-9</c:v>
                  </c:pt>
                  <c:pt idx="20">
                    <c:v>3.6768464821E-9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2.2549858017300001E-8</c:v>
                  </c:pt>
                  <c:pt idx="25">
                    <c:v>2.8862184015600001E-8</c:v>
                  </c:pt>
                  <c:pt idx="26">
                    <c:v>3.3194950016300002E-8</c:v>
                  </c:pt>
                  <c:pt idx="27">
                    <c:v>3.3266279019099999E-8</c:v>
                  </c:pt>
                  <c:pt idx="28">
                    <c:v>3.0299906022900002E-8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5.6268419463000002E-9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2.73947E-10</c:v>
                </c:pt>
                <c:pt idx="5">
                  <c:v>9.2044600000000003E-10</c:v>
                </c:pt>
                <c:pt idx="6">
                  <c:v>1.6297110000000001E-9</c:v>
                </c:pt>
                <c:pt idx="7">
                  <c:v>6.4699399999999999E-10</c:v>
                </c:pt>
                <c:pt idx="8">
                  <c:v>1.141971E-9</c:v>
                </c:pt>
                <c:pt idx="9">
                  <c:v>7.6372100000000003E-10</c:v>
                </c:pt>
                <c:pt idx="10">
                  <c:v>2.3964310000000001E-9</c:v>
                </c:pt>
                <c:pt idx="11">
                  <c:v>1.0925409999999999E-9</c:v>
                </c:pt>
                <c:pt idx="12">
                  <c:v>4.3508299999999999E-10</c:v>
                </c:pt>
                <c:pt idx="13">
                  <c:v>5.5772300000000004E-10</c:v>
                </c:pt>
                <c:pt idx="14">
                  <c:v>5.1787400000000003E-10</c:v>
                </c:pt>
                <c:pt idx="15">
                  <c:v>1.5128509999999999E-9</c:v>
                </c:pt>
                <c:pt idx="16">
                  <c:v>3.2217509999999999E-9</c:v>
                </c:pt>
                <c:pt idx="17">
                  <c:v>2.4464809999999999E-9</c:v>
                </c:pt>
                <c:pt idx="18">
                  <c:v>6.8596209999999998E-9</c:v>
                </c:pt>
                <c:pt idx="19">
                  <c:v>1.1442801E-8</c:v>
                </c:pt>
                <c:pt idx="20">
                  <c:v>3.2799701000000003E-8</c:v>
                </c:pt>
                <c:pt idx="21">
                  <c:v>9.8569501000000005E-8</c:v>
                </c:pt>
                <c:pt idx="22">
                  <c:v>2.6786200100000002E-7</c:v>
                </c:pt>
                <c:pt idx="23">
                  <c:v>6.3332100099999999E-7</c:v>
                </c:pt>
                <c:pt idx="24">
                  <c:v>1.303460001E-6</c:v>
                </c:pt>
                <c:pt idx="25">
                  <c:v>1.850140001E-6</c:v>
                </c:pt>
                <c:pt idx="26">
                  <c:v>2.0365000009999998E-6</c:v>
                </c:pt>
                <c:pt idx="27">
                  <c:v>1.741690001E-6</c:v>
                </c:pt>
                <c:pt idx="28">
                  <c:v>1.323140001E-6</c:v>
                </c:pt>
                <c:pt idx="29">
                  <c:v>5.7403200099999997E-7</c:v>
                </c:pt>
                <c:pt idx="30">
                  <c:v>1.4117400099999999E-7</c:v>
                </c:pt>
                <c:pt idx="31">
                  <c:v>4.4551400999999998E-8</c:v>
                </c:pt>
                <c:pt idx="32">
                  <c:v>3.1855700999999998E-8</c:v>
                </c:pt>
                <c:pt idx="33">
                  <c:v>1.3645801E-8</c:v>
                </c:pt>
                <c:pt idx="34">
                  <c:v>2.5265410000000002E-9</c:v>
                </c:pt>
                <c:pt idx="35">
                  <c:v>1.0000000000000001E-15</c:v>
                </c:pt>
                <c:pt idx="36">
                  <c:v>5.0365899999999999E-10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5"/>
          <c:order val="3"/>
          <c:tx>
            <c:strRef>
              <c:f>Sheet1!$C$221:$D$221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8.3512783170000003E-10</c:v>
                  </c:pt>
                  <c:pt idx="20">
                    <c:v>2.9521224322999999E-9</c:v>
                  </c:pt>
                  <c:pt idx="21">
                    <c:v>6.1328128656000003E-9</c:v>
                  </c:pt>
                  <c:pt idx="22">
                    <c:v>1.17834574338E-8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4.8486046009399997E-8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7.2074908963000002E-9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8.3512783170000003E-10</c:v>
                  </c:pt>
                  <c:pt idx="20">
                    <c:v>2.9521224322999999E-9</c:v>
                  </c:pt>
                  <c:pt idx="21">
                    <c:v>6.1328128656000003E-9</c:v>
                  </c:pt>
                  <c:pt idx="22">
                    <c:v>1.17834574338E-8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4.8486046009399997E-8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7.2074908963000002E-9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1.8447709999999999E-9</c:v>
                </c:pt>
                <c:pt idx="20">
                  <c:v>1.9383600999999999E-8</c:v>
                </c:pt>
                <c:pt idx="21">
                  <c:v>9.3488001E-8</c:v>
                </c:pt>
                <c:pt idx="22">
                  <c:v>3.4862300099999999E-7</c:v>
                </c:pt>
                <c:pt idx="23">
                  <c:v>1.1531000009999999E-6</c:v>
                </c:pt>
                <c:pt idx="24">
                  <c:v>2.7986300010000001E-6</c:v>
                </c:pt>
                <c:pt idx="25">
                  <c:v>5.1580900010000003E-6</c:v>
                </c:pt>
                <c:pt idx="26">
                  <c:v>7.7015200010000007E-6</c:v>
                </c:pt>
                <c:pt idx="27">
                  <c:v>8.4783000010000001E-6</c:v>
                </c:pt>
                <c:pt idx="28">
                  <c:v>8.6851000009999995E-6</c:v>
                </c:pt>
                <c:pt idx="29">
                  <c:v>5.488930001E-6</c:v>
                </c:pt>
                <c:pt idx="30">
                  <c:v>2.8073700009999999E-6</c:v>
                </c:pt>
                <c:pt idx="31">
                  <c:v>1.314470001E-6</c:v>
                </c:pt>
                <c:pt idx="32">
                  <c:v>6.29221001E-7</c:v>
                </c:pt>
                <c:pt idx="33">
                  <c:v>2.7198000099999998E-7</c:v>
                </c:pt>
                <c:pt idx="34">
                  <c:v>6.7803300999999995E-8</c:v>
                </c:pt>
                <c:pt idx="35">
                  <c:v>6.8948309999999998E-9</c:v>
                </c:pt>
                <c:pt idx="36">
                  <c:v>2.3347410000000001E-9</c:v>
                </c:pt>
                <c:pt idx="37">
                  <c:v>1.127501E-9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6"/>
          <c:order val="4"/>
          <c:tx>
            <c:strRef>
              <c:f>Sheet1!$C$265:$D$265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3.0888699999999998E-10</c:v>
                  </c:pt>
                  <c:pt idx="18">
                    <c:v>4.5970532400000002E-10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2.0256012021000002E-8</c:v>
                  </c:pt>
                  <c:pt idx="26">
                    <c:v>2.2786910723300001E-8</c:v>
                  </c:pt>
                  <c:pt idx="27">
                    <c:v>2.1294920829600001E-8</c:v>
                  </c:pt>
                  <c:pt idx="28">
                    <c:v>1.9222362435599999E-8</c:v>
                  </c:pt>
                  <c:pt idx="29">
                    <c:v>1.1937662661900001E-8</c:v>
                  </c:pt>
                  <c:pt idx="30">
                    <c:v>5.8503963276000004E-9</c:v>
                  </c:pt>
                  <c:pt idx="31">
                    <c:v>3.4213733265000002E-9</c:v>
                  </c:pt>
                  <c:pt idx="32">
                    <c:v>2.2616459036999998E-9</c:v>
                  </c:pt>
                  <c:pt idx="33">
                    <c:v>2.1223381497999999E-9</c:v>
                  </c:pt>
                  <c:pt idx="34">
                    <c:v>1.3695978803999999E-9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3.0888699999999998E-10</c:v>
                  </c:pt>
                  <c:pt idx="18">
                    <c:v>4.5970532400000002E-10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2.0256012021000002E-8</c:v>
                  </c:pt>
                  <c:pt idx="26">
                    <c:v>2.2786910723300001E-8</c:v>
                  </c:pt>
                  <c:pt idx="27">
                    <c:v>2.1294920829600001E-8</c:v>
                  </c:pt>
                  <c:pt idx="28">
                    <c:v>1.9222362435599999E-8</c:v>
                  </c:pt>
                  <c:pt idx="29">
                    <c:v>1.1937662661900001E-8</c:v>
                  </c:pt>
                  <c:pt idx="30">
                    <c:v>5.8503963276000004E-9</c:v>
                  </c:pt>
                  <c:pt idx="31">
                    <c:v>3.4213733265000002E-9</c:v>
                  </c:pt>
                  <c:pt idx="32">
                    <c:v>2.2616459036999998E-9</c:v>
                  </c:pt>
                  <c:pt idx="33">
                    <c:v>2.1223381497999999E-9</c:v>
                  </c:pt>
                  <c:pt idx="34">
                    <c:v>1.3695978803999999E-9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5.7532599999999998E-10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3.0888699999999998E-10</c:v>
                </c:pt>
                <c:pt idx="18">
                  <c:v>6.4061499999999996E-10</c:v>
                </c:pt>
                <c:pt idx="19">
                  <c:v>5.8609909999999999E-9</c:v>
                </c:pt>
                <c:pt idx="20">
                  <c:v>2.0088601000000001E-8</c:v>
                </c:pt>
                <c:pt idx="21">
                  <c:v>6.7582800999999997E-8</c:v>
                </c:pt>
                <c:pt idx="22">
                  <c:v>1.5440300100000001E-7</c:v>
                </c:pt>
                <c:pt idx="23">
                  <c:v>4.1505900099999999E-7</c:v>
                </c:pt>
                <c:pt idx="24">
                  <c:v>7.3601200100000004E-7</c:v>
                </c:pt>
                <c:pt idx="25">
                  <c:v>9.6457200100000002E-7</c:v>
                </c:pt>
                <c:pt idx="26">
                  <c:v>9.7797900099999995E-7</c:v>
                </c:pt>
                <c:pt idx="27">
                  <c:v>7.1942300100000005E-7</c:v>
                </c:pt>
                <c:pt idx="28">
                  <c:v>5.3995400100000002E-7</c:v>
                </c:pt>
                <c:pt idx="29">
                  <c:v>1.9285400099999999E-7</c:v>
                </c:pt>
                <c:pt idx="30">
                  <c:v>4.5849501E-8</c:v>
                </c:pt>
                <c:pt idx="31">
                  <c:v>1.5105401000000001E-8</c:v>
                </c:pt>
                <c:pt idx="32">
                  <c:v>8.2935310000000007E-9</c:v>
                </c:pt>
                <c:pt idx="33">
                  <c:v>6.474491E-9</c:v>
                </c:pt>
                <c:pt idx="34">
                  <c:v>2.7590610000000001E-9</c:v>
                </c:pt>
                <c:pt idx="35">
                  <c:v>3.3007699999999999E-10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Sheet1!$C$309:$D$309</c:f>
              <c:strCache>
                <c:ptCount val="1"/>
                <c:pt idx="0">
                  <c:v>Depleted (0, 0, 140.0)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1.16142E-10</c:v>
                  </c:pt>
                  <c:pt idx="19">
                    <c:v>9.1731215519999996E-10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1.1637542240999999E-9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1.7139691611000001E-9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1.16142E-10</c:v>
                  </c:pt>
                  <c:pt idx="19">
                    <c:v>9.1731215519999996E-10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1.1637542240999999E-9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1.7139691611000001E-9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Sheet1!$C$311:$C$350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Sheet1!$E$311:$E$350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1.04283E-10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1.76125E-10</c:v>
                </c:pt>
                <c:pt idx="10">
                  <c:v>4.1887199999999999E-10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1.16142E-10</c:v>
                </c:pt>
                <c:pt idx="19">
                  <c:v>1.9976310000000002E-9</c:v>
                </c:pt>
                <c:pt idx="20">
                  <c:v>4.7672700000000004E-10</c:v>
                </c:pt>
                <c:pt idx="21">
                  <c:v>1.4859009999999999E-9</c:v>
                </c:pt>
                <c:pt idx="22">
                  <c:v>3.2400309999999999E-9</c:v>
                </c:pt>
                <c:pt idx="23">
                  <c:v>4.1846610000000002E-9</c:v>
                </c:pt>
                <c:pt idx="24">
                  <c:v>9.8334610000000008E-9</c:v>
                </c:pt>
                <c:pt idx="25">
                  <c:v>1.1062201E-8</c:v>
                </c:pt>
                <c:pt idx="26">
                  <c:v>5.5420409999999999E-9</c:v>
                </c:pt>
                <c:pt idx="27">
                  <c:v>4.3399010000000002E-9</c:v>
                </c:pt>
                <c:pt idx="28">
                  <c:v>3.4688710000000001E-9</c:v>
                </c:pt>
                <c:pt idx="29">
                  <c:v>6.0203000000000004E-10</c:v>
                </c:pt>
                <c:pt idx="30">
                  <c:v>3.6817400000000002E-10</c:v>
                </c:pt>
                <c:pt idx="31">
                  <c:v>5.0298900000000003E-10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3904"/>
        <c:axId val="338631104"/>
      </c:scatterChart>
      <c:valAx>
        <c:axId val="3386339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631104"/>
        <c:crosses val="autoZero"/>
        <c:crossBetween val="midCat"/>
      </c:valAx>
      <c:valAx>
        <c:axId val="338631104"/>
        <c:scaling>
          <c:logBase val="10"/>
          <c:orientation val="minMax"/>
          <c:max val="1E-4"/>
          <c:min val="1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63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397E-2"/>
          <c:y val="4.98043799212598E-2"/>
          <c:w val="0.17573519619233899"/>
          <c:h val="0.263673720472440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Sheet1!$C$133:$D$133</c:f>
              <c:strCache>
                <c:ptCount val="1"/>
                <c:pt idx="0">
                  <c:v>Reflector - Be (110.0, 0, 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Sheet1!$G$135:$G$174</c:f>
                <c:numCache>
                  <c:formatCode>General</c:formatCode>
                  <c:ptCount val="40"/>
                  <c:pt idx="0">
                    <c:v>7.7447813520000003E-10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1.1205016746299999E-8</c:v>
                  </c:pt>
                  <c:pt idx="7">
                    <c:v>6.5921828109000004E-9</c:v>
                  </c:pt>
                  <c:pt idx="8">
                    <c:v>4.6066863416000003E-9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5.2243137491999998E-9</c:v>
                  </c:pt>
                  <c:pt idx="12">
                    <c:v>5.6800764143999999E-9</c:v>
                  </c:pt>
                  <c:pt idx="13">
                    <c:v>4.9365676759000003E-9</c:v>
                  </c:pt>
                  <c:pt idx="14">
                    <c:v>5.7272783874000003E-9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7.2097641693000004E-9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7.6153987636999998E-9</c:v>
                  </c:pt>
                  <c:pt idx="21">
                    <c:v>7.9672160577000007E-9</c:v>
                  </c:pt>
                  <c:pt idx="22">
                    <c:v>7.8378916640999998E-9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8.2137174741999994E-9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5.1032546837999998E-9</c:v>
                  </c:pt>
                  <c:pt idx="30">
                    <c:v>4.3281444949000002E-9</c:v>
                  </c:pt>
                  <c:pt idx="31">
                    <c:v>1.8901444739999999E-9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Sheet1!$G$135:$G$174</c:f>
                <c:numCache>
                  <c:formatCode>General</c:formatCode>
                  <c:ptCount val="40"/>
                  <c:pt idx="0">
                    <c:v>7.7447813520000003E-10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1.1205016746299999E-8</c:v>
                  </c:pt>
                  <c:pt idx="7">
                    <c:v>6.5921828109000004E-9</c:v>
                  </c:pt>
                  <c:pt idx="8">
                    <c:v>4.6066863416000003E-9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5.2243137491999998E-9</c:v>
                  </c:pt>
                  <c:pt idx="12">
                    <c:v>5.6800764143999999E-9</c:v>
                  </c:pt>
                  <c:pt idx="13">
                    <c:v>4.9365676759000003E-9</c:v>
                  </c:pt>
                  <c:pt idx="14">
                    <c:v>5.7272783874000003E-9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7.2097641693000004E-9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7.6153987636999998E-9</c:v>
                  </c:pt>
                  <c:pt idx="21">
                    <c:v>7.9672160577000007E-9</c:v>
                  </c:pt>
                  <c:pt idx="22">
                    <c:v>7.8378916640999998E-9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8.2137174741999994E-9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5.1032546837999998E-9</c:v>
                  </c:pt>
                  <c:pt idx="30">
                    <c:v>4.3281444949000002E-9</c:v>
                  </c:pt>
                  <c:pt idx="31">
                    <c:v>1.8901444739999999E-9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Sheet1!$C$135:$C$174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Sheet1!$E$135:$E$174</c:f>
              <c:numCache>
                <c:formatCode>0.00E+00</c:formatCode>
                <c:ptCount val="40"/>
                <c:pt idx="0">
                  <c:v>1.275491E-9</c:v>
                </c:pt>
                <c:pt idx="1">
                  <c:v>2.6480510000000001E-9</c:v>
                </c:pt>
                <c:pt idx="2">
                  <c:v>1.1573001000000001E-8</c:v>
                </c:pt>
                <c:pt idx="3">
                  <c:v>5.4734300999999999E-8</c:v>
                </c:pt>
                <c:pt idx="4">
                  <c:v>1.43723001E-7</c:v>
                </c:pt>
                <c:pt idx="5">
                  <c:v>2.5431700099999999E-7</c:v>
                </c:pt>
                <c:pt idx="6">
                  <c:v>2.4200900100000001E-7</c:v>
                </c:pt>
                <c:pt idx="7">
                  <c:v>9.2978600999999997E-8</c:v>
                </c:pt>
                <c:pt idx="8">
                  <c:v>4.5341401000000001E-8</c:v>
                </c:pt>
                <c:pt idx="9">
                  <c:v>4.3126601000000002E-8</c:v>
                </c:pt>
                <c:pt idx="10">
                  <c:v>4.1131500999999997E-8</c:v>
                </c:pt>
                <c:pt idx="11">
                  <c:v>4.7841701E-8</c:v>
                </c:pt>
                <c:pt idx="12">
                  <c:v>6.0170300999999995E-8</c:v>
                </c:pt>
                <c:pt idx="13">
                  <c:v>5.1476200999999998E-8</c:v>
                </c:pt>
                <c:pt idx="14">
                  <c:v>6.5529500999999995E-8</c:v>
                </c:pt>
                <c:pt idx="15">
                  <c:v>7.0217400999999998E-8</c:v>
                </c:pt>
                <c:pt idx="16">
                  <c:v>7.9284801000000004E-8</c:v>
                </c:pt>
                <c:pt idx="17">
                  <c:v>1.04037001E-7</c:v>
                </c:pt>
                <c:pt idx="18">
                  <c:v>9.8803701000000003E-8</c:v>
                </c:pt>
                <c:pt idx="19">
                  <c:v>1.1748000099999999E-7</c:v>
                </c:pt>
                <c:pt idx="20">
                  <c:v>1.1955100100000001E-7</c:v>
                </c:pt>
                <c:pt idx="21">
                  <c:v>1.3808000100000001E-7</c:v>
                </c:pt>
                <c:pt idx="22">
                  <c:v>1.2227600100000001E-7</c:v>
                </c:pt>
                <c:pt idx="23">
                  <c:v>1.37515001E-7</c:v>
                </c:pt>
                <c:pt idx="24">
                  <c:v>1.2735100099999999E-7</c:v>
                </c:pt>
                <c:pt idx="25">
                  <c:v>1.1069700100000001E-7</c:v>
                </c:pt>
                <c:pt idx="26">
                  <c:v>1.03340001E-7</c:v>
                </c:pt>
                <c:pt idx="27">
                  <c:v>8.3248901000000005E-8</c:v>
                </c:pt>
                <c:pt idx="28">
                  <c:v>6.0301300999999998E-8</c:v>
                </c:pt>
                <c:pt idx="29">
                  <c:v>3.1155401000000002E-8</c:v>
                </c:pt>
                <c:pt idx="30">
                  <c:v>2.2207000999999999E-8</c:v>
                </c:pt>
                <c:pt idx="31">
                  <c:v>4.7973209999999996E-9</c:v>
                </c:pt>
                <c:pt idx="32">
                  <c:v>1.5625310000000001E-9</c:v>
                </c:pt>
                <c:pt idx="33">
                  <c:v>1.4163010000000001E-9</c:v>
                </c:pt>
                <c:pt idx="34">
                  <c:v>1.77219E-10</c:v>
                </c:pt>
                <c:pt idx="35">
                  <c:v>5.1443499999999999E-10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Sheet1!$C$177:$D$177</c:f>
              <c:strCache>
                <c:ptCount val="1"/>
                <c:pt idx="0">
                  <c:v>Reflector/Shield - C (160.0, 0, 0)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7.8771213559999997E-10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5.8668081710000004E-9</c:v>
                  </c:pt>
                  <c:pt idx="5">
                    <c:v>7.7227260561000007E-9</c:v>
                  </c:pt>
                  <c:pt idx="6">
                    <c:v>6.9379170669999999E-9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7.8771213559999997E-10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5.8668081710000004E-9</c:v>
                  </c:pt>
                  <c:pt idx="5">
                    <c:v>7.7227260561000007E-9</c:v>
                  </c:pt>
                  <c:pt idx="6">
                    <c:v>6.9379170669999999E-9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Sheet1!$C$179:$C$218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Sheet1!$E$179:$E$218</c:f>
              <c:numCache>
                <c:formatCode>0.00E+00</c:formatCode>
                <c:ptCount val="40"/>
                <c:pt idx="0">
                  <c:v>1.175131E-9</c:v>
                </c:pt>
                <c:pt idx="1">
                  <c:v>2.0751110000000002E-9</c:v>
                </c:pt>
                <c:pt idx="2">
                  <c:v>7.2933710000000003E-9</c:v>
                </c:pt>
                <c:pt idx="3">
                  <c:v>2.5529501000000001E-8</c:v>
                </c:pt>
                <c:pt idx="4">
                  <c:v>8.2631101000000003E-8</c:v>
                </c:pt>
                <c:pt idx="5">
                  <c:v>1.3766000100000001E-7</c:v>
                </c:pt>
                <c:pt idx="6">
                  <c:v>1.03551001E-7</c:v>
                </c:pt>
                <c:pt idx="7">
                  <c:v>2.0131400999999999E-8</c:v>
                </c:pt>
                <c:pt idx="8">
                  <c:v>3.7494900000000003E-10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1.0000000000000001E-15</c:v>
                </c:pt>
                <c:pt idx="20">
                  <c:v>1.0000000000000001E-15</c:v>
                </c:pt>
                <c:pt idx="21">
                  <c:v>1.0000000000000001E-15</c:v>
                </c:pt>
                <c:pt idx="22">
                  <c:v>1.0000000000000001E-15</c:v>
                </c:pt>
                <c:pt idx="23">
                  <c:v>1.0000000000000001E-15</c:v>
                </c:pt>
                <c:pt idx="24">
                  <c:v>1.0000000000000001E-15</c:v>
                </c:pt>
                <c:pt idx="25">
                  <c:v>1.0000000000000001E-15</c:v>
                </c:pt>
                <c:pt idx="26">
                  <c:v>1.0000000000000001E-15</c:v>
                </c:pt>
                <c:pt idx="27">
                  <c:v>1.0000000000000001E-15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Sheet1!$C$353:$D$353</c:f>
              <c:strCache>
                <c:ptCount val="1"/>
                <c:pt idx="0">
                  <c:v>Reflector - Be (0, 0, 160.0)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5.8159637399999997E-10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1.5756209039999999E-10</c:v>
                  </c:pt>
                  <c:pt idx="14">
                    <c:v>6.7070342670000001E-10</c:v>
                  </c:pt>
                  <c:pt idx="15">
                    <c:v>3.57716E-10</c:v>
                  </c:pt>
                  <c:pt idx="16">
                    <c:v>6.5122025760000005E-10</c:v>
                  </c:pt>
                  <c:pt idx="17">
                    <c:v>5.4613254219999995E-10</c:v>
                  </c:pt>
                  <c:pt idx="18">
                    <c:v>4.2797595600000002E-10</c:v>
                  </c:pt>
                  <c:pt idx="19">
                    <c:v>1.2924472707E-9</c:v>
                  </c:pt>
                  <c:pt idx="20">
                    <c:v>1.5725781456000001E-9</c:v>
                  </c:pt>
                  <c:pt idx="21">
                    <c:v>1.1840742035E-9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5.8159637399999997E-10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1.5756209039999999E-10</c:v>
                  </c:pt>
                  <c:pt idx="14">
                    <c:v>6.7070342670000001E-10</c:v>
                  </c:pt>
                  <c:pt idx="15">
                    <c:v>3.57716E-10</c:v>
                  </c:pt>
                  <c:pt idx="16">
                    <c:v>6.5122025760000005E-10</c:v>
                  </c:pt>
                  <c:pt idx="17">
                    <c:v>5.4613254219999995E-10</c:v>
                  </c:pt>
                  <c:pt idx="18">
                    <c:v>4.2797595600000002E-10</c:v>
                  </c:pt>
                  <c:pt idx="19">
                    <c:v>1.2924472707E-9</c:v>
                  </c:pt>
                  <c:pt idx="20">
                    <c:v>1.5725781456000001E-9</c:v>
                  </c:pt>
                  <c:pt idx="21">
                    <c:v>1.1840742035E-9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Sheet1!$C$355:$C$394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Sheet1!$E$355:$E$394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3.6810100000000001E-10</c:v>
                </c:pt>
                <c:pt idx="3">
                  <c:v>9.8709500000000092E-10</c:v>
                </c:pt>
                <c:pt idx="4">
                  <c:v>6.5351499999999999E-10</c:v>
                </c:pt>
                <c:pt idx="5">
                  <c:v>3.3901809999999999E-9</c:v>
                </c:pt>
                <c:pt idx="6">
                  <c:v>2.6526910000000002E-9</c:v>
                </c:pt>
                <c:pt idx="7">
                  <c:v>7.3147299999999998E-10</c:v>
                </c:pt>
                <c:pt idx="8">
                  <c:v>1.0000000000000001E-15</c:v>
                </c:pt>
                <c:pt idx="9">
                  <c:v>7.9869800000000003E-10</c:v>
                </c:pt>
                <c:pt idx="10">
                  <c:v>3.78562E-10</c:v>
                </c:pt>
                <c:pt idx="11">
                  <c:v>7.9052999999999996E-10</c:v>
                </c:pt>
                <c:pt idx="12">
                  <c:v>1.0000000000000001E-15</c:v>
                </c:pt>
                <c:pt idx="13">
                  <c:v>2.1637199999999999E-10</c:v>
                </c:pt>
                <c:pt idx="14">
                  <c:v>1.233591E-9</c:v>
                </c:pt>
                <c:pt idx="15">
                  <c:v>3.57716E-10</c:v>
                </c:pt>
                <c:pt idx="16">
                  <c:v>8.3265599999999996E-10</c:v>
                </c:pt>
                <c:pt idx="17">
                  <c:v>7.2230199999999999E-10</c:v>
                </c:pt>
                <c:pt idx="18">
                  <c:v>7.3916399999999999E-10</c:v>
                </c:pt>
                <c:pt idx="19">
                  <c:v>2.099151E-9</c:v>
                </c:pt>
                <c:pt idx="20">
                  <c:v>4.254811E-9</c:v>
                </c:pt>
                <c:pt idx="21">
                  <c:v>2.8635410000000001E-9</c:v>
                </c:pt>
                <c:pt idx="22">
                  <c:v>3.0794810000000001E-9</c:v>
                </c:pt>
                <c:pt idx="23">
                  <c:v>2.5674409999999999E-9</c:v>
                </c:pt>
                <c:pt idx="24">
                  <c:v>2.053631E-9</c:v>
                </c:pt>
                <c:pt idx="25">
                  <c:v>1.4124910000000001E-9</c:v>
                </c:pt>
                <c:pt idx="26">
                  <c:v>1.102331E-9</c:v>
                </c:pt>
                <c:pt idx="27">
                  <c:v>2.0879509999999999E-9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470272"/>
        <c:axId val="332468592"/>
      </c:scatterChart>
      <c:valAx>
        <c:axId val="3324702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68592"/>
        <c:crosses val="autoZero"/>
        <c:crossBetween val="midCat"/>
      </c:valAx>
      <c:valAx>
        <c:axId val="332468592"/>
        <c:scaling>
          <c:logBase val="10"/>
          <c:orientation val="minMax"/>
          <c:max val="9.9999999999999995E-7"/>
          <c:min val="1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70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4068266728498195E-2"/>
          <c:y val="2.8971046587926499E-2"/>
          <c:w val="0.23836439529841"/>
          <c:h val="0.131836860236219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Expeditious Reactor (DUSTER)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89315"/>
            <a:ext cx="1505648" cy="175284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4747162"/>
            <a:ext cx="1512905" cy="14900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3127963"/>
            <a:ext cx="1512905" cy="15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19812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“Standard” for fast reactors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65760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Allows for cooler channels but not ideal flow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3340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Plate Fuel</a:t>
            </a:r>
          </a:p>
          <a:p>
            <a:r>
              <a:rPr lang="en-US" dirty="0"/>
              <a:t>	</a:t>
            </a:r>
            <a:r>
              <a:rPr lang="en-US" dirty="0" smtClean="0"/>
              <a:t>Large ratio of </a:t>
            </a:r>
            <a:r>
              <a:rPr lang="en-US" dirty="0" err="1" smtClean="0"/>
              <a:t>fuel:coolant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981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Spectrum in Fuel Regions</a:t>
            </a:r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8110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60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in Reflector and Shield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4138584"/>
              </p:ext>
            </p:extLst>
          </p:nvPr>
        </p:nvGraphicFramePr>
        <p:xfrm>
          <a:off x="533400" y="1600200"/>
          <a:ext cx="8001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28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Fuel Composition</a:t>
            </a:r>
          </a:p>
          <a:p>
            <a:r>
              <a:rPr lang="en-US" dirty="0" smtClean="0"/>
              <a:t>Fuel Element Lattice geometry</a:t>
            </a:r>
          </a:p>
          <a:p>
            <a:pPr lvl="1"/>
            <a:r>
              <a:rPr lang="en-US" dirty="0" smtClean="0"/>
              <a:t>Pitch to Pin ratio</a:t>
            </a:r>
          </a:p>
          <a:p>
            <a:r>
              <a:rPr lang="en-US" dirty="0" smtClean="0"/>
              <a:t>Assembly geometries</a:t>
            </a:r>
          </a:p>
          <a:p>
            <a:pPr lvl="1"/>
            <a:r>
              <a:rPr lang="en-US" dirty="0" smtClean="0"/>
              <a:t>Move enriched fuel to improve spectrum shape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962400" cy="42238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Depletion Analysis</a:t>
            </a:r>
            <a:br>
              <a:rPr lang="en-US" dirty="0" smtClean="0"/>
            </a:br>
            <a:r>
              <a:rPr lang="en-US" dirty="0" smtClean="0"/>
              <a:t>What has been accomplished </a:t>
            </a:r>
            <a:r>
              <a:rPr lang="en-US" smtClean="0"/>
              <a:t>so far?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the burn card implemented in MCNP</a:t>
            </a:r>
          </a:p>
          <a:p>
            <a:r>
              <a:rPr lang="en-US" dirty="0" smtClean="0"/>
              <a:t>Initial burn on a single pin of depleted uranium Reflecting boundaries</a:t>
            </a:r>
          </a:p>
          <a:p>
            <a:pPr lvl="1"/>
            <a:r>
              <a:rPr lang="en-US" dirty="0" smtClean="0"/>
              <a:t>Assuming uniform power distribution</a:t>
            </a:r>
          </a:p>
          <a:p>
            <a:r>
              <a:rPr lang="en-US" dirty="0" smtClean="0"/>
              <a:t>Initial burn on a single pin of LEU</a:t>
            </a:r>
          </a:p>
          <a:p>
            <a:pPr lvl="1"/>
            <a:r>
              <a:rPr lang="en-US" dirty="0"/>
              <a:t>Reflecting boundaries</a:t>
            </a:r>
          </a:p>
          <a:p>
            <a:pPr lvl="1"/>
            <a:r>
              <a:rPr lang="en-US" dirty="0"/>
              <a:t>Assuming uniform power distribution</a:t>
            </a:r>
          </a:p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shot 2015-10-22 10.52.19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3129"/>
          <a:stretch/>
        </p:blipFill>
        <p:spPr>
          <a:xfrm>
            <a:off x="4757092" y="1600201"/>
            <a:ext cx="3929707" cy="4191000"/>
          </a:xfrm>
        </p:spPr>
      </p:pic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Validation Test</a:t>
            </a:r>
          </a:p>
        </p:txBody>
      </p:sp>
      <p:pic>
        <p:nvPicPr>
          <p:cNvPr id="3" name="Content Placeholder 2" descr="Screenshot 2015-10-22 10.52.01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" b="-2959"/>
          <a:stretch>
            <a:fillRect/>
          </a:stretch>
        </p:blipFill>
        <p:spPr>
          <a:xfrm>
            <a:off x="620106" y="1676400"/>
            <a:ext cx="3875694" cy="4343399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 Results</a:t>
            </a:r>
            <a:endParaRPr lang="en-US" dirty="0"/>
          </a:p>
        </p:txBody>
      </p:sp>
      <p:pic>
        <p:nvPicPr>
          <p:cNvPr id="2" name="Content Placeholder 1" descr="Screenshot 2015-10-22 15.30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4" r="-3354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Depleted and LEU Fuel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Burned for 30 years</a:t>
            </a:r>
          </a:p>
          <a:p>
            <a:r>
              <a:rPr lang="en-US" dirty="0"/>
              <a:t>This initial run is assuming a constant power profile</a:t>
            </a:r>
          </a:p>
          <a:p>
            <a:r>
              <a:rPr lang="en-US" dirty="0"/>
              <a:t>In fact the power profile will not be constant throughout the core lifetime</a:t>
            </a:r>
          </a:p>
          <a:p>
            <a:pPr lvl="1"/>
            <a:r>
              <a:rPr lang="en-US" dirty="0"/>
              <a:t>Initially the power fraction in the depleted uranium will be small</a:t>
            </a:r>
          </a:p>
          <a:p>
            <a:pPr lvl="1"/>
            <a:r>
              <a:rPr lang="en-US" dirty="0"/>
              <a:t>This will increase as the U-238 is converted to Pu-239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Content Placeholder 10" descr="Screenshot 2015-10-22 11.05.4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4" b="-6574"/>
          <a:stretch>
            <a:fillRect/>
          </a:stretch>
        </p:blipFill>
        <p:spPr>
          <a:xfrm>
            <a:off x="4648200" y="1600201"/>
            <a:ext cx="3886200" cy="43551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</a:t>
            </a:r>
            <a:r>
              <a:rPr lang="en-US" dirty="0"/>
              <a:t>D</a:t>
            </a:r>
            <a:r>
              <a:rPr lang="en-US" dirty="0" smtClean="0"/>
              <a:t>epleted </a:t>
            </a:r>
            <a:r>
              <a:rPr lang="en-US" dirty="0"/>
              <a:t>U</a:t>
            </a:r>
            <a:r>
              <a:rPr lang="en-US" dirty="0" smtClean="0"/>
              <a:t>ranium</a:t>
            </a:r>
            <a:endParaRPr lang="en-US" dirty="0"/>
          </a:p>
        </p:txBody>
      </p:sp>
      <p:pic>
        <p:nvPicPr>
          <p:cNvPr id="9" name="Content Placeholder 8" descr="Pu-239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31" b="-326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Content Placeholder 10" descr="U-238.png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27" b="-32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LEU</a:t>
            </a:r>
            <a:endParaRPr lang="en-US" dirty="0"/>
          </a:p>
        </p:txBody>
      </p:sp>
      <p:pic>
        <p:nvPicPr>
          <p:cNvPr id="7" name="Content Placeholder 6" descr="u-235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58" b="-32358"/>
          <a:stretch>
            <a:fillRect/>
          </a:stretch>
        </p:blipFill>
        <p:spPr/>
      </p:pic>
      <p:pic>
        <p:nvPicPr>
          <p:cNvPr id="6" name="Content Placeholder 5" descr="Pu-239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62" b="-3256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next </a:t>
            </a:r>
            <a:r>
              <a:rPr lang="en-US" smtClean="0"/>
              <a:t>for depletion?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Hopefully burn the entire core to determine an estimate of the core lifetime	</a:t>
            </a:r>
          </a:p>
          <a:p>
            <a:pPr lvl="1"/>
            <a:r>
              <a:rPr lang="en-US" dirty="0" smtClean="0"/>
              <a:t>This will be decided through the multiplication factor, not the integrity of the materials</a:t>
            </a:r>
          </a:p>
          <a:p>
            <a:r>
              <a:rPr lang="en-US" dirty="0" smtClean="0"/>
              <a:t>Run depletion calculations using different power fractions to determine spatial differences in the fuel compositions</a:t>
            </a:r>
          </a:p>
          <a:p>
            <a:r>
              <a:rPr lang="en-US" dirty="0" smtClean="0"/>
              <a:t>Analyze EOL fuel compositions</a:t>
            </a:r>
          </a:p>
          <a:p>
            <a:pPr lvl="1"/>
            <a:r>
              <a:rPr lang="en-US" dirty="0" smtClean="0"/>
              <a:t>Core lifetime may be uncertain so a sensitivity analysis may be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Layout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761"/>
            <a:ext cx="4038600" cy="386484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98733"/>
            <a:ext cx="3581400" cy="3616267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67" y="1729401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 center plane – “looking down”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241" y="172940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XZ center plane</a:t>
            </a:r>
          </a:p>
        </p:txBody>
      </p:sp>
    </p:spTree>
    <p:extLst>
      <p:ext uri="{BB962C8B-B14F-4D97-AF65-F5344CB8AC3E}">
        <p14:creationId xmlns:p14="http://schemas.microsoft.com/office/powerpoint/2010/main" val="1198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Office22June2010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14588</TotalTime>
  <Words>275</Words>
  <Application>Microsoft Office PowerPoint</Application>
  <PresentationFormat>On-screen Show (4:3)</PresentationFormat>
  <Paragraphs>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Verdana</vt:lpstr>
      <vt:lpstr>Arial</vt:lpstr>
      <vt:lpstr>Tahoma</vt:lpstr>
      <vt:lpstr>SystemOffice22June2010</vt:lpstr>
      <vt:lpstr>PowerPoint Presentation</vt:lpstr>
      <vt:lpstr>Depletion Analysis What has been accomplished so far?</vt:lpstr>
      <vt:lpstr>Initial Validation Test</vt:lpstr>
      <vt:lpstr>Validation Test Results</vt:lpstr>
      <vt:lpstr>Burn of the Depleted and LEU Fuel</vt:lpstr>
      <vt:lpstr>Burn of the Depleted Uranium</vt:lpstr>
      <vt:lpstr>Burn of the LEU</vt:lpstr>
      <vt:lpstr>What’s next for depletion?</vt:lpstr>
      <vt:lpstr>Core Layout</vt:lpstr>
      <vt:lpstr>Fuel Elements</vt:lpstr>
      <vt:lpstr>Neutron Spectrum in Fuel Regions</vt:lpstr>
      <vt:lpstr>Spectrum in Reflector and Shield</vt:lpstr>
      <vt:lpstr>Moving Forward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T. Landman</cp:lastModifiedBy>
  <cp:revision>421</cp:revision>
  <dcterms:created xsi:type="dcterms:W3CDTF">2009-01-05T19:05:15Z</dcterms:created>
  <dcterms:modified xsi:type="dcterms:W3CDTF">2015-10-22T20:56:38Z</dcterms:modified>
</cp:coreProperties>
</file>