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576" r:id="rId2"/>
    <p:sldId id="523" r:id="rId3"/>
    <p:sldId id="558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</p:sldIdLst>
  <p:sldSz cx="9144000" cy="6858000" type="screen4x3"/>
  <p:notesSz cx="6950075" cy="9236075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9499" autoAdjust="0"/>
  </p:normalViewPr>
  <p:slideViewPr>
    <p:cSldViewPr>
      <p:cViewPr varScale="1">
        <p:scale>
          <a:sx n="165" d="100"/>
          <a:sy n="165" d="100"/>
        </p:scale>
        <p:origin x="20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2.7339400000000001E-10</c:v>
                </c:pt>
                <c:pt idx="17">
                  <c:v>4.7620299999999999E-10</c:v>
                </c:pt>
                <c:pt idx="18">
                  <c:v>2.2800110000000002E-9</c:v>
                </c:pt>
                <c:pt idx="19">
                  <c:v>1.8654600999999999E-8</c:v>
                </c:pt>
                <c:pt idx="20">
                  <c:v>8.6568001000000002E-8</c:v>
                </c:pt>
                <c:pt idx="21">
                  <c:v>3.0538100099999998E-7</c:v>
                </c:pt>
                <c:pt idx="22">
                  <c:v>9.44825001E-7</c:v>
                </c:pt>
                <c:pt idx="23">
                  <c:v>2.4479800009999999E-6</c:v>
                </c:pt>
                <c:pt idx="24">
                  <c:v>5.3552500010000004E-6</c:v>
                </c:pt>
                <c:pt idx="25">
                  <c:v>8.0012800009999997E-6</c:v>
                </c:pt>
                <c:pt idx="26">
                  <c:v>9.4128100010000001E-6</c:v>
                </c:pt>
                <c:pt idx="27">
                  <c:v>7.9058200009999998E-6</c:v>
                </c:pt>
                <c:pt idx="28">
                  <c:v>6.2833800009999996E-6</c:v>
                </c:pt>
                <c:pt idx="29">
                  <c:v>2.763890001E-6</c:v>
                </c:pt>
                <c:pt idx="30">
                  <c:v>6.2307200099999999E-7</c:v>
                </c:pt>
                <c:pt idx="31">
                  <c:v>2.5378200099999999E-7</c:v>
                </c:pt>
                <c:pt idx="32">
                  <c:v>1.3150400099999999E-7</c:v>
                </c:pt>
                <c:pt idx="33">
                  <c:v>6.5924501000000006E-8</c:v>
                </c:pt>
                <c:pt idx="34">
                  <c:v>1.8616401000000002E-8</c:v>
                </c:pt>
                <c:pt idx="35">
                  <c:v>4.5696209999999997E-9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8.8195600000000102E-10</c:v>
                </c:pt>
                <c:pt idx="19">
                  <c:v>2.0989010000000002E-9</c:v>
                </c:pt>
                <c:pt idx="20">
                  <c:v>1.3902601000000001E-8</c:v>
                </c:pt>
                <c:pt idx="21">
                  <c:v>8.3859901000000102E-8</c:v>
                </c:pt>
                <c:pt idx="22">
                  <c:v>3.8264500100000003E-7</c:v>
                </c:pt>
                <c:pt idx="23">
                  <c:v>1.2803900010000001E-6</c:v>
                </c:pt>
                <c:pt idx="24">
                  <c:v>3.5938200009999998E-6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1.4185800000999999E-5</c:v>
                </c:pt>
                <c:pt idx="28">
                  <c:v>1.4961000001E-5</c:v>
                </c:pt>
                <c:pt idx="29">
                  <c:v>9.9514000009999996E-6</c:v>
                </c:pt>
                <c:pt idx="30">
                  <c:v>4.8727500010000004E-6</c:v>
                </c:pt>
                <c:pt idx="31">
                  <c:v>2.2058200010000002E-6</c:v>
                </c:pt>
                <c:pt idx="32">
                  <c:v>1.1145600009999999E-6</c:v>
                </c:pt>
                <c:pt idx="33">
                  <c:v>4.89537001E-7</c:v>
                </c:pt>
                <c:pt idx="34">
                  <c:v>1.2713700100000001E-7</c:v>
                </c:pt>
                <c:pt idx="35">
                  <c:v>8.0731610000000006E-9</c:v>
                </c:pt>
                <c:pt idx="36">
                  <c:v>2.056741E-9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2.73947E-10</c:v>
                </c:pt>
                <c:pt idx="5">
                  <c:v>9.2044600000000003E-10</c:v>
                </c:pt>
                <c:pt idx="6">
                  <c:v>1.6297110000000001E-9</c:v>
                </c:pt>
                <c:pt idx="7">
                  <c:v>6.4699399999999999E-10</c:v>
                </c:pt>
                <c:pt idx="8">
                  <c:v>1.141971E-9</c:v>
                </c:pt>
                <c:pt idx="9">
                  <c:v>7.6372100000000003E-10</c:v>
                </c:pt>
                <c:pt idx="10">
                  <c:v>2.3964310000000001E-9</c:v>
                </c:pt>
                <c:pt idx="11">
                  <c:v>1.0925409999999999E-9</c:v>
                </c:pt>
                <c:pt idx="12">
                  <c:v>4.3508299999999999E-10</c:v>
                </c:pt>
                <c:pt idx="13">
                  <c:v>5.5772300000000004E-10</c:v>
                </c:pt>
                <c:pt idx="14">
                  <c:v>5.1787400000000003E-10</c:v>
                </c:pt>
                <c:pt idx="15">
                  <c:v>1.5128509999999999E-9</c:v>
                </c:pt>
                <c:pt idx="16">
                  <c:v>3.2217509999999999E-9</c:v>
                </c:pt>
                <c:pt idx="17">
                  <c:v>2.4464809999999999E-9</c:v>
                </c:pt>
                <c:pt idx="18">
                  <c:v>6.8596209999999998E-9</c:v>
                </c:pt>
                <c:pt idx="19">
                  <c:v>1.1442801E-8</c:v>
                </c:pt>
                <c:pt idx="20">
                  <c:v>3.2799701000000003E-8</c:v>
                </c:pt>
                <c:pt idx="21">
                  <c:v>9.8569501000000005E-8</c:v>
                </c:pt>
                <c:pt idx="22">
                  <c:v>2.6786200100000002E-7</c:v>
                </c:pt>
                <c:pt idx="23">
                  <c:v>6.3332100099999999E-7</c:v>
                </c:pt>
                <c:pt idx="24">
                  <c:v>1.303460001E-6</c:v>
                </c:pt>
                <c:pt idx="25">
                  <c:v>1.850140001E-6</c:v>
                </c:pt>
                <c:pt idx="26">
                  <c:v>2.0365000009999998E-6</c:v>
                </c:pt>
                <c:pt idx="27">
                  <c:v>1.741690001E-6</c:v>
                </c:pt>
                <c:pt idx="28">
                  <c:v>1.323140001E-6</c:v>
                </c:pt>
                <c:pt idx="29">
                  <c:v>5.7403200099999997E-7</c:v>
                </c:pt>
                <c:pt idx="30">
                  <c:v>1.4117400099999999E-7</c:v>
                </c:pt>
                <c:pt idx="31">
                  <c:v>4.4551400999999998E-8</c:v>
                </c:pt>
                <c:pt idx="32">
                  <c:v>3.1855700999999998E-8</c:v>
                </c:pt>
                <c:pt idx="33">
                  <c:v>1.3645801E-8</c:v>
                </c:pt>
                <c:pt idx="34">
                  <c:v>2.5265410000000002E-9</c:v>
                </c:pt>
                <c:pt idx="35">
                  <c:v>1.0000000000000001E-15</c:v>
                </c:pt>
                <c:pt idx="36">
                  <c:v>5.0365899999999999E-10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1.8447709999999999E-9</c:v>
                </c:pt>
                <c:pt idx="20">
                  <c:v>1.9383600999999999E-8</c:v>
                </c:pt>
                <c:pt idx="21">
                  <c:v>9.3488001E-8</c:v>
                </c:pt>
                <c:pt idx="22">
                  <c:v>3.4862300099999999E-7</c:v>
                </c:pt>
                <c:pt idx="23">
                  <c:v>1.1531000009999999E-6</c:v>
                </c:pt>
                <c:pt idx="24">
                  <c:v>2.7986300010000001E-6</c:v>
                </c:pt>
                <c:pt idx="25">
                  <c:v>5.1580900010000003E-6</c:v>
                </c:pt>
                <c:pt idx="26">
                  <c:v>7.7015200010000007E-6</c:v>
                </c:pt>
                <c:pt idx="27">
                  <c:v>8.4783000010000001E-6</c:v>
                </c:pt>
                <c:pt idx="28">
                  <c:v>8.6851000009999995E-6</c:v>
                </c:pt>
                <c:pt idx="29">
                  <c:v>5.488930001E-6</c:v>
                </c:pt>
                <c:pt idx="30">
                  <c:v>2.8073700009999999E-6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2.7198000099999998E-7</c:v>
                </c:pt>
                <c:pt idx="34">
                  <c:v>6.7803300999999995E-8</c:v>
                </c:pt>
                <c:pt idx="35">
                  <c:v>6.8948309999999998E-9</c:v>
                </c:pt>
                <c:pt idx="36">
                  <c:v>2.3347410000000001E-9</c:v>
                </c:pt>
                <c:pt idx="37">
                  <c:v>1.127501E-9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5.7532599999999998E-10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3.0888699999999998E-10</c:v>
                </c:pt>
                <c:pt idx="18">
                  <c:v>6.4061499999999996E-10</c:v>
                </c:pt>
                <c:pt idx="19">
                  <c:v>5.8609909999999999E-9</c:v>
                </c:pt>
                <c:pt idx="20">
                  <c:v>2.0088601000000001E-8</c:v>
                </c:pt>
                <c:pt idx="21">
                  <c:v>6.7582800999999997E-8</c:v>
                </c:pt>
                <c:pt idx="22">
                  <c:v>1.5440300100000001E-7</c:v>
                </c:pt>
                <c:pt idx="23">
                  <c:v>4.1505900099999999E-7</c:v>
                </c:pt>
                <c:pt idx="24">
                  <c:v>7.3601200100000004E-7</c:v>
                </c:pt>
                <c:pt idx="25">
                  <c:v>9.6457200100000002E-7</c:v>
                </c:pt>
                <c:pt idx="26">
                  <c:v>9.7797900099999995E-7</c:v>
                </c:pt>
                <c:pt idx="27">
                  <c:v>7.1942300100000005E-7</c:v>
                </c:pt>
                <c:pt idx="28">
                  <c:v>5.3995400100000002E-7</c:v>
                </c:pt>
                <c:pt idx="29">
                  <c:v>1.9285400099999999E-7</c:v>
                </c:pt>
                <c:pt idx="30">
                  <c:v>4.5849501E-8</c:v>
                </c:pt>
                <c:pt idx="31">
                  <c:v>1.5105401000000001E-8</c:v>
                </c:pt>
                <c:pt idx="32">
                  <c:v>8.2935310000000007E-9</c:v>
                </c:pt>
                <c:pt idx="33">
                  <c:v>6.474491E-9</c:v>
                </c:pt>
                <c:pt idx="34">
                  <c:v>2.7590610000000001E-9</c:v>
                </c:pt>
                <c:pt idx="35">
                  <c:v>3.3007699999999999E-10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1.04283E-10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1.76125E-10</c:v>
                </c:pt>
                <c:pt idx="10">
                  <c:v>4.1887199999999999E-10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1.16142E-10</c:v>
                </c:pt>
                <c:pt idx="19">
                  <c:v>1.9976310000000002E-9</c:v>
                </c:pt>
                <c:pt idx="20">
                  <c:v>4.7672700000000004E-10</c:v>
                </c:pt>
                <c:pt idx="21">
                  <c:v>1.4859009999999999E-9</c:v>
                </c:pt>
                <c:pt idx="22">
                  <c:v>3.2400309999999999E-9</c:v>
                </c:pt>
                <c:pt idx="23">
                  <c:v>4.1846610000000002E-9</c:v>
                </c:pt>
                <c:pt idx="24">
                  <c:v>9.8334610000000008E-9</c:v>
                </c:pt>
                <c:pt idx="25">
                  <c:v>1.1062201E-8</c:v>
                </c:pt>
                <c:pt idx="26">
                  <c:v>5.5420409999999999E-9</c:v>
                </c:pt>
                <c:pt idx="27">
                  <c:v>4.3399010000000002E-9</c:v>
                </c:pt>
                <c:pt idx="28">
                  <c:v>3.4688710000000001E-9</c:v>
                </c:pt>
                <c:pt idx="29">
                  <c:v>6.0203000000000004E-10</c:v>
                </c:pt>
                <c:pt idx="30">
                  <c:v>3.6817400000000002E-10</c:v>
                </c:pt>
                <c:pt idx="31">
                  <c:v>5.0298900000000003E-10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66272"/>
        <c:axId val="205466832"/>
      </c:scatterChart>
      <c:valAx>
        <c:axId val="2054662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6832"/>
        <c:crosses val="autoZero"/>
        <c:crossBetween val="midCat"/>
      </c:valAx>
      <c:valAx>
        <c:axId val="205466832"/>
        <c:scaling>
          <c:logBase val="10"/>
          <c:orientation val="minMax"/>
          <c:max val="1E-4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6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397E-2"/>
          <c:y val="4.98043799212598E-2"/>
          <c:w val="0.17573519619233899"/>
          <c:h val="0.263673720472440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(3).xlsx]slabs'!$W$16:$AA$16</c:f>
              <c:numCache>
                <c:formatCode>General</c:formatCode>
                <c:ptCount val="5"/>
                <c:pt idx="0">
                  <c:v>1175.7410838140727</c:v>
                </c:pt>
                <c:pt idx="1">
                  <c:v>1041.8167510626347</c:v>
                </c:pt>
                <c:pt idx="2">
                  <c:v>1020.4225527585907</c:v>
                </c:pt>
                <c:pt idx="3">
                  <c:v>900.42255275859065</c:v>
                </c:pt>
                <c:pt idx="4">
                  <c:v>851.82578557403531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(3).xlsx]slabs'!$W$117:$AA$117</c:f>
              <c:numCache>
                <c:formatCode>General</c:formatCode>
                <c:ptCount val="5"/>
                <c:pt idx="0">
                  <c:v>1355.330489041834</c:v>
                </c:pt>
                <c:pt idx="1">
                  <c:v>1222.595596170067</c:v>
                </c:pt>
                <c:pt idx="2">
                  <c:v>1203.5177160316296</c:v>
                </c:pt>
                <c:pt idx="3">
                  <c:v>1083.5177160316296</c:v>
                </c:pt>
                <c:pt idx="4">
                  <c:v>1036.2301285516014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(3).xlsx]slabs'!$W$217:$AA$217</c:f>
              <c:numCache>
                <c:formatCode>General</c:formatCode>
                <c:ptCount val="5"/>
                <c:pt idx="0">
                  <c:v>1536.6662956654177</c:v>
                </c:pt>
                <c:pt idx="1">
                  <c:v>1403.9314027936507</c:v>
                </c:pt>
                <c:pt idx="2">
                  <c:v>1384.9008690066635</c:v>
                </c:pt>
                <c:pt idx="3">
                  <c:v>1264.9008690066635</c:v>
                </c:pt>
                <c:pt idx="4">
                  <c:v>1218.8086859551322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(3).xlsx]slabs'!$W$316:$AA$316</c:f>
              <c:numCache>
                <c:formatCode>General</c:formatCode>
                <c:ptCount val="5"/>
                <c:pt idx="0">
                  <c:v>1717.3581315614381</c:v>
                </c:pt>
                <c:pt idx="1">
                  <c:v>1584.6232386896711</c:v>
                </c:pt>
                <c:pt idx="2">
                  <c:v>1565.653640836159</c:v>
                </c:pt>
                <c:pt idx="3">
                  <c:v>1445.653640836159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096320"/>
        <c:axId val="20009688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 formatCode="0.00E+00">
                        <c:v>1.0029999999999999</c:v>
                      </c:pt>
                      <c:pt idx="3">
                        <c:v>1.2</c:v>
                      </c:pt>
                      <c:pt idx="4">
                        <c:v>1.7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1265.9024271185472</c:v>
                      </c:pt>
                      <c:pt idx="1">
                        <c:v>1133.0033345184806</c:v>
                      </c:pt>
                      <c:pt idx="2">
                        <c:v>1112.8461452862603</c:v>
                      </c:pt>
                      <c:pt idx="3">
                        <c:v>992.84614528626014</c:v>
                      </c:pt>
                      <c:pt idx="4">
                        <c:v>944.94084984983601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200096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6880"/>
        <c:crosses val="autoZero"/>
        <c:crossBetween val="midCat"/>
      </c:valAx>
      <c:valAx>
        <c:axId val="200096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6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1.25</c:v>
                </c:pt>
                <c:pt idx="2" formatCode="0.00E+00">
                  <c:v>1.2529999999999999</c:v>
                </c:pt>
                <c:pt idx="3">
                  <c:v>1.45</c:v>
                </c:pt>
                <c:pt idx="4">
                  <c:v>2.2000000000000002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1877.5625026740124</c:v>
                </c:pt>
                <c:pt idx="1">
                  <c:v>1670.1642325618764</c:v>
                </c:pt>
                <c:pt idx="2">
                  <c:v>1646.4923700767367</c:v>
                </c:pt>
                <c:pt idx="3">
                  <c:v>1496.4923700767367</c:v>
                </c:pt>
                <c:pt idx="4">
                  <c:v>1422.459851859028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1.25</c:v>
                </c:pt>
                <c:pt idx="2" formatCode="0.00E+00">
                  <c:v>1.2529999999999999</c:v>
                </c:pt>
                <c:pt idx="3">
                  <c:v>1.45</c:v>
                </c:pt>
                <c:pt idx="4">
                  <c:v>2.2000000000000002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1364.2963392063696</c:v>
                </c:pt>
                <c:pt idx="1">
                  <c:v>1260.5972041503016</c:v>
                </c:pt>
                <c:pt idx="2">
                  <c:v>1248.6801446115819</c:v>
                </c:pt>
                <c:pt idx="3">
                  <c:v>1173.6801446115819</c:v>
                </c:pt>
                <c:pt idx="4">
                  <c:v>1136.2299259295057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428208"/>
        <c:axId val="2004287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042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8768"/>
        <c:crosses val="autoZero"/>
        <c:crossBetween val="midCat"/>
      </c:valAx>
      <c:valAx>
        <c:axId val="2004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8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1717.3581315614381</c:v>
                </c:pt>
                <c:pt idx="1">
                  <c:v>1584.6232386896711</c:v>
                </c:pt>
                <c:pt idx="2">
                  <c:v>1565.653640836159</c:v>
                </c:pt>
                <c:pt idx="3">
                  <c:v>1445.653640836159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1283.9922648677757</c:v>
                </c:pt>
                <c:pt idx="1">
                  <c:v>1217.6248184318922</c:v>
                </c:pt>
                <c:pt idx="2">
                  <c:v>1208.0863963738805</c:v>
                </c:pt>
                <c:pt idx="3">
                  <c:v>1148.0863963738805</c:v>
                </c:pt>
                <c:pt idx="4">
                  <c:v>1124.7807288923138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64432"/>
        <c:axId val="2005649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0564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64992"/>
        <c:crosses val="autoZero"/>
        <c:crossBetween val="midCat"/>
      </c:valAx>
      <c:valAx>
        <c:axId val="20056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64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1643.1500990660045</c:v>
                </c:pt>
                <c:pt idx="1">
                  <c:v>1568.4867218256356</c:v>
                </c:pt>
                <c:pt idx="2">
                  <c:v>1554.2563149976054</c:v>
                </c:pt>
                <c:pt idx="3">
                  <c:v>1464.2563149976054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1247.0064856684626</c:v>
                </c:pt>
                <c:pt idx="1">
                  <c:v>1209.6747970482782</c:v>
                </c:pt>
                <c:pt idx="2">
                  <c:v>1202.5205075819085</c:v>
                </c:pt>
                <c:pt idx="3">
                  <c:v>1157.5205075819085</c:v>
                </c:pt>
                <c:pt idx="4">
                  <c:v>1124.7807288923138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39360"/>
        <c:axId val="20083992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083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39920"/>
        <c:crosses val="autoZero"/>
        <c:crossBetween val="midCat"/>
      </c:valAx>
      <c:valAx>
        <c:axId val="20083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3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1.45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1663.688171549398</c:v>
                </c:pt>
                <c:pt idx="1">
                  <c:v>1589.0247943090292</c:v>
                </c:pt>
                <c:pt idx="2">
                  <c:v>1574.8002036995681</c:v>
                </c:pt>
                <c:pt idx="3">
                  <c:v>1484.8002036995681</c:v>
                </c:pt>
                <c:pt idx="4">
                  <c:v>1438.815847626387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1.45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1257.0870949858549</c:v>
                </c:pt>
                <c:pt idx="1">
                  <c:v>1219.7554063656705</c:v>
                </c:pt>
                <c:pt idx="2">
                  <c:v>1212.6019766715074</c:v>
                </c:pt>
                <c:pt idx="3">
                  <c:v>1167.6019766715074</c:v>
                </c:pt>
                <c:pt idx="4">
                  <c:v>1144.4079238131885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46080"/>
        <c:axId val="20084664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0084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46640"/>
        <c:crosses val="autoZero"/>
        <c:crossBetween val="midCat"/>
      </c:valAx>
      <c:valAx>
        <c:axId val="20084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4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Sheet1!$C$133:$D$133</c:f>
              <c:strCache>
                <c:ptCount val="1"/>
                <c:pt idx="0">
                  <c:v>Reflector - Be (110.0, 0, 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Sheet1!$C$135:$C$174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Sheet1!$E$135:$E$174</c:f>
              <c:numCache>
                <c:formatCode>0.00E+00</c:formatCode>
                <c:ptCount val="40"/>
                <c:pt idx="0">
                  <c:v>1.275491E-9</c:v>
                </c:pt>
                <c:pt idx="1">
                  <c:v>2.6480510000000001E-9</c:v>
                </c:pt>
                <c:pt idx="2">
                  <c:v>1.1573001000000001E-8</c:v>
                </c:pt>
                <c:pt idx="3">
                  <c:v>5.4734300999999999E-8</c:v>
                </c:pt>
                <c:pt idx="4">
                  <c:v>1.43723001E-7</c:v>
                </c:pt>
                <c:pt idx="5">
                  <c:v>2.5431700099999999E-7</c:v>
                </c:pt>
                <c:pt idx="6">
                  <c:v>2.4200900100000001E-7</c:v>
                </c:pt>
                <c:pt idx="7">
                  <c:v>9.2978600999999997E-8</c:v>
                </c:pt>
                <c:pt idx="8">
                  <c:v>4.5341401000000001E-8</c:v>
                </c:pt>
                <c:pt idx="9">
                  <c:v>4.3126601000000002E-8</c:v>
                </c:pt>
                <c:pt idx="10">
                  <c:v>4.1131500999999997E-8</c:v>
                </c:pt>
                <c:pt idx="11">
                  <c:v>4.7841701E-8</c:v>
                </c:pt>
                <c:pt idx="12">
                  <c:v>6.0170300999999995E-8</c:v>
                </c:pt>
                <c:pt idx="13">
                  <c:v>5.1476200999999998E-8</c:v>
                </c:pt>
                <c:pt idx="14">
                  <c:v>6.5529500999999995E-8</c:v>
                </c:pt>
                <c:pt idx="15">
                  <c:v>7.0217400999999998E-8</c:v>
                </c:pt>
                <c:pt idx="16">
                  <c:v>7.9284801000000004E-8</c:v>
                </c:pt>
                <c:pt idx="17">
                  <c:v>1.04037001E-7</c:v>
                </c:pt>
                <c:pt idx="18">
                  <c:v>9.8803701000000003E-8</c:v>
                </c:pt>
                <c:pt idx="19">
                  <c:v>1.1748000099999999E-7</c:v>
                </c:pt>
                <c:pt idx="20">
                  <c:v>1.1955100100000001E-7</c:v>
                </c:pt>
                <c:pt idx="21">
                  <c:v>1.3808000100000001E-7</c:v>
                </c:pt>
                <c:pt idx="22">
                  <c:v>1.2227600100000001E-7</c:v>
                </c:pt>
                <c:pt idx="23">
                  <c:v>1.37515001E-7</c:v>
                </c:pt>
                <c:pt idx="24">
                  <c:v>1.2735100099999999E-7</c:v>
                </c:pt>
                <c:pt idx="25">
                  <c:v>1.1069700100000001E-7</c:v>
                </c:pt>
                <c:pt idx="26">
                  <c:v>1.03340001E-7</c:v>
                </c:pt>
                <c:pt idx="27">
                  <c:v>8.3248901000000005E-8</c:v>
                </c:pt>
                <c:pt idx="28">
                  <c:v>6.0301300999999998E-8</c:v>
                </c:pt>
                <c:pt idx="29">
                  <c:v>3.1155401000000002E-8</c:v>
                </c:pt>
                <c:pt idx="30">
                  <c:v>2.2207000999999999E-8</c:v>
                </c:pt>
                <c:pt idx="31">
                  <c:v>4.7973209999999996E-9</c:v>
                </c:pt>
                <c:pt idx="32">
                  <c:v>1.5625310000000001E-9</c:v>
                </c:pt>
                <c:pt idx="33">
                  <c:v>1.4163010000000001E-9</c:v>
                </c:pt>
                <c:pt idx="34">
                  <c:v>1.77219E-10</c:v>
                </c:pt>
                <c:pt idx="35">
                  <c:v>5.1443499999999999E-10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Sheet1!$C$177:$D$177</c:f>
              <c:strCache>
                <c:ptCount val="1"/>
                <c:pt idx="0">
                  <c:v>Reflector/Shield - C (160.0, 0, 0)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Sheet1!$C$179:$C$218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Sheet1!$E$179:$E$218</c:f>
              <c:numCache>
                <c:formatCode>0.00E+00</c:formatCode>
                <c:ptCount val="40"/>
                <c:pt idx="0">
                  <c:v>1.175131E-9</c:v>
                </c:pt>
                <c:pt idx="1">
                  <c:v>2.0751110000000002E-9</c:v>
                </c:pt>
                <c:pt idx="2">
                  <c:v>7.2933710000000003E-9</c:v>
                </c:pt>
                <c:pt idx="3">
                  <c:v>2.5529501000000001E-8</c:v>
                </c:pt>
                <c:pt idx="4">
                  <c:v>8.2631101000000003E-8</c:v>
                </c:pt>
                <c:pt idx="5">
                  <c:v>1.3766000100000001E-7</c:v>
                </c:pt>
                <c:pt idx="6">
                  <c:v>1.03551001E-7</c:v>
                </c:pt>
                <c:pt idx="7">
                  <c:v>2.0131400999999999E-8</c:v>
                </c:pt>
                <c:pt idx="8">
                  <c:v>3.7494900000000003E-10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1.0000000000000001E-15</c:v>
                </c:pt>
                <c:pt idx="20">
                  <c:v>1.0000000000000001E-15</c:v>
                </c:pt>
                <c:pt idx="21">
                  <c:v>1.0000000000000001E-15</c:v>
                </c:pt>
                <c:pt idx="22">
                  <c:v>1.0000000000000001E-15</c:v>
                </c:pt>
                <c:pt idx="23">
                  <c:v>1.0000000000000001E-15</c:v>
                </c:pt>
                <c:pt idx="24">
                  <c:v>1.0000000000000001E-15</c:v>
                </c:pt>
                <c:pt idx="25">
                  <c:v>1.0000000000000001E-15</c:v>
                </c:pt>
                <c:pt idx="26">
                  <c:v>1.0000000000000001E-15</c:v>
                </c:pt>
                <c:pt idx="27">
                  <c:v>1.0000000000000001E-15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Sheet1!$C$353:$D$353</c:f>
              <c:strCache>
                <c:ptCount val="1"/>
                <c:pt idx="0">
                  <c:v>Reflector - Be (0, 0, 160.0)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Sheet1!$C$355:$C$394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Sheet1!$E$355:$E$394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3.6810100000000001E-10</c:v>
                </c:pt>
                <c:pt idx="3">
                  <c:v>9.8709500000000092E-10</c:v>
                </c:pt>
                <c:pt idx="4">
                  <c:v>6.5351499999999999E-10</c:v>
                </c:pt>
                <c:pt idx="5">
                  <c:v>3.3901809999999999E-9</c:v>
                </c:pt>
                <c:pt idx="6">
                  <c:v>2.6526910000000002E-9</c:v>
                </c:pt>
                <c:pt idx="7">
                  <c:v>7.3147299999999998E-10</c:v>
                </c:pt>
                <c:pt idx="8">
                  <c:v>1.0000000000000001E-15</c:v>
                </c:pt>
                <c:pt idx="9">
                  <c:v>7.9869800000000003E-10</c:v>
                </c:pt>
                <c:pt idx="10">
                  <c:v>3.78562E-10</c:v>
                </c:pt>
                <c:pt idx="11">
                  <c:v>7.9052999999999996E-10</c:v>
                </c:pt>
                <c:pt idx="12">
                  <c:v>1.0000000000000001E-15</c:v>
                </c:pt>
                <c:pt idx="13">
                  <c:v>2.1637199999999999E-10</c:v>
                </c:pt>
                <c:pt idx="14">
                  <c:v>1.233591E-9</c:v>
                </c:pt>
                <c:pt idx="15">
                  <c:v>3.57716E-10</c:v>
                </c:pt>
                <c:pt idx="16">
                  <c:v>8.3265599999999996E-10</c:v>
                </c:pt>
                <c:pt idx="17">
                  <c:v>7.2230199999999999E-10</c:v>
                </c:pt>
                <c:pt idx="18">
                  <c:v>7.3916399999999999E-10</c:v>
                </c:pt>
                <c:pt idx="19">
                  <c:v>2.099151E-9</c:v>
                </c:pt>
                <c:pt idx="20">
                  <c:v>4.254811E-9</c:v>
                </c:pt>
                <c:pt idx="21">
                  <c:v>2.8635410000000001E-9</c:v>
                </c:pt>
                <c:pt idx="22">
                  <c:v>3.0794810000000001E-9</c:v>
                </c:pt>
                <c:pt idx="23">
                  <c:v>2.5674409999999999E-9</c:v>
                </c:pt>
                <c:pt idx="24">
                  <c:v>2.053631E-9</c:v>
                </c:pt>
                <c:pt idx="25">
                  <c:v>1.4124910000000001E-9</c:v>
                </c:pt>
                <c:pt idx="26">
                  <c:v>1.102331E-9</c:v>
                </c:pt>
                <c:pt idx="27">
                  <c:v>2.0879509999999999E-9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70192"/>
        <c:axId val="205470752"/>
      </c:scatterChart>
      <c:valAx>
        <c:axId val="20547019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70752"/>
        <c:crosses val="autoZero"/>
        <c:crossBetween val="midCat"/>
      </c:valAx>
      <c:valAx>
        <c:axId val="205470752"/>
        <c:scaling>
          <c:logBase val="10"/>
          <c:orientation val="minMax"/>
          <c:max val="9.9999999999999995E-7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7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4068266728498195E-2"/>
          <c:y val="2.8971046587926499E-2"/>
          <c:w val="0.23836439529841"/>
          <c:h val="0.131836860236219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(3).xlsx]pins'!$W$16:$AA$16</c:f>
              <c:numCache>
                <c:formatCode>General</c:formatCode>
                <c:ptCount val="5"/>
                <c:pt idx="0">
                  <c:v>1092.6638338341227</c:v>
                </c:pt>
                <c:pt idx="1">
                  <c:v>1037.7656668839172</c:v>
                </c:pt>
                <c:pt idx="2">
                  <c:v>1008.2561910676313</c:v>
                </c:pt>
                <c:pt idx="3">
                  <c:v>887.75867335795806</c:v>
                </c:pt>
                <c:pt idx="4">
                  <c:v>851.81824230913276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(3).xlsx]pins'!$W$116:$AA$116</c:f>
              <c:numCache>
                <c:formatCode>General</c:formatCode>
                <c:ptCount val="5"/>
                <c:pt idx="0">
                  <c:v>1269.5170796631114</c:v>
                </c:pt>
                <c:pt idx="1">
                  <c:v>1215.3473251950472</c:v>
                </c:pt>
                <c:pt idx="2">
                  <c:v>1189.0864398659078</c:v>
                </c:pt>
                <c:pt idx="3">
                  <c:v>1068.5889221562345</c:v>
                </c:pt>
                <c:pt idx="4">
                  <c:v>1033.6424732224084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(3).xlsx]pins'!$W$216:$AA$216</c:f>
              <c:numCache>
                <c:formatCode>General</c:formatCode>
                <c:ptCount val="5"/>
                <c:pt idx="0">
                  <c:v>1450.1535653748717</c:v>
                </c:pt>
                <c:pt idx="1">
                  <c:v>1395.9838109068075</c:v>
                </c:pt>
                <c:pt idx="2">
                  <c:v>1370.0896984223691</c:v>
                </c:pt>
                <c:pt idx="3">
                  <c:v>1249.5921807126958</c:v>
                </c:pt>
                <c:pt idx="4">
                  <c:v>1215.466704135684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(3).xlsx]pins'!$W$316:$AA$316</c:f>
              <c:numCache>
                <c:formatCode>General</c:formatCode>
                <c:ptCount val="5"/>
                <c:pt idx="0">
                  <c:v>1631.8959724865624</c:v>
                </c:pt>
                <c:pt idx="1">
                  <c:v>1577.7262180184982</c:v>
                </c:pt>
                <c:pt idx="2">
                  <c:v>1551.9139293356448</c:v>
                </c:pt>
                <c:pt idx="3">
                  <c:v>1431.4164116259715</c:v>
                </c:pt>
                <c:pt idx="4">
                  <c:v>1397.2909350489597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248400"/>
        <c:axId val="19924896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(3).xlsx]pins'!$W$66:$AA$66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1180.8844625734446</c:v>
                      </c:pt>
                      <c:pt idx="1">
                        <c:v>1126.3976226588072</c:v>
                      </c:pt>
                      <c:pt idx="2">
                        <c:v>1098.6248669257086</c:v>
                      </c:pt>
                      <c:pt idx="3">
                        <c:v>978.12734921603533</c:v>
                      </c:pt>
                      <c:pt idx="4">
                        <c:v>942.73035776577058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19924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48960"/>
        <c:crosses val="autoZero"/>
        <c:crossBetween val="midCat"/>
      </c:valAx>
      <c:valAx>
        <c:axId val="19924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4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(3).xlsx]pins'!$W$16:$AA$16</c:f>
              <c:numCache>
                <c:formatCode>General</c:formatCode>
                <c:ptCount val="5"/>
                <c:pt idx="0">
                  <c:v>972.36378109223131</c:v>
                </c:pt>
                <c:pt idx="1">
                  <c:v>944.73268265935974</c:v>
                </c:pt>
                <c:pt idx="2">
                  <c:v>929.0881137834981</c:v>
                </c:pt>
                <c:pt idx="3">
                  <c:v>868.83935492866146</c:v>
                </c:pt>
                <c:pt idx="4">
                  <c:v>850.90912115456638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(3).xlsx]pins'!$W$116:$AA$116</c:f>
              <c:numCache>
                <c:formatCode>General</c:formatCode>
                <c:ptCount val="5"/>
                <c:pt idx="0">
                  <c:v>1061.8945432417052</c:v>
                </c:pt>
                <c:pt idx="1">
                  <c:v>1034.3840544857769</c:v>
                </c:pt>
                <c:pt idx="2">
                  <c:v>1019.7323923201748</c:v>
                </c:pt>
                <c:pt idx="3">
                  <c:v>959.48363346533813</c:v>
                </c:pt>
                <c:pt idx="4">
                  <c:v>941.8212366112042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(3).xlsx]pins'!$W$216:$AA$216</c:f>
              <c:numCache>
                <c:formatCode>General</c:formatCode>
                <c:ptCount val="5"/>
                <c:pt idx="0">
                  <c:v>1151.4339721170768</c:v>
                </c:pt>
                <c:pt idx="1">
                  <c:v>1124.1335141973959</c:v>
                </c:pt>
                <c:pt idx="2">
                  <c:v>1110.4227481428707</c:v>
                </c:pt>
                <c:pt idx="3">
                  <c:v>1050.1739892880339</c:v>
                </c:pt>
                <c:pt idx="4">
                  <c:v>1032.733352067843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(3).xlsx]pins'!$W$316:$AA$316</c:f>
              <c:numCache>
                <c:formatCode>General</c:formatCode>
                <c:ptCount val="5"/>
                <c:pt idx="0">
                  <c:v>1241.1957912437413</c:v>
                </c:pt>
                <c:pt idx="1">
                  <c:v>1214.1109140097092</c:v>
                </c:pt>
                <c:pt idx="2">
                  <c:v>1201.1342558951605</c:v>
                </c:pt>
                <c:pt idx="3">
                  <c:v>1140.8854970403238</c:v>
                </c:pt>
                <c:pt idx="4">
                  <c:v>1123.6454675244922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253440"/>
        <c:axId val="1489200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(3).xlsx]pins'!$W$66:$AA$66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1017.0828158232721</c:v>
                      </c:pt>
                      <c:pt idx="1">
                        <c:v>989.50411117970771</c:v>
                      </c:pt>
                      <c:pt idx="2">
                        <c:v>974.42959804518864</c:v>
                      </c:pt>
                      <c:pt idx="3">
                        <c:v>914.180839190352</c:v>
                      </c:pt>
                      <c:pt idx="4">
                        <c:v>896.36517888288529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19925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20016"/>
        <c:crosses val="autoZero"/>
        <c:crossBetween val="midCat"/>
      </c:valAx>
      <c:valAx>
        <c:axId val="1489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53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0.65</c:v>
                </c:pt>
                <c:pt idx="4">
                  <c:v>0.70000000000000007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1615.1816761637833</c:v>
                </c:pt>
                <c:pt idx="1">
                  <c:v>1577.5637911165165</c:v>
                </c:pt>
                <c:pt idx="2">
                  <c:v>1556.0552996403849</c:v>
                </c:pt>
                <c:pt idx="3">
                  <c:v>1457.6687004650757</c:v>
                </c:pt>
                <c:pt idx="4">
                  <c:v>1437.6100104362138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0.65</c:v>
                </c:pt>
                <c:pt idx="4">
                  <c:v>0.70000000000000007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1232.7297003477013</c:v>
                </c:pt>
                <c:pt idx="1">
                  <c:v>1213.9207578240678</c:v>
                </c:pt>
                <c:pt idx="2">
                  <c:v>1203.1071281186269</c:v>
                </c:pt>
                <c:pt idx="3">
                  <c:v>1153.9138285309723</c:v>
                </c:pt>
                <c:pt idx="4">
                  <c:v>1143.8050052180929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266256"/>
        <c:axId val="1992668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1034.824284118085</c:v>
                      </c:pt>
                      <c:pt idx="1">
                        <c:v>996.54216511398351</c:v>
                      </c:pt>
                      <c:pt idx="2">
                        <c:v>971.41729614448752</c:v>
                      </c:pt>
                      <c:pt idx="3">
                        <c:v>873.03069696917839</c:v>
                      </c:pt>
                      <c:pt idx="4">
                        <c:v>851.95219272570171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1225.8211895837098</c:v>
                      </c:pt>
                      <c:pt idx="1">
                        <c:v>1188.2033045364431</c:v>
                      </c:pt>
                      <c:pt idx="2">
                        <c:v>1166.0526890605488</c:v>
                      </c:pt>
                      <c:pt idx="3">
                        <c:v>1067.6660898852397</c:v>
                      </c:pt>
                      <c:pt idx="4">
                        <c:v>1047.1714652958724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1420.0353765468271</c:v>
                      </c:pt>
                      <c:pt idx="1">
                        <c:v>1382.4174914995604</c:v>
                      </c:pt>
                      <c:pt idx="2">
                        <c:v>1360.8360270702142</c:v>
                      </c:pt>
                      <c:pt idx="3">
                        <c:v>1262.4494278949051</c:v>
                      </c:pt>
                      <c:pt idx="4">
                        <c:v>1242.3907378660431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943.04340282171836</c:v>
                      </c:pt>
                      <c:pt idx="1">
                        <c:v>923.83513976501683</c:v>
                      </c:pt>
                      <c:pt idx="2">
                        <c:v>910.69671427642254</c:v>
                      </c:pt>
                      <c:pt idx="3">
                        <c:v>861.50341468876798</c:v>
                      </c:pt>
                      <c:pt idx="4">
                        <c:v>850.97609636285085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1039.5860341172452</c:v>
                      </c:pt>
                      <c:pt idx="1">
                        <c:v>1020.4564778969334</c:v>
                      </c:pt>
                      <c:pt idx="2">
                        <c:v>1008.1608518964618</c:v>
                      </c:pt>
                      <c:pt idx="3">
                        <c:v>958.96755230880729</c:v>
                      </c:pt>
                      <c:pt idx="4">
                        <c:v>948.5857326479362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1136.1020695599598</c:v>
                      </c:pt>
                      <c:pt idx="1">
                        <c:v>1117.1245797474558</c:v>
                      </c:pt>
                      <c:pt idx="2">
                        <c:v>1105.6264663334755</c:v>
                      </c:pt>
                      <c:pt idx="3">
                        <c:v>1056.4331667458209</c:v>
                      </c:pt>
                      <c:pt idx="4">
                        <c:v>1046.1953689330189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926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66816"/>
        <c:crosses val="autoZero"/>
        <c:crossBetween val="midCat"/>
      </c:valAx>
      <c:valAx>
        <c:axId val="19926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66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56289838770149"/>
          <c:y val="7.7599471261744449E-2"/>
          <c:w val="0.22674259467566552"/>
          <c:h val="0.192627144433032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1631.8959724865624</c:v>
                </c:pt>
                <c:pt idx="1">
                  <c:v>1577.7262180184982</c:v>
                </c:pt>
                <c:pt idx="2">
                  <c:v>1551.9139293356448</c:v>
                </c:pt>
                <c:pt idx="3">
                  <c:v>1431.4164116259715</c:v>
                </c:pt>
                <c:pt idx="4">
                  <c:v>1397.2909350489597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1241.1957912437413</c:v>
                </c:pt>
                <c:pt idx="1">
                  <c:v>1214.1109140097092</c:v>
                </c:pt>
                <c:pt idx="2">
                  <c:v>1201.1342558951605</c:v>
                </c:pt>
                <c:pt idx="3">
                  <c:v>1140.8854970403238</c:v>
                </c:pt>
                <c:pt idx="4">
                  <c:v>1123.6454675244922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15344"/>
        <c:axId val="19931590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1092.6638338341227</c:v>
                      </c:pt>
                      <c:pt idx="1">
                        <c:v>1037.7656668839172</c:v>
                      </c:pt>
                      <c:pt idx="2">
                        <c:v>1008.2561910676313</c:v>
                      </c:pt>
                      <c:pt idx="3">
                        <c:v>887.75867335795806</c:v>
                      </c:pt>
                      <c:pt idx="4">
                        <c:v>851.81824230913276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1269.5170796631114</c:v>
                      </c:pt>
                      <c:pt idx="1">
                        <c:v>1215.3473251950472</c:v>
                      </c:pt>
                      <c:pt idx="2">
                        <c:v>1189.0864398659078</c:v>
                      </c:pt>
                      <c:pt idx="3">
                        <c:v>1068.5889221562345</c:v>
                      </c:pt>
                      <c:pt idx="4">
                        <c:v>1033.6424732224084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1450.1535653748717</c:v>
                      </c:pt>
                      <c:pt idx="1">
                        <c:v>1395.9838109068075</c:v>
                      </c:pt>
                      <c:pt idx="2">
                        <c:v>1370.0896984223691</c:v>
                      </c:pt>
                      <c:pt idx="3">
                        <c:v>1249.5921807126958</c:v>
                      </c:pt>
                      <c:pt idx="4">
                        <c:v>1215.466704135684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972.36378109223131</c:v>
                      </c:pt>
                      <c:pt idx="1">
                        <c:v>944.73268265935974</c:v>
                      </c:pt>
                      <c:pt idx="2">
                        <c:v>929.0881137834981</c:v>
                      </c:pt>
                      <c:pt idx="3">
                        <c:v>868.83935492866146</c:v>
                      </c:pt>
                      <c:pt idx="4">
                        <c:v>850.90912115456638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1061.8945432417052</c:v>
                      </c:pt>
                      <c:pt idx="1">
                        <c:v>1034.3840544857769</c:v>
                      </c:pt>
                      <c:pt idx="2">
                        <c:v>1019.7323923201748</c:v>
                      </c:pt>
                      <c:pt idx="3">
                        <c:v>959.48363346533813</c:v>
                      </c:pt>
                      <c:pt idx="4">
                        <c:v>941.8212366112042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1151.4339721170768</c:v>
                      </c:pt>
                      <c:pt idx="1">
                        <c:v>1124.1335141973959</c:v>
                      </c:pt>
                      <c:pt idx="2">
                        <c:v>1110.4227481428707</c:v>
                      </c:pt>
                      <c:pt idx="3">
                        <c:v>1050.1739892880339</c:v>
                      </c:pt>
                      <c:pt idx="4">
                        <c:v>1032.733352067843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931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15904"/>
        <c:crosses val="autoZero"/>
        <c:crossBetween val="midCat"/>
      </c:valAx>
      <c:valAx>
        <c:axId val="19931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1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0.89999999999999991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1640.964861335334</c:v>
                </c:pt>
                <c:pt idx="1">
                  <c:v>1586.7951068672699</c:v>
                </c:pt>
                <c:pt idx="2">
                  <c:v>1560.9874309453935</c:v>
                </c:pt>
                <c:pt idx="3">
                  <c:v>1440.4899132357202</c:v>
                </c:pt>
                <c:pt idx="4">
                  <c:v>1392.6324965338006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0.89999999999999991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1245.824056758086</c:v>
                </c:pt>
                <c:pt idx="1">
                  <c:v>1218.739179524054</c:v>
                </c:pt>
                <c:pt idx="2">
                  <c:v>1205.7632326415433</c:v>
                </c:pt>
                <c:pt idx="3">
                  <c:v>1145.5144737867065</c:v>
                </c:pt>
                <c:pt idx="4">
                  <c:v>1121.3162482668881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76016"/>
        <c:axId val="19947657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9476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76576"/>
        <c:crosses val="autoZero"/>
        <c:crossBetween val="midCat"/>
      </c:valAx>
      <c:valAx>
        <c:axId val="1994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76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0.70000000000000007</c:v>
                </c:pt>
                <c:pt idx="2" formatCode="0.00E+00">
                  <c:v>0.70300000000000007</c:v>
                </c:pt>
                <c:pt idx="3">
                  <c:v>0.85000000000000009</c:v>
                </c:pt>
                <c:pt idx="4">
                  <c:v>1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1681.6885975955036</c:v>
                </c:pt>
                <c:pt idx="1">
                  <c:v>1607.9575429028605</c:v>
                </c:pt>
                <c:pt idx="2">
                  <c:v>1577.8587564678021</c:v>
                </c:pt>
                <c:pt idx="3">
                  <c:v>1435.1540858536982</c:v>
                </c:pt>
                <c:pt idx="4">
                  <c:v>1385.3360070756162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0.70000000000000007</c:v>
                </c:pt>
                <c:pt idx="2" formatCode="0.00E+00">
                  <c:v>0.70300000000000007</c:v>
                </c:pt>
                <c:pt idx="3">
                  <c:v>0.85000000000000009</c:v>
                </c:pt>
                <c:pt idx="4">
                  <c:v>1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1266.2657209673584</c:v>
                </c:pt>
                <c:pt idx="1">
                  <c:v>1229.4001936210368</c:v>
                </c:pt>
                <c:pt idx="2">
                  <c:v>1214.2631290108764</c:v>
                </c:pt>
                <c:pt idx="3">
                  <c:v>1142.9107937038245</c:v>
                </c:pt>
                <c:pt idx="4">
                  <c:v>1117.6680035378081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30768"/>
        <c:axId val="19993132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1154.9483340613549</c:v>
                      </c:pt>
                      <c:pt idx="1">
                        <c:v>1080.5565739963395</c:v>
                      </c:pt>
                      <c:pt idx="2">
                        <c:v>1047.0652277973891</c:v>
                      </c:pt>
                      <c:pt idx="3">
                        <c:v>904.36055718328521</c:v>
                      </c:pt>
                      <c:pt idx="4">
                        <c:v>851.77852494045055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1327.5183213434084</c:v>
                      </c:pt>
                      <c:pt idx="1">
                        <c:v>1253.7872666507653</c:v>
                      </c:pt>
                      <c:pt idx="2">
                        <c:v>1223.5165393121315</c:v>
                      </c:pt>
                      <c:pt idx="3">
                        <c:v>1080.8118686980276</c:v>
                      </c:pt>
                      <c:pt idx="4">
                        <c:v>1029.6310189855058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1503.9329784951567</c:v>
                      </c:pt>
                      <c:pt idx="1">
                        <c:v>1430.2019238025136</c:v>
                      </c:pt>
                      <c:pt idx="2">
                        <c:v>1400.0062624227469</c:v>
                      </c:pt>
                      <c:pt idx="3">
                        <c:v>1257.301591808643</c:v>
                      </c:pt>
                      <c:pt idx="4">
                        <c:v>1207.483513030561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1003.9825557942063</c:v>
                      </c:pt>
                      <c:pt idx="1">
                        <c:v>966.42501611044997</c:v>
                      </c:pt>
                      <c:pt idx="2">
                        <c:v>948.44638374651561</c:v>
                      </c:pt>
                      <c:pt idx="3">
                        <c:v>877.09404843946368</c:v>
                      </c:pt>
                      <c:pt idx="4">
                        <c:v>850.88926247022528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1091.264937784149</c:v>
                      </c:pt>
                      <c:pt idx="1">
                        <c:v>1053.9036852763702</c:v>
                      </c:pt>
                      <c:pt idx="2">
                        <c:v>1037.0437789756543</c:v>
                      </c:pt>
                      <c:pt idx="3">
                        <c:v>965.69144366860235</c:v>
                      </c:pt>
                      <c:pt idx="4">
                        <c:v>939.81550949275288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1178.6127410949441</c:v>
                      </c:pt>
                      <c:pt idx="1">
                        <c:v>1141.5314194863715</c:v>
                      </c:pt>
                      <c:pt idx="2">
                        <c:v>1125.6372408532841</c:v>
                      </c:pt>
                      <c:pt idx="3">
                        <c:v>1054.2849055462323</c:v>
                      </c:pt>
                      <c:pt idx="4">
                        <c:v>1028.7417565152805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993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1328"/>
        <c:crosses val="autoZero"/>
        <c:crossBetween val="midCat"/>
      </c:valAx>
      <c:valAx>
        <c:axId val="1999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(3).xlsx]slabs'!$W$16:$AA$16</c:f>
              <c:numCache>
                <c:formatCode>General</c:formatCode>
                <c:ptCount val="5"/>
                <c:pt idx="0">
                  <c:v>1014.1911069489436</c:v>
                </c:pt>
                <c:pt idx="1">
                  <c:v>946.5445413709291</c:v>
                </c:pt>
                <c:pt idx="2">
                  <c:v>935.13068254908251</c:v>
                </c:pt>
                <c:pt idx="3">
                  <c:v>875.13068254908251</c:v>
                </c:pt>
                <c:pt idx="4">
                  <c:v>850.91289278701765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(3).xlsx]slabs'!$W$117:$AA$117</c:f>
              <c:numCache>
                <c:formatCode>General</c:formatCode>
                <c:ptCount val="5"/>
                <c:pt idx="0">
                  <c:v>1104.9518917089904</c:v>
                </c:pt>
                <c:pt idx="1">
                  <c:v>1037.6920122749061</c:v>
                </c:pt>
                <c:pt idx="2">
                  <c:v>1026.9955886524822</c:v>
                </c:pt>
                <c:pt idx="3">
                  <c:v>966.99558865248218</c:v>
                </c:pt>
                <c:pt idx="4">
                  <c:v>943.11506427580071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(3).xlsx]slabs'!$W$217:$AA$217</c:f>
              <c:numCache>
                <c:formatCode>General</c:formatCode>
                <c:ptCount val="5"/>
                <c:pt idx="0">
                  <c:v>1194.7436601581571</c:v>
                </c:pt>
                <c:pt idx="1">
                  <c:v>1128.0609904788378</c:v>
                </c:pt>
                <c:pt idx="2">
                  <c:v>1117.9829522302475</c:v>
                </c:pt>
                <c:pt idx="3">
                  <c:v>1057.9829522302475</c:v>
                </c:pt>
                <c:pt idx="4">
                  <c:v>1034.4043429775661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(3).xlsx]slabs'!$W$316:$AA$316</c:f>
              <c:numCache>
                <c:formatCode>General</c:formatCode>
                <c:ptCount val="5"/>
                <c:pt idx="0">
                  <c:v>1283.9922648677757</c:v>
                </c:pt>
                <c:pt idx="1">
                  <c:v>1217.6248184318922</c:v>
                </c:pt>
                <c:pt idx="2">
                  <c:v>1208.0863963738805</c:v>
                </c:pt>
                <c:pt idx="3">
                  <c:v>1148.0863963738805</c:v>
                </c:pt>
                <c:pt idx="4">
                  <c:v>1124.7807288923138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35808"/>
        <c:axId val="1999363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 formatCode="0.00E+00">
                        <c:v>1.0029999999999999</c:v>
                      </c:pt>
                      <c:pt idx="3">
                        <c:v>1.2</c:v>
                      </c:pt>
                      <c:pt idx="4">
                        <c:v>1.7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1060.0600582365366</c:v>
                      </c:pt>
                      <c:pt idx="1">
                        <c:v>992.56132479107339</c:v>
                      </c:pt>
                      <c:pt idx="2">
                        <c:v>981.55925049124505</c:v>
                      </c:pt>
                      <c:pt idx="3">
                        <c:v>921.55925049124505</c:v>
                      </c:pt>
                      <c:pt idx="4">
                        <c:v>897.47042492491801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1999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6368"/>
        <c:crosses val="autoZero"/>
        <c:crossBetween val="midCat"/>
      </c:valAx>
      <c:valAx>
        <c:axId val="1999363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Reactor (DUSTR)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110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in Reflector and Shield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4138584"/>
              </p:ext>
            </p:extLst>
          </p:nvPr>
        </p:nvGraphicFramePr>
        <p:xfrm>
          <a:off x="5334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8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Fuel Composition</a:t>
            </a:r>
          </a:p>
          <a:p>
            <a:r>
              <a:rPr lang="en-US" dirty="0" smtClean="0"/>
              <a:t>Fuel Element Lattice geometry</a:t>
            </a:r>
          </a:p>
          <a:p>
            <a:pPr lvl="1"/>
            <a:r>
              <a:rPr lang="en-US" dirty="0" smtClean="0"/>
              <a:t>Pitch to Pin ratio</a:t>
            </a:r>
          </a:p>
          <a:p>
            <a:r>
              <a:rPr lang="en-US" dirty="0" smtClean="0"/>
              <a:t>Assembly geometries</a:t>
            </a:r>
          </a:p>
          <a:p>
            <a:pPr lvl="1"/>
            <a:r>
              <a:rPr lang="en-US" dirty="0" smtClean="0"/>
              <a:t>Move enriched fuel to improve spectrum shape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42238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Geometry Analytical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933950" cy="326350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Seider</a:t>
            </a:r>
            <a:r>
              <a:rPr lang="en-US" dirty="0" smtClean="0"/>
              <a:t> Tate Correlation for </a:t>
            </a:r>
            <a:r>
              <a:rPr lang="en-US" dirty="0" err="1" smtClean="0"/>
              <a:t>Nusselt</a:t>
            </a:r>
            <a:r>
              <a:rPr lang="en-US" dirty="0" smtClean="0"/>
              <a:t> Number</a:t>
            </a:r>
          </a:p>
          <a:p>
            <a:r>
              <a:rPr lang="en-US" dirty="0" err="1" smtClean="0"/>
              <a:t>Imperical</a:t>
            </a:r>
            <a:r>
              <a:rPr lang="en-US" dirty="0" smtClean="0"/>
              <a:t> Correlations for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l-GR" dirty="0" smtClean="0">
                <a:latin typeface="Calibri" panose="020F0502020204030204" pitchFamily="34" charset="0"/>
              </a:rPr>
              <a:t>μ</a:t>
            </a:r>
            <a:r>
              <a:rPr lang="en-US" dirty="0" smtClean="0">
                <a:latin typeface="Calibri" panose="020F0502020204030204" pitchFamily="34" charset="0"/>
              </a:rPr>
              <a:t>, k, and rho of Helium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Imperical</a:t>
            </a:r>
            <a:r>
              <a:rPr lang="en-US" dirty="0" smtClean="0">
                <a:latin typeface="Calibri" panose="020F0502020204030204" pitchFamily="34" charset="0"/>
              </a:rPr>
              <a:t> Correlation for k of UC and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60 W/cm3 average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(TOP)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120 W/cm3 hot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(BOTTOM)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Constraints: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Tfuel</a:t>
            </a:r>
            <a:r>
              <a:rPr lang="en-US" dirty="0" smtClean="0">
                <a:latin typeface="Calibri" panose="020F0502020204030204" pitchFamily="34" charset="0"/>
              </a:rPr>
              <a:t> max &lt; 2000 K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Tclad</a:t>
            </a:r>
            <a:r>
              <a:rPr lang="en-US" dirty="0" smtClean="0">
                <a:latin typeface="Calibri" panose="020F0502020204030204" pitchFamily="34" charset="0"/>
              </a:rPr>
              <a:t> max &lt; 1600 K</a:t>
            </a:r>
          </a:p>
          <a:p>
            <a:pPr lvl="1"/>
            <a:r>
              <a:rPr lang="el-GR" dirty="0" smtClean="0">
                <a:latin typeface="Calibri" panose="020F0502020204030204" pitchFamily="34" charset="0"/>
              </a:rPr>
              <a:t>Δ</a:t>
            </a:r>
            <a:r>
              <a:rPr lang="en-US" dirty="0" smtClean="0">
                <a:latin typeface="Calibri" panose="020F0502020204030204" pitchFamily="34" charset="0"/>
              </a:rPr>
              <a:t> clad 1.5 mm (1.5 x recommended thickness for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in = 850 K, </a:t>
            </a:r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out ~ 1150 K, Pressure = 10 MPa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Varried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Fuel Diameter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Rod Pitch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Vin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07419"/>
            <a:ext cx="3471716" cy="23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846826"/>
              </p:ext>
            </p:extLst>
          </p:nvPr>
        </p:nvGraphicFramePr>
        <p:xfrm>
          <a:off x="4723049" y="2836966"/>
          <a:ext cx="357187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285968"/>
              </p:ext>
            </p:extLst>
          </p:nvPr>
        </p:nvGraphicFramePr>
        <p:xfrm>
          <a:off x="495348" y="2836966"/>
          <a:ext cx="357187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125266"/>
            <a:ext cx="287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q’’’=60 W/cm3 constant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0124" y="2125266"/>
            <a:ext cx="298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q’’’=120 W/cm3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981200"/>
            <a:ext cx="1600200" cy="12500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</a:t>
            </a:r>
            <a:r>
              <a:rPr lang="en-US" sz="1000" dirty="0" smtClean="0"/>
              <a:t>10 </a:t>
            </a:r>
            <a:r>
              <a:rPr lang="en-US" sz="1000" dirty="0" err="1" smtClean="0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1.4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90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0.218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216824"/>
              </p:ext>
            </p:extLst>
          </p:nvPr>
        </p:nvGraphicFramePr>
        <p:xfrm>
          <a:off x="76200" y="1214290"/>
          <a:ext cx="42672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620542"/>
              </p:ext>
            </p:extLst>
          </p:nvPr>
        </p:nvGraphicFramePr>
        <p:xfrm>
          <a:off x="4498599" y="121429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558614" y="2133600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1.7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70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0.294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24200" y="4541166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1.8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50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0.370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98386"/>
              </p:ext>
            </p:extLst>
          </p:nvPr>
        </p:nvGraphicFramePr>
        <p:xfrm>
          <a:off x="30480" y="373380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44272"/>
              </p:ext>
            </p:extLst>
          </p:nvPr>
        </p:nvGraphicFramePr>
        <p:xfrm>
          <a:off x="4495800" y="373380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558614" y="4541166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1.4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60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0.444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0.345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Geometry Analytical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730489" cy="326350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Seider</a:t>
            </a:r>
            <a:r>
              <a:rPr lang="en-US" dirty="0" smtClean="0"/>
              <a:t> Tate Correlation for </a:t>
            </a:r>
            <a:r>
              <a:rPr lang="en-US" dirty="0" err="1" smtClean="0"/>
              <a:t>Nusselt</a:t>
            </a:r>
            <a:r>
              <a:rPr lang="en-US" dirty="0" smtClean="0"/>
              <a:t> Number</a:t>
            </a:r>
          </a:p>
          <a:p>
            <a:r>
              <a:rPr lang="en-US" dirty="0" err="1" smtClean="0"/>
              <a:t>Imperical</a:t>
            </a:r>
            <a:r>
              <a:rPr lang="en-US" dirty="0" smtClean="0"/>
              <a:t> Correlations for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l-GR" dirty="0" smtClean="0">
                <a:latin typeface="Calibri" panose="020F0502020204030204" pitchFamily="34" charset="0"/>
              </a:rPr>
              <a:t>μ</a:t>
            </a:r>
            <a:r>
              <a:rPr lang="en-US" dirty="0" smtClean="0">
                <a:latin typeface="Calibri" panose="020F0502020204030204" pitchFamily="34" charset="0"/>
              </a:rPr>
              <a:t>, k, and rho of Helium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Imperical</a:t>
            </a:r>
            <a:r>
              <a:rPr lang="en-US" dirty="0" smtClean="0">
                <a:latin typeface="Calibri" panose="020F0502020204030204" pitchFamily="34" charset="0"/>
              </a:rPr>
              <a:t> Correlation for k of UC and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60 W/cm3 average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(TOP)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120 W/cm3 hot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(BOTTOM)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Constraints: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Tfuel</a:t>
            </a:r>
            <a:r>
              <a:rPr lang="en-US" dirty="0" smtClean="0">
                <a:latin typeface="Calibri" panose="020F0502020204030204" pitchFamily="34" charset="0"/>
              </a:rPr>
              <a:t> max &lt; 2000 K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Tclad</a:t>
            </a:r>
            <a:r>
              <a:rPr lang="en-US" dirty="0" smtClean="0">
                <a:latin typeface="Calibri" panose="020F0502020204030204" pitchFamily="34" charset="0"/>
              </a:rPr>
              <a:t> max &lt; 1600 K</a:t>
            </a:r>
          </a:p>
          <a:p>
            <a:pPr lvl="1"/>
            <a:r>
              <a:rPr lang="el-GR" dirty="0" smtClean="0">
                <a:latin typeface="Calibri" panose="020F0502020204030204" pitchFamily="34" charset="0"/>
              </a:rPr>
              <a:t>Δ</a:t>
            </a:r>
            <a:r>
              <a:rPr lang="en-US" dirty="0" smtClean="0">
                <a:latin typeface="Calibri" panose="020F0502020204030204" pitchFamily="34" charset="0"/>
              </a:rPr>
              <a:t> clad 2 mm (1.5 x recommended thickness for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in = 850 K, </a:t>
            </a:r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out ~ 1150 K, Pressure = 10 MPa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Varried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Fuel Diameter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Rod Pitch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Vin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98" y="2531910"/>
            <a:ext cx="3167096" cy="2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1310" y="2810366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74517" y="2810366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25266"/>
            <a:ext cx="279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q’’’=60 W/cm3 constant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3690" y="2125266"/>
            <a:ext cx="28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q’’’=120 W/cm3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00400" y="2075170"/>
            <a:ext cx="1583365" cy="11800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2.5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40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21525"/>
              </p:ext>
            </p:extLst>
          </p:nvPr>
        </p:nvGraphicFramePr>
        <p:xfrm>
          <a:off x="184265" y="129736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31969"/>
              </p:ext>
            </p:extLst>
          </p:nvPr>
        </p:nvGraphicFramePr>
        <p:xfrm>
          <a:off x="4572000" y="129736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617480" y="2075170"/>
            <a:ext cx="1518900" cy="11704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50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0.294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41617"/>
              </p:ext>
            </p:extLst>
          </p:nvPr>
        </p:nvGraphicFramePr>
        <p:xfrm>
          <a:off x="184265" y="36118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352800" y="4396523"/>
            <a:ext cx="1515470" cy="13184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25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0.441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0.441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684285"/>
              </p:ext>
            </p:extLst>
          </p:nvPr>
        </p:nvGraphicFramePr>
        <p:xfrm>
          <a:off x="4724400" y="3733800"/>
          <a:ext cx="30480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17480" y="4396523"/>
            <a:ext cx="1518900" cy="10898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35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0.345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Analysis</a:t>
            </a:r>
            <a:br>
              <a:rPr lang="en-US" dirty="0" smtClean="0"/>
            </a:br>
            <a:r>
              <a:rPr lang="en-US" dirty="0" smtClean="0"/>
              <a:t>What has been accomplished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burn card implemented in MCNP</a:t>
            </a:r>
          </a:p>
          <a:p>
            <a:r>
              <a:rPr lang="en-US" dirty="0" smtClean="0"/>
              <a:t>Initial burn on a single pin of depleted uranium Reflecting boundaries</a:t>
            </a:r>
          </a:p>
          <a:p>
            <a:pPr lvl="1"/>
            <a:r>
              <a:rPr lang="en-US" dirty="0" smtClean="0"/>
              <a:t>Assuming uniform power distribution</a:t>
            </a:r>
          </a:p>
          <a:p>
            <a:r>
              <a:rPr lang="en-US" dirty="0" smtClean="0"/>
              <a:t>Initial burn on a single pin of LEU</a:t>
            </a:r>
          </a:p>
          <a:p>
            <a:pPr lvl="1"/>
            <a:r>
              <a:rPr lang="en-US" dirty="0"/>
              <a:t>Reflecting boundaries</a:t>
            </a:r>
          </a:p>
          <a:p>
            <a:pPr lvl="1"/>
            <a:r>
              <a:rPr lang="en-US" dirty="0"/>
              <a:t>Assuming uniform power distribution</a:t>
            </a:r>
          </a:p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84566"/>
            <a:ext cx="4038600" cy="27572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Thermodynamic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Compound cycle</a:t>
            </a:r>
          </a:p>
          <a:p>
            <a:r>
              <a:rPr lang="en-US" dirty="0" smtClean="0"/>
              <a:t>4 loops</a:t>
            </a:r>
          </a:p>
          <a:p>
            <a:r>
              <a:rPr lang="en-US" dirty="0" smtClean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2,3 and 4 are non-radioactive loops.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Separate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Loos a lot of heat from the primary loop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657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5100" y="381544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419644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51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3 loops</a:t>
            </a:r>
          </a:p>
          <a:p>
            <a:r>
              <a:rPr lang="en-US" sz="2400" dirty="0" smtClean="0"/>
              <a:t>He is a noble gas</a:t>
            </a:r>
          </a:p>
          <a:p>
            <a:r>
              <a:rPr lang="en-US" sz="2400" dirty="0" smtClean="0"/>
              <a:t>Loop 1 still radioactive</a:t>
            </a:r>
          </a:p>
          <a:p>
            <a:r>
              <a:rPr lang="en-US" sz="2400" dirty="0" smtClean="0"/>
              <a:t>Loop 2,3 non-radioactive</a:t>
            </a:r>
          </a:p>
          <a:p>
            <a:r>
              <a:rPr lang="en-US" sz="2400" dirty="0" smtClean="0"/>
              <a:t>Industrial applications and steam turbine on the </a:t>
            </a:r>
            <a:r>
              <a:rPr lang="en-US" sz="2400" dirty="0"/>
              <a:t>ground (maintenance and </a:t>
            </a:r>
            <a:r>
              <a:rPr lang="en-US" sz="2400" dirty="0" smtClean="0"/>
              <a:t>access). </a:t>
            </a:r>
          </a:p>
          <a:p>
            <a:r>
              <a:rPr lang="en-US" sz="2400" dirty="0" smtClean="0"/>
              <a:t>Limit the access for the underground 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6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r>
                  <a:rPr lang="en-US" dirty="0" smtClean="0"/>
                  <a:t>What known?</a:t>
                </a:r>
              </a:p>
              <a:p>
                <a:r>
                  <a:rPr lang="en-US" dirty="0" smtClean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=50%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sz="15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0">
                <a:blip r:embed="rId2"/>
                <a:stretch>
                  <a:fillRect l="-2715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939131"/>
            <a:ext cx="3209925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1069" y="1676400"/>
                <a:ext cx="1676400" cy="81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9" y="1676400"/>
                <a:ext cx="1676400" cy="8123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=320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80507"/>
            <a:ext cx="3209925" cy="384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4600" y="1600200"/>
                <a:ext cx="1676400" cy="81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1676400" cy="812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04786" y="4648200"/>
                <a:ext cx="129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=13.3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86" y="4648200"/>
                <a:ext cx="129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86400" y="2895600"/>
                <a:ext cx="144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288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95600"/>
                <a:ext cx="14478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05400" y="4832866"/>
                <a:ext cx="144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139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32866"/>
                <a:ext cx="144780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at “real </a:t>
            </a:r>
            <a:r>
              <a:rPr lang="en-US" dirty="0" err="1" smtClean="0"/>
              <a:t>levelized</a:t>
            </a:r>
            <a:r>
              <a:rPr lang="en-US" dirty="0" smtClean="0"/>
              <a:t> cost” analysis</a:t>
            </a:r>
          </a:p>
          <a:p>
            <a:pPr lvl="1"/>
            <a:r>
              <a:rPr lang="en-US" dirty="0" smtClean="0"/>
              <a:t>Analysis methodology well established</a:t>
            </a:r>
          </a:p>
          <a:p>
            <a:r>
              <a:rPr lang="en-US" dirty="0" smtClean="0"/>
              <a:t>Compare to standard LWRs as well as other forms of power</a:t>
            </a:r>
          </a:p>
          <a:p>
            <a:r>
              <a:rPr lang="en-US" dirty="0" smtClean="0"/>
              <a:t>Ensure viability</a:t>
            </a:r>
          </a:p>
          <a:p>
            <a:pPr lvl="1"/>
            <a:r>
              <a:rPr lang="en-US" dirty="0" smtClean="0"/>
              <a:t>Constrain fuel properties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94" y="1295400"/>
            <a:ext cx="365790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1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at impact of industrial heat usage</a:t>
            </a:r>
          </a:p>
          <a:p>
            <a:pPr lvl="1"/>
            <a:r>
              <a:rPr lang="en-US" dirty="0" smtClean="0"/>
              <a:t>High temp vs low temp</a:t>
            </a:r>
          </a:p>
          <a:p>
            <a:r>
              <a:rPr lang="en-US" dirty="0" smtClean="0"/>
              <a:t>Ensure model efficacy</a:t>
            </a:r>
          </a:p>
          <a:p>
            <a:pPr lvl="1"/>
            <a:r>
              <a:rPr lang="en-US" dirty="0" smtClean="0"/>
              <a:t>SMRs</a:t>
            </a:r>
          </a:p>
          <a:p>
            <a:pPr lvl="2"/>
            <a:r>
              <a:rPr lang="en-US" dirty="0" smtClean="0"/>
              <a:t>Construction</a:t>
            </a:r>
          </a:p>
          <a:p>
            <a:pPr lvl="2"/>
            <a:r>
              <a:rPr lang="en-US" dirty="0" smtClean="0"/>
              <a:t>Lifetime</a:t>
            </a:r>
          </a:p>
          <a:p>
            <a:pPr lvl="2"/>
            <a:r>
              <a:rPr lang="en-US" dirty="0" smtClean="0"/>
              <a:t>Capacity factors</a:t>
            </a:r>
          </a:p>
          <a:p>
            <a:pPr lvl="1"/>
            <a:r>
              <a:rPr lang="en-US" dirty="0" smtClean="0"/>
              <a:t>Fuel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30107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Validation Test</a:t>
            </a:r>
          </a:p>
        </p:txBody>
      </p:sp>
      <p:pic>
        <p:nvPicPr>
          <p:cNvPr id="3" name="Content Placeholder 2" descr="Screenshot 2015-10-22 10.52.01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" b="-2959"/>
          <a:stretch>
            <a:fillRect/>
          </a:stretch>
        </p:blipFill>
        <p:spPr>
          <a:xfrm>
            <a:off x="620106" y="1676400"/>
            <a:ext cx="3875694" cy="4343399"/>
          </a:xfrm>
        </p:spPr>
      </p:pic>
      <p:pic>
        <p:nvPicPr>
          <p:cNvPr id="2" name="Content Placeholder 1" descr="Screenshot 2015-10-22 10.52.19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3129"/>
          <a:stretch/>
        </p:blipFill>
        <p:spPr>
          <a:xfrm>
            <a:off x="4757092" y="1600201"/>
            <a:ext cx="3929707" cy="4191000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 Results</a:t>
            </a:r>
            <a:endParaRPr lang="en-US" dirty="0"/>
          </a:p>
        </p:txBody>
      </p:sp>
      <p:pic>
        <p:nvPicPr>
          <p:cNvPr id="2" name="Content Placeholder 1" descr="Screenshot 2015-10-22 15.30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058335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Depleted and LEU Fuel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Burned for 30 years</a:t>
            </a:r>
          </a:p>
          <a:p>
            <a:r>
              <a:rPr lang="en-US" dirty="0"/>
              <a:t>This initial run is assuming a constant power profile</a:t>
            </a:r>
          </a:p>
          <a:p>
            <a:r>
              <a:rPr lang="en-US" dirty="0"/>
              <a:t>In fact the power profile will not be constant throughout the core lifetime</a:t>
            </a:r>
          </a:p>
          <a:p>
            <a:pPr lvl="1"/>
            <a:r>
              <a:rPr lang="en-US" dirty="0"/>
              <a:t>Initially the power fraction in the depleted uranium will be small</a:t>
            </a:r>
          </a:p>
          <a:p>
            <a:pPr lvl="1"/>
            <a:r>
              <a:rPr lang="en-US" dirty="0"/>
              <a:t>This will increase as the U-238 is converted to Pu-239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Content Placeholder 10" descr="Screenshot 2015-10-22 11.05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4" b="-6574"/>
          <a:stretch>
            <a:fillRect/>
          </a:stretch>
        </p:blipFill>
        <p:spPr>
          <a:xfrm>
            <a:off x="4648200" y="1600201"/>
            <a:ext cx="3886200" cy="4355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</a:t>
            </a:r>
            <a:r>
              <a:rPr lang="en-US" dirty="0"/>
              <a:t>D</a:t>
            </a:r>
            <a:r>
              <a:rPr lang="en-US" dirty="0" smtClean="0"/>
              <a:t>epleted </a:t>
            </a:r>
            <a:r>
              <a:rPr lang="en-US" dirty="0"/>
              <a:t>U</a:t>
            </a:r>
            <a:r>
              <a:rPr lang="en-US" dirty="0" smtClean="0"/>
              <a:t>ranium</a:t>
            </a:r>
            <a:endParaRPr lang="en-US" dirty="0"/>
          </a:p>
        </p:txBody>
      </p:sp>
      <p:pic>
        <p:nvPicPr>
          <p:cNvPr id="11" name="Content Placeholder 10" descr="U-238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974"/>
            <a:ext cx="4038600" cy="2746414"/>
          </a:xfrm>
        </p:spPr>
      </p:pic>
      <p:pic>
        <p:nvPicPr>
          <p:cNvPr id="9" name="Content Placeholder 8" descr="Pu-239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4129"/>
            <a:ext cx="4038600" cy="27381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LEU</a:t>
            </a:r>
            <a:endParaRPr lang="en-US" dirty="0"/>
          </a:p>
        </p:txBody>
      </p:sp>
      <p:pic>
        <p:nvPicPr>
          <p:cNvPr id="7" name="Content Placeholder 6" descr="u-235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" y="2489437"/>
            <a:ext cx="4036024" cy="2747489"/>
          </a:xfrm>
        </p:spPr>
      </p:pic>
      <p:pic>
        <p:nvPicPr>
          <p:cNvPr id="6" name="Content Placeholder 5" descr="Pu-239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88" y="2493593"/>
            <a:ext cx="4036024" cy="273917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depletion?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burn the entire core to determine an estimate of the core lifetime	</a:t>
            </a:r>
          </a:p>
          <a:p>
            <a:pPr lvl="1"/>
            <a:r>
              <a:rPr lang="en-US" dirty="0" smtClean="0"/>
              <a:t>This will be decided through the multiplication factor, not the integrity of the materials</a:t>
            </a:r>
          </a:p>
          <a:p>
            <a:r>
              <a:rPr lang="en-US" dirty="0" smtClean="0"/>
              <a:t>Run depletion calculations using different power fractions to determine spatial differences in the fuel compositions</a:t>
            </a:r>
          </a:p>
          <a:p>
            <a:r>
              <a:rPr lang="en-US" dirty="0" smtClean="0"/>
              <a:t>Analyze EOL fuel compositions</a:t>
            </a:r>
          </a:p>
          <a:p>
            <a:pPr lvl="1"/>
            <a:r>
              <a:rPr lang="en-US" dirty="0" smtClean="0"/>
              <a:t>Core lifetime may be uncertain so a sensitivity analysis may be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4222"/>
            <a:ext cx="4038600" cy="4077918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  <p:extLst>
      <p:ext uri="{BB962C8B-B14F-4D97-AF65-F5344CB8AC3E}">
        <p14:creationId xmlns:p14="http://schemas.microsoft.com/office/powerpoint/2010/main" val="1198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14812</TotalTime>
  <Words>719</Words>
  <Application>Microsoft Office PowerPoint</Application>
  <PresentationFormat>On-screen Show (4:3)</PresentationFormat>
  <Paragraphs>270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Verdana</vt:lpstr>
      <vt:lpstr>Wingdings</vt:lpstr>
      <vt:lpstr>Arial</vt:lpstr>
      <vt:lpstr>Cambria Math</vt:lpstr>
      <vt:lpstr>Tahoma</vt:lpstr>
      <vt:lpstr>SystemOffice22June2010</vt:lpstr>
      <vt:lpstr>PowerPoint Presentation</vt:lpstr>
      <vt:lpstr>Depletion Analysis What has been accomplished so far?</vt:lpstr>
      <vt:lpstr>Initial Validation Test</vt:lpstr>
      <vt:lpstr>Validation Test Results</vt:lpstr>
      <vt:lpstr>Burn of the Depleted and LEU Fuel</vt:lpstr>
      <vt:lpstr>Burn of the Depleted Uranium</vt:lpstr>
      <vt:lpstr>Burn of the LEU</vt:lpstr>
      <vt:lpstr>What’s next for depletion?</vt:lpstr>
      <vt:lpstr>Core Layout</vt:lpstr>
      <vt:lpstr>Fuel Elements</vt:lpstr>
      <vt:lpstr>Neutron Spectrum in Fuel Regions</vt:lpstr>
      <vt:lpstr>Spectrum in Reflector and Shield</vt:lpstr>
      <vt:lpstr>Moving Forward</vt:lpstr>
      <vt:lpstr>Pin Geometry Analytical</vt:lpstr>
      <vt:lpstr>Example Results</vt:lpstr>
      <vt:lpstr>Configuration Comparisons</vt:lpstr>
      <vt:lpstr>Slab Geometry Analytical</vt:lpstr>
      <vt:lpstr>Example Results</vt:lpstr>
      <vt:lpstr>Configuration Comparisons</vt:lpstr>
      <vt:lpstr>Thermodynamic Analysis </vt:lpstr>
      <vt:lpstr>Thermodynamic Analysis </vt:lpstr>
      <vt:lpstr>Gas Cycle</vt:lpstr>
      <vt:lpstr>Gas Cycle</vt:lpstr>
      <vt:lpstr>Economics</vt:lpstr>
      <vt:lpstr>Further Investigation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Holladay, Daniel A</cp:lastModifiedBy>
  <cp:revision>441</cp:revision>
  <dcterms:created xsi:type="dcterms:W3CDTF">2009-01-05T19:05:15Z</dcterms:created>
  <dcterms:modified xsi:type="dcterms:W3CDTF">2015-10-23T06:44:40Z</dcterms:modified>
</cp:coreProperties>
</file>