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598" r:id="rId2"/>
    <p:sldId id="601" r:id="rId3"/>
    <p:sldId id="602" r:id="rId4"/>
    <p:sldId id="603" r:id="rId5"/>
    <p:sldId id="600" r:id="rId6"/>
    <p:sldId id="604" r:id="rId7"/>
  </p:sldIdLst>
  <p:sldSz cx="9144000" cy="6858000" type="screen4x3"/>
  <p:notesSz cx="6950075" cy="9236075"/>
  <p:embeddedFontLst>
    <p:embeddedFont>
      <p:font typeface="Tahoma" panose="020B0604030504040204" pitchFamily="34" charset="0"/>
      <p:regular r:id="rId10"/>
      <p:bold r:id="rId11"/>
    </p:embeddedFon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F81BD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9499" autoAdjust="0"/>
  </p:normalViewPr>
  <p:slideViewPr>
    <p:cSldViewPr>
      <p:cViewPr varScale="1">
        <p:scale>
          <a:sx n="84" d="100"/>
          <a:sy n="84" d="100"/>
        </p:scale>
        <p:origin x="10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12" y="139189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Higher enrichment and high plutonium mass will limit market</a:t>
            </a:r>
          </a:p>
          <a:p>
            <a:r>
              <a:rPr lang="en-US" dirty="0" smtClean="0"/>
              <a:t>High temperature hydrogen production: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Clean</a:t>
            </a:r>
            <a:r>
              <a:rPr lang="en-US" dirty="0" smtClean="0"/>
              <a:t> production of </a:t>
            </a:r>
            <a:r>
              <a:rPr lang="en-US" dirty="0" smtClean="0">
                <a:solidFill>
                  <a:schemeClr val="accent5"/>
                </a:solidFill>
              </a:rPr>
              <a:t>hydrogen</a:t>
            </a:r>
            <a:r>
              <a:rPr lang="en-US" dirty="0" smtClean="0"/>
              <a:t> at scale</a:t>
            </a:r>
          </a:p>
          <a:p>
            <a:pPr lvl="1"/>
            <a:r>
              <a:rPr lang="en-US" dirty="0" smtClean="0"/>
              <a:t>Necessity for “hydrogen economy”</a:t>
            </a:r>
          </a:p>
          <a:p>
            <a:r>
              <a:rPr lang="en-US" dirty="0" smtClean="0"/>
              <a:t>Long lifetime = low fuel costs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G4-ECONS excel tool</a:t>
            </a:r>
          </a:p>
          <a:p>
            <a:r>
              <a:rPr lang="en-US" dirty="0" smtClean="0"/>
              <a:t>Top down approach</a:t>
            </a:r>
          </a:p>
          <a:p>
            <a:pPr lvl="1"/>
            <a:r>
              <a:rPr lang="en-US" dirty="0" smtClean="0"/>
              <a:t>PBMR example in spreadsheet</a:t>
            </a:r>
          </a:p>
          <a:p>
            <a:pPr lvl="1"/>
            <a:r>
              <a:rPr lang="en-US" dirty="0" smtClean="0"/>
              <a:t>Scaling:</a:t>
            </a:r>
          </a:p>
          <a:p>
            <a:pPr lvl="2"/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= 0.25</a:t>
            </a:r>
          </a:p>
          <a:p>
            <a:pPr lvl="1"/>
            <a:r>
              <a:rPr lang="en-US" dirty="0" smtClean="0"/>
              <a:t>Capital and O&amp;M</a:t>
            </a:r>
          </a:p>
          <a:p>
            <a:r>
              <a:rPr lang="en-US" dirty="0" smtClean="0"/>
              <a:t>2 digits probably closer to 1.5 digit</a:t>
            </a:r>
          </a:p>
          <a:p>
            <a:pPr lvl="1"/>
            <a:r>
              <a:rPr lang="en-US" dirty="0" smtClean="0"/>
              <a:t>Vary parameters to get range of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2599"/>
              </p:ext>
            </p:extLst>
          </p:nvPr>
        </p:nvGraphicFramePr>
        <p:xfrm>
          <a:off x="2667000" y="3276600"/>
          <a:ext cx="2314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714320" imgH="507960" progId="Equation.DSMT4">
                  <p:embed/>
                </p:oleObj>
              </mc:Choice>
              <mc:Fallback>
                <p:oleObj name="Equation" r:id="rId3" imgW="1714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276600"/>
                        <a:ext cx="23145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33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Fuel Mass</a:t>
            </a:r>
            <a:r>
              <a:rPr lang="en-US" dirty="0" smtClean="0"/>
              <a:t>  Right: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Fuel Enrichment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6607"/>
            <a:ext cx="4038600" cy="323314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19632"/>
            <a:ext cx="4038600" cy="3287098"/>
          </a:xfrm>
        </p:spPr>
      </p:pic>
    </p:spTree>
    <p:extLst>
      <p:ext uri="{BB962C8B-B14F-4D97-AF65-F5344CB8AC3E}">
        <p14:creationId xmlns:p14="http://schemas.microsoft.com/office/powerpoint/2010/main" val="169494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7295037"/>
              </p:ext>
            </p:extLst>
          </p:nvPr>
        </p:nvGraphicFramePr>
        <p:xfrm>
          <a:off x="1054100" y="2658269"/>
          <a:ext cx="2844800" cy="2409825"/>
        </p:xfrm>
        <a:graphic>
          <a:graphicData uri="http://schemas.openxmlformats.org/drawingml/2006/table">
            <a:tbl>
              <a:tblPr/>
              <a:tblGrid>
                <a:gridCol w="2146300"/>
                <a:gridCol w="698500"/>
              </a:tblGrid>
              <a:tr h="704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Book Antiqua" panose="02040602050305030304" pitchFamily="18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Value in mills/kwh or $/MWh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Book Antiqua" panose="02040602050305030304" pitchFamily="18" charset="0"/>
                        </a:rPr>
                        <a:t>Total LUEC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Book Antiqua" panose="02040602050305030304" pitchFamily="18" charset="0"/>
                        </a:rPr>
                        <a:t>84.43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Capital (Including Financing)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69.03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Operation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13.57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Front 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Back 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Fuel Cycle -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Book Antiqua" panose="02040602050305030304" pitchFamily="18" charset="0"/>
                        </a:rPr>
                        <a:t>D&amp;D Sinking Fund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Book Antiqua" panose="02040602050305030304" pitchFamily="18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7820953"/>
              </p:ext>
            </p:extLst>
          </p:nvPr>
        </p:nvGraphicFramePr>
        <p:xfrm>
          <a:off x="4191001" y="2971800"/>
          <a:ext cx="4495799" cy="1546289"/>
        </p:xfrm>
        <a:graphic>
          <a:graphicData uri="http://schemas.openxmlformats.org/drawingml/2006/table">
            <a:tbl>
              <a:tblPr/>
              <a:tblGrid>
                <a:gridCol w="2872457"/>
                <a:gridCol w="872357"/>
                <a:gridCol w="750985"/>
              </a:tblGrid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Capacity and Unit Cost in English Units: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298.6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DD0806"/>
                          </a:solidFill>
                          <a:effectLst/>
                          <a:latin typeface="Arial" panose="020B0604020202020204" pitchFamily="34" charset="0"/>
                        </a:rPr>
                        <a:t>Mft3 H2/day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Unit Cost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1.68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DD0806"/>
                          </a:solidFill>
                          <a:effectLst/>
                          <a:latin typeface="Arial" panose="020B0604020202020204" pitchFamily="34" charset="0"/>
                        </a:rPr>
                        <a:t>$/lb H2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Unit heat cost from reactor in $/million BTUs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12.37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$/MBTU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 density in g/cc or multiple of water density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0.0000892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g/cc or Mg/m3</a:t>
                      </a: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(for use in converting mass to volume units and vice versa)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2" marR="6822" marT="68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91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Notes: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9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Reactor still has turbine-generator, but this case uses heat only for H2 production. Not in electric production mode</a:t>
                      </a:r>
                    </a:p>
                  </a:txBody>
                  <a:tcPr marL="6822" marR="6822" marT="682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890618"/>
              </p:ext>
            </p:extLst>
          </p:nvPr>
        </p:nvGraphicFramePr>
        <p:xfrm>
          <a:off x="533400" y="1828800"/>
          <a:ext cx="7924802" cy="2650856"/>
        </p:xfrm>
        <a:graphic>
          <a:graphicData uri="http://schemas.openxmlformats.org/drawingml/2006/table">
            <a:tbl>
              <a:tblPr/>
              <a:tblGrid>
                <a:gridCol w="932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2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36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17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23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46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3233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313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 in $/MWh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onventional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 combined cycle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uclear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year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conventional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onshore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offshore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35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95.2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bg2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95800"/>
            <a:ext cx="3666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</a:rPr>
              <a:t>https://en.wikipedia.org/wiki/Cost_of_electricity_by_source</a:t>
            </a:r>
          </a:p>
        </p:txBody>
      </p:sp>
    </p:spTree>
    <p:extLst>
      <p:ext uri="{BB962C8B-B14F-4D97-AF65-F5344CB8AC3E}">
        <p14:creationId xmlns:p14="http://schemas.microsoft.com/office/powerpoint/2010/main" val="5298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simplifications and assumptions</a:t>
            </a:r>
          </a:p>
          <a:p>
            <a:r>
              <a:rPr lang="en-US" dirty="0" smtClean="0"/>
              <a:t>Uncertainties in final design</a:t>
            </a:r>
          </a:p>
          <a:p>
            <a:r>
              <a:rPr lang="en-US" dirty="0" smtClean="0"/>
              <a:t>In our analysis, this design (and perturbations thereof) merit further and more detailed investigations</a:t>
            </a:r>
          </a:p>
          <a:p>
            <a:pPr lvl="1"/>
            <a:r>
              <a:rPr lang="en-US" i="1" dirty="0" smtClean="0"/>
              <a:t>Potentially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viable</a:t>
            </a:r>
            <a:r>
              <a:rPr lang="en-US" dirty="0" smtClean="0"/>
              <a:t> design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13307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16286</TotalTime>
  <Words>302</Words>
  <Application>Microsoft Office PowerPoint</Application>
  <PresentationFormat>On-screen Show (4:3)</PresentationFormat>
  <Paragraphs>125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Tahoma</vt:lpstr>
      <vt:lpstr>Book Antiqua</vt:lpstr>
      <vt:lpstr>Calibri</vt:lpstr>
      <vt:lpstr>SystemOffice22June2010</vt:lpstr>
      <vt:lpstr>Equation</vt:lpstr>
      <vt:lpstr>Reactor Marketing</vt:lpstr>
      <vt:lpstr>Analysis</vt:lpstr>
      <vt:lpstr>Left: Fuel Mass  Right: Fuel Enrichment</vt:lpstr>
      <vt:lpstr>Nominal Results</vt:lpstr>
      <vt:lpstr>Comparison</vt:lpstr>
      <vt:lpstr>Conclusions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Daniel A. Holladay</cp:lastModifiedBy>
  <cp:revision>514</cp:revision>
  <dcterms:created xsi:type="dcterms:W3CDTF">2009-01-05T19:05:15Z</dcterms:created>
  <dcterms:modified xsi:type="dcterms:W3CDTF">2015-12-07T04:52:41Z</dcterms:modified>
</cp:coreProperties>
</file>