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4813" y="6083300"/>
            <a:ext cx="2016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8858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</a:rPr>
              <a:t>U.S. Department of the Interior</a:t>
            </a:r>
          </a:p>
          <a:p>
            <a:pPr defTabSz="8858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</a:rPr>
              <a:t>U.S. Geological Survey</a:t>
            </a:r>
          </a:p>
        </p:txBody>
      </p:sp>
      <p:pic>
        <p:nvPicPr>
          <p:cNvPr id="5" name="Picture 9" descr="D:\Vugraph Info\Vugraph Templates\Templates-NEW-NMP and Bureau\ident_4_onscreen_png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black">
          <a:xfrm>
            <a:off x="457200" y="461963"/>
            <a:ext cx="20574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3058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305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05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05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9220" name="Picture 11" descr="D:\Vugraph Info\Vugraph Templates\Templates-NEW-NMP and Bureau\ident-small_4_onscreen_png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rcRect/>
          <a:stretch>
            <a:fillRect/>
          </a:stretch>
        </p:blipFill>
        <p:spPr bwMode="black">
          <a:xfrm>
            <a:off x="457200" y="6094413"/>
            <a:ext cx="11430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2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sz="28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sz="2000"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Multiple Regression Analysis of Lake Superior Water Budget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48200"/>
            <a:ext cx="8305800" cy="990600"/>
          </a:xfrm>
        </p:spPr>
        <p:txBody>
          <a:bodyPr/>
          <a:lstStyle/>
          <a:p>
            <a:r>
              <a:rPr lang="en-US" sz="1600" dirty="0" smtClean="0"/>
              <a:t>Coordinating Committee Great Lakes Basic Hydraulic and Hydrologic Data</a:t>
            </a:r>
          </a:p>
          <a:p>
            <a:r>
              <a:rPr lang="en-US" sz="1600" dirty="0" smtClean="0"/>
              <a:t>Buffalo, New York, USA, Nov. 5, 2014</a:t>
            </a:r>
          </a:p>
          <a:p>
            <a:r>
              <a:rPr lang="en-US" sz="1600" dirty="0" smtClean="0"/>
              <a:t>Dave </a:t>
            </a:r>
            <a:r>
              <a:rPr lang="en-US" sz="1600" dirty="0"/>
              <a:t>Holtschlag, USGS, and Vincent Fortin, EC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22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990600"/>
          </a:xfrm>
        </p:spPr>
        <p:txBody>
          <a:bodyPr/>
          <a:lstStyle/>
          <a:p>
            <a:pPr algn="ctr"/>
            <a:r>
              <a:rPr lang="en-US" sz="3200" dirty="0" smtClean="0"/>
              <a:t>Seasonal Model Parameter Comparison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78986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693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Regression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Parameters signs are consistent with physical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Explains about 46.4 % of St. Marys Flow Variability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estimates higher flows over predicts lower flows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Autocorrelated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Autoregressive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AR</a:t>
            </a:r>
            <a:r>
              <a:rPr lang="en-US" baseline="-25000" dirty="0" smtClean="0"/>
              <a:t>1</a:t>
            </a:r>
            <a:r>
              <a:rPr lang="en-US" dirty="0" smtClean="0"/>
              <a:t> and AR</a:t>
            </a:r>
            <a:r>
              <a:rPr lang="en-US" baseline="-25000" dirty="0" smtClean="0"/>
              <a:t>2</a:t>
            </a:r>
            <a:r>
              <a:rPr lang="en-US" dirty="0" smtClean="0"/>
              <a:t> improve model prediction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Adj-R</a:t>
            </a:r>
            <a:r>
              <a:rPr lang="en-US" baseline="30000" dirty="0" smtClean="0"/>
              <a:t>2</a:t>
            </a:r>
            <a:r>
              <a:rPr lang="en-US" dirty="0" smtClean="0"/>
              <a:t>:  AR</a:t>
            </a:r>
            <a:r>
              <a:rPr lang="en-US" baseline="-25000" dirty="0" smtClean="0"/>
              <a:t>1</a:t>
            </a:r>
            <a:r>
              <a:rPr lang="en-US" dirty="0" smtClean="0"/>
              <a:t>(0.817) and AR</a:t>
            </a:r>
            <a:r>
              <a:rPr lang="en-US" baseline="-25000" dirty="0" smtClean="0"/>
              <a:t>2</a:t>
            </a:r>
            <a:r>
              <a:rPr lang="en-US" dirty="0" smtClean="0"/>
              <a:t>(0.824)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ANOVA(AR</a:t>
            </a:r>
            <a:r>
              <a:rPr lang="en-US" baseline="-25000" dirty="0" smtClean="0"/>
              <a:t>1</a:t>
            </a:r>
            <a:r>
              <a:rPr lang="en-US" dirty="0" smtClean="0"/>
              <a:t>, AR</a:t>
            </a:r>
            <a:r>
              <a:rPr lang="en-US" baseline="-25000" dirty="0" smtClean="0"/>
              <a:t>2</a:t>
            </a:r>
            <a:r>
              <a:rPr lang="en-US" dirty="0" smtClean="0"/>
              <a:t>) = 4.9x10</a:t>
            </a:r>
            <a:r>
              <a:rPr lang="en-US" baseline="30000" dirty="0" smtClean="0"/>
              <a:t>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Seasonal Component in AR</a:t>
            </a:r>
            <a:r>
              <a:rPr lang="en-US" baseline="-25000" dirty="0" smtClean="0"/>
              <a:t>2</a:t>
            </a:r>
            <a:r>
              <a:rPr lang="en-US" dirty="0" smtClean="0"/>
              <a:t>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Jan-Feb Parameters differs from </a:t>
            </a:r>
            <a:r>
              <a:rPr lang="en-US" smtClean="0"/>
              <a:t>Mar-Dec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838200"/>
          </a:xfrm>
        </p:spPr>
        <p:txBody>
          <a:bodyPr/>
          <a:lstStyle/>
          <a:p>
            <a:r>
              <a:rPr lang="en-US" dirty="0" smtClean="0"/>
              <a:t>Multiple Regression for Predicting St. Marys River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60306"/>
            <a:ext cx="5267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93706"/>
            <a:ext cx="5429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14850"/>
            <a:ext cx="5715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685800"/>
          </a:xfrm>
        </p:spPr>
        <p:txBody>
          <a:bodyPr/>
          <a:lstStyle/>
          <a:p>
            <a:r>
              <a:rPr lang="en-US" dirty="0" smtClean="0"/>
              <a:t>Prediction with Multiple Regression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058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4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685800"/>
          </a:xfrm>
        </p:spPr>
        <p:txBody>
          <a:bodyPr/>
          <a:lstStyle/>
          <a:p>
            <a:r>
              <a:rPr lang="en-US" dirty="0" smtClean="0"/>
              <a:t>ACF of Multiple Regression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1009650"/>
            <a:ext cx="8075613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3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762000"/>
          </a:xfrm>
        </p:spPr>
        <p:txBody>
          <a:bodyPr/>
          <a:lstStyle/>
          <a:p>
            <a:r>
              <a:rPr lang="en-US" dirty="0" smtClean="0"/>
              <a:t>AR Multiple Regression Models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981200"/>
            <a:ext cx="4419599" cy="193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191000"/>
            <a:ext cx="406537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423459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48" y="4207873"/>
            <a:ext cx="3886200" cy="49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029200"/>
            <a:ext cx="447349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105400"/>
            <a:ext cx="423674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4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838200"/>
          </a:xfrm>
        </p:spPr>
        <p:txBody>
          <a:bodyPr/>
          <a:lstStyle/>
          <a:p>
            <a:r>
              <a:rPr lang="en-US" dirty="0" smtClean="0"/>
              <a:t>ACF of AR Multiple Regression Model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70" y="1066800"/>
            <a:ext cx="805656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AR2 Multiple Regression Prediction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295400"/>
            <a:ext cx="810418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/>
          <a:lstStyle/>
          <a:p>
            <a:r>
              <a:rPr lang="en-US" dirty="0" smtClean="0"/>
              <a:t>Distribution of Residuals by Month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85850"/>
            <a:ext cx="7961313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4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914400"/>
          </a:xfrm>
        </p:spPr>
        <p:txBody>
          <a:bodyPr/>
          <a:lstStyle/>
          <a:p>
            <a:r>
              <a:rPr lang="en-US" dirty="0" smtClean="0"/>
              <a:t>Seasonality: Jan-Feb and Mar-Dec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21866"/>
            <a:ext cx="4343401" cy="188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495800"/>
            <a:ext cx="4343401" cy="56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62380"/>
            <a:ext cx="4310114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431011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kto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pptCCF.tmp</Template>
  <TotalTime>76</TotalTime>
  <Words>153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Desktop</vt:lpstr>
      <vt:lpstr>Preliminary Multiple Regression Analysis of Lake Superior Water Budget Components</vt:lpstr>
      <vt:lpstr>Multiple Regression for Predicting St. Marys River Flow</vt:lpstr>
      <vt:lpstr>Prediction with Multiple Regression</vt:lpstr>
      <vt:lpstr>ACF of Multiple Regression Model</vt:lpstr>
      <vt:lpstr>AR Multiple Regression Models</vt:lpstr>
      <vt:lpstr>ACF of AR Multiple Regression Model</vt:lpstr>
      <vt:lpstr>AR2 Multiple Regression Prediction</vt:lpstr>
      <vt:lpstr>Distribution of Residuals by Month</vt:lpstr>
      <vt:lpstr>Seasonality: Jan-Feb and Mar-Dec</vt:lpstr>
      <vt:lpstr>Seasonal Model Parameter Comparison</vt:lpstr>
      <vt:lpstr>Preliminary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Multiple Regression Analysis of Lake Superior Water Budget Components</dc:title>
  <dc:creator>Holtschlag, David J.</dc:creator>
  <cp:lastModifiedBy>Holtschlag, David J.</cp:lastModifiedBy>
  <cp:revision>6</cp:revision>
  <dcterms:created xsi:type="dcterms:W3CDTF">2014-11-03T21:00:27Z</dcterms:created>
  <dcterms:modified xsi:type="dcterms:W3CDTF">2014-11-03T22:17:08Z</dcterms:modified>
</cp:coreProperties>
</file>