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4813" y="6083300"/>
            <a:ext cx="2016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0" tIns="44450" rIns="88900" bIns="44450">
            <a:spAutoFit/>
          </a:bodyPr>
          <a:lstStyle/>
          <a:p>
            <a:pPr defTabSz="8858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</a:rPr>
              <a:t>U.S. Department of the Interior</a:t>
            </a:r>
          </a:p>
          <a:p>
            <a:pPr defTabSz="8858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</a:rPr>
              <a:t>U.S. Geological Survey</a:t>
            </a:r>
          </a:p>
        </p:txBody>
      </p:sp>
      <p:pic>
        <p:nvPicPr>
          <p:cNvPr id="5" name="Picture 9" descr="D:\Vugraph Info\Vugraph Templates\Templates-NEW-NMP and Bureau\ident_4_onscreen_png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black">
          <a:xfrm>
            <a:off x="457200" y="461963"/>
            <a:ext cx="20574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3058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305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05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05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9220" name="Picture 11" descr="D:\Vugraph Info\Vugraph Templates\Templates-NEW-NMP and Bureau\ident-small_4_onscreen_png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rcRect/>
          <a:stretch>
            <a:fillRect/>
          </a:stretch>
        </p:blipFill>
        <p:spPr bwMode="black">
          <a:xfrm>
            <a:off x="457200" y="6094413"/>
            <a:ext cx="1143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2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sz="28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sz="2000"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AFD00"/>
        </a:buClr>
        <a:buSzPct val="125000"/>
        <a:buFont typeface="Wingdings" pitchFamily="2" charset="2"/>
        <a:buChar char="§"/>
        <a:defRPr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Multiple Regression Analysis of Lake Superior Water Budget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48200"/>
            <a:ext cx="8305800" cy="990600"/>
          </a:xfrm>
        </p:spPr>
        <p:txBody>
          <a:bodyPr/>
          <a:lstStyle/>
          <a:p>
            <a:r>
              <a:rPr lang="en-US" sz="1600" dirty="0" smtClean="0"/>
              <a:t>Coordinating Committee Great Lakes Basic Hydraulic and Hydrologic Data</a:t>
            </a:r>
          </a:p>
          <a:p>
            <a:r>
              <a:rPr lang="en-US" sz="1600" dirty="0" smtClean="0"/>
              <a:t>Buffalo, New York, USA, Nov. 5, 2014</a:t>
            </a:r>
          </a:p>
          <a:p>
            <a:r>
              <a:rPr lang="en-US" sz="1600" dirty="0" smtClean="0"/>
              <a:t>Dave </a:t>
            </a:r>
            <a:r>
              <a:rPr lang="en-US" sz="1600" dirty="0"/>
              <a:t>Holtschlag, USGS, and Vincent Fortin, EC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22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990600"/>
          </a:xfrm>
        </p:spPr>
        <p:txBody>
          <a:bodyPr/>
          <a:lstStyle/>
          <a:p>
            <a:pPr algn="ctr"/>
            <a:r>
              <a:rPr lang="en-US" sz="3200" dirty="0" smtClean="0"/>
              <a:t>Seasonal Model Parameter Comparison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7898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69342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Regression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Parameters signs are consistent with physical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Explains about 46.4 % of St. Marys Flow Variability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estimates higher flows over predicts lower flows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Autocorrelated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Autoregressive Multiple Regression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AR</a:t>
            </a:r>
            <a:r>
              <a:rPr lang="en-US" baseline="-25000" dirty="0" smtClean="0"/>
              <a:t>1</a:t>
            </a:r>
            <a:r>
              <a:rPr lang="en-US" dirty="0" smtClean="0"/>
              <a:t> and AR</a:t>
            </a:r>
            <a:r>
              <a:rPr lang="en-US" baseline="-25000" dirty="0" smtClean="0"/>
              <a:t>2</a:t>
            </a:r>
            <a:r>
              <a:rPr lang="en-US" dirty="0" smtClean="0"/>
              <a:t> improve model prediction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Adj-R</a:t>
            </a:r>
            <a:r>
              <a:rPr lang="en-US" baseline="30000" dirty="0" smtClean="0"/>
              <a:t>2</a:t>
            </a:r>
            <a:r>
              <a:rPr lang="en-US" dirty="0" smtClean="0"/>
              <a:t>:  AR</a:t>
            </a:r>
            <a:r>
              <a:rPr lang="en-US" baseline="-25000" dirty="0" smtClean="0"/>
              <a:t>1</a:t>
            </a:r>
            <a:r>
              <a:rPr lang="en-US" dirty="0" smtClean="0"/>
              <a:t>(0.817) and AR</a:t>
            </a:r>
            <a:r>
              <a:rPr lang="en-US" baseline="-25000" dirty="0" smtClean="0"/>
              <a:t>2</a:t>
            </a:r>
            <a:r>
              <a:rPr lang="en-US" dirty="0" smtClean="0"/>
              <a:t>(0.824)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ANOVA(AR</a:t>
            </a:r>
            <a:r>
              <a:rPr lang="en-US" baseline="-25000" dirty="0" smtClean="0"/>
              <a:t>1</a:t>
            </a:r>
            <a:r>
              <a:rPr lang="en-US" dirty="0" smtClean="0"/>
              <a:t>, AR</a:t>
            </a:r>
            <a:r>
              <a:rPr lang="en-US" baseline="-25000" dirty="0" smtClean="0"/>
              <a:t>2</a:t>
            </a:r>
            <a:r>
              <a:rPr lang="en-US" dirty="0" smtClean="0"/>
              <a:t>) = 4.9x10</a:t>
            </a:r>
            <a:r>
              <a:rPr lang="en-US" baseline="30000" dirty="0" smtClean="0"/>
              <a:t>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Seasonal Component in AR</a:t>
            </a:r>
            <a:r>
              <a:rPr lang="en-US" baseline="-25000" dirty="0" smtClean="0"/>
              <a:t>2</a:t>
            </a:r>
            <a:r>
              <a:rPr lang="en-US" dirty="0" smtClean="0"/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Jan-Feb Parameters differs from Mar-Dec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Jan-Feb parameters for AR2, </a:t>
            </a:r>
            <a:r>
              <a:rPr lang="en-US" dirty="0" err="1" smtClean="0"/>
              <a:t>prec</a:t>
            </a:r>
            <a:r>
              <a:rPr lang="en-US" dirty="0" smtClean="0"/>
              <a:t>, </a:t>
            </a:r>
            <a:r>
              <a:rPr lang="en-US" dirty="0" err="1" smtClean="0"/>
              <a:t>rOff</a:t>
            </a:r>
            <a:r>
              <a:rPr lang="en-US" dirty="0" smtClean="0"/>
              <a:t>, and </a:t>
            </a:r>
            <a:r>
              <a:rPr lang="en-US" dirty="0" err="1" smtClean="0"/>
              <a:t>evap</a:t>
            </a:r>
            <a:r>
              <a:rPr lang="en-US" dirty="0"/>
              <a:t> </a:t>
            </a:r>
            <a:r>
              <a:rPr lang="en-US" dirty="0" smtClean="0"/>
              <a:t>are marginally significant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Jan-Feb model may indicate a need to account for thermal </a:t>
            </a:r>
            <a:r>
              <a:rPr lang="en-US" dirty="0" smtClean="0"/>
              <a:t>expansion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8352" y="6019800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https://github.com/dholtschlag-usgs/LakeSuperior</a:t>
            </a:r>
          </a:p>
        </p:txBody>
      </p:sp>
    </p:spTree>
    <p:extLst>
      <p:ext uri="{BB962C8B-B14F-4D97-AF65-F5344CB8AC3E}">
        <p14:creationId xmlns:p14="http://schemas.microsoft.com/office/powerpoint/2010/main" val="5313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838200"/>
          </a:xfrm>
        </p:spPr>
        <p:txBody>
          <a:bodyPr/>
          <a:lstStyle/>
          <a:p>
            <a:r>
              <a:rPr lang="en-US" dirty="0" smtClean="0"/>
              <a:t>Multiple Regression for Predicting St. Marys River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8906"/>
            <a:ext cx="52673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2306"/>
            <a:ext cx="5429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43450"/>
            <a:ext cx="5715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00800" y="1875768"/>
            <a:ext cx="25908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Key to Variable Names:</a:t>
            </a:r>
          </a:p>
          <a:p>
            <a:r>
              <a:rPr lang="en-US" sz="1400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--------------------------------</a:t>
            </a:r>
          </a:p>
          <a:p>
            <a:r>
              <a:rPr lang="en-US" sz="1400" dirty="0" err="1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stmr</a:t>
            </a:r>
            <a:r>
              <a:rPr lang="en-US" sz="1400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:  St. Marys River</a:t>
            </a:r>
          </a:p>
          <a:p>
            <a:r>
              <a:rPr lang="en-US" sz="1400" dirty="0" err="1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prec</a:t>
            </a:r>
            <a:r>
              <a:rPr lang="en-US" sz="1400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:  Overlake precipitation</a:t>
            </a:r>
          </a:p>
          <a:p>
            <a:r>
              <a:rPr lang="en-US" sz="1400" dirty="0" err="1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rOff</a:t>
            </a:r>
            <a:r>
              <a:rPr lang="en-US" sz="1400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:   Basin runoff</a:t>
            </a:r>
          </a:p>
          <a:p>
            <a:r>
              <a:rPr lang="en-US" sz="1400" dirty="0" err="1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evap</a:t>
            </a:r>
            <a:r>
              <a:rPr lang="en-US" sz="1400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:  Overlake Evaporation</a:t>
            </a:r>
          </a:p>
          <a:p>
            <a:r>
              <a:rPr lang="en-US" sz="1400" dirty="0" err="1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dSto</a:t>
            </a:r>
            <a:r>
              <a:rPr lang="en-US" sz="1400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:  Change in lake storage</a:t>
            </a:r>
          </a:p>
          <a:p>
            <a:r>
              <a:rPr lang="en-US" sz="1400" dirty="0" err="1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divr</a:t>
            </a:r>
            <a:r>
              <a:rPr lang="en-US" sz="1400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:   Diversions into Lake      </a:t>
            </a:r>
          </a:p>
          <a:p>
            <a:r>
              <a:rPr lang="en-US" sz="1400" dirty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 </a:t>
            </a:r>
            <a:r>
              <a:rPr lang="en-US" sz="1400" dirty="0" smtClean="0">
                <a:latin typeface="Monotype Sans WT J" panose="020B0502000000000001" pitchFamily="34" charset="-128"/>
                <a:ea typeface="Monotype Sans WT J" panose="020B0502000000000001" pitchFamily="34" charset="-128"/>
                <a:cs typeface="Monotype Sans WT J" panose="020B0502000000000001" pitchFamily="34" charset="-128"/>
              </a:rPr>
              <a:t>         Superior </a:t>
            </a:r>
            <a:endParaRPr lang="en-US" sz="1400" dirty="0">
              <a:latin typeface="Monotype Sans WT J" panose="020B0502000000000001" pitchFamily="34" charset="-128"/>
              <a:ea typeface="Monotype Sans WT J" panose="020B0502000000000001" pitchFamily="34" charset="-128"/>
              <a:cs typeface="Monotype Sans WT J" panose="020B05020000000000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685800"/>
          </a:xfrm>
        </p:spPr>
        <p:txBody>
          <a:bodyPr/>
          <a:lstStyle/>
          <a:p>
            <a:r>
              <a:rPr lang="en-US" dirty="0" smtClean="0"/>
              <a:t>Prediction with Multiple Regression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058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185321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of agreement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 bwMode="auto">
          <a:xfrm>
            <a:off x="5791200" y="1991710"/>
            <a:ext cx="381000" cy="370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 rot="19442265">
            <a:off x="5448752" y="2209209"/>
            <a:ext cx="2626927" cy="1537136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8725" y="4648200"/>
            <a:ext cx="1846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High flows underestimated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 bwMode="auto">
          <a:xfrm flipH="1" flipV="1">
            <a:off x="6400800" y="4191000"/>
            <a:ext cx="361415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44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685800"/>
          </a:xfrm>
        </p:spPr>
        <p:txBody>
          <a:bodyPr/>
          <a:lstStyle/>
          <a:p>
            <a:r>
              <a:rPr lang="en-US" dirty="0" smtClean="0"/>
              <a:t>ACF of Multiple Regression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1009650"/>
            <a:ext cx="8075613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4038600"/>
            <a:ext cx="2653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Threshold for significant autocorrelation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 flipH="1">
            <a:off x="6172200" y="4300210"/>
            <a:ext cx="488445" cy="8051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143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48" y="228600"/>
            <a:ext cx="8305800" cy="762000"/>
          </a:xfrm>
        </p:spPr>
        <p:txBody>
          <a:bodyPr/>
          <a:lstStyle/>
          <a:p>
            <a:r>
              <a:rPr lang="en-US" dirty="0" smtClean="0"/>
              <a:t>Autoregressive (AR) Multiple Regression Models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0"/>
            <a:ext cx="4419599" cy="19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505200"/>
            <a:ext cx="406537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23459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48" y="3505200"/>
            <a:ext cx="3886200" cy="49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800600"/>
            <a:ext cx="447349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76800"/>
            <a:ext cx="423674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9766" y="6336268"/>
            <a:ext cx="491352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ar01Stmr: lag</a:t>
            </a:r>
            <a:r>
              <a:rPr lang="en-US" sz="1100" baseline="-25000" dirty="0" smtClean="0"/>
              <a:t>1</a:t>
            </a:r>
            <a:r>
              <a:rPr lang="en-US" sz="1100" dirty="0" smtClean="0"/>
              <a:t> St. Marys River Flows; ar02Stmr: lag</a:t>
            </a:r>
            <a:r>
              <a:rPr lang="en-US" sz="1100" baseline="-25000" dirty="0" smtClean="0"/>
              <a:t>2</a:t>
            </a:r>
            <a:r>
              <a:rPr lang="en-US" sz="1100" dirty="0" smtClean="0"/>
              <a:t> St. Marys River Flows.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539304" y="4800600"/>
            <a:ext cx="207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Compare </a:t>
            </a:r>
            <a:r>
              <a:rPr lang="en-US" sz="1200" dirty="0" err="1" smtClean="0"/>
              <a:t>MultReg</a:t>
            </a:r>
            <a:r>
              <a:rPr lang="en-US" sz="1200" dirty="0" smtClean="0"/>
              <a:t> with AR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2461" y="4876800"/>
            <a:ext cx="1769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Compare AR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with AR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5" name="Oval 4"/>
          <p:cNvSpPr/>
          <p:nvPr/>
        </p:nvSpPr>
        <p:spPr bwMode="auto">
          <a:xfrm>
            <a:off x="6917896" y="5715000"/>
            <a:ext cx="702104" cy="3048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45476" y="5686097"/>
            <a:ext cx="702104" cy="3048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838200"/>
          </a:xfrm>
        </p:spPr>
        <p:txBody>
          <a:bodyPr/>
          <a:lstStyle/>
          <a:p>
            <a:r>
              <a:rPr lang="en-US" dirty="0" smtClean="0"/>
              <a:t>ACF of AR Multiple Regression Model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70" y="1066800"/>
            <a:ext cx="805656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200" y="2133600"/>
            <a:ext cx="4975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Autocorrelation Function of AR2 Model Residuals shows no correlation.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24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dirty="0" smtClean="0"/>
              <a:t>AR2 Multiple Regression Prediction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95400"/>
            <a:ext cx="810418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0" y="2183156"/>
            <a:ext cx="2751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Problem of under prediction reduced.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/>
          <a:lstStyle/>
          <a:p>
            <a:r>
              <a:rPr lang="en-US" dirty="0" smtClean="0"/>
              <a:t>Distribution of Residuals by Month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85850"/>
            <a:ext cx="7961313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905000" y="2362200"/>
            <a:ext cx="1066800" cy="2438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752600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Possible bias in Jan </a:t>
            </a:r>
          </a:p>
          <a:p>
            <a:r>
              <a:rPr lang="en-US" sz="1200" dirty="0" smtClean="0"/>
              <a:t>and Feb residuals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24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914400"/>
          </a:xfrm>
        </p:spPr>
        <p:txBody>
          <a:bodyPr/>
          <a:lstStyle/>
          <a:p>
            <a:r>
              <a:rPr lang="en-US" dirty="0" smtClean="0"/>
              <a:t>Seasonal Model: Jan-Feb and Mar-Dec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21866"/>
            <a:ext cx="4343401" cy="188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3962400"/>
            <a:ext cx="4343401" cy="56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62380"/>
            <a:ext cx="4310114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62400"/>
            <a:ext cx="431011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459468"/>
            <a:ext cx="4038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AR2 Multiple Regression for Jan-Feb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157" y="1427202"/>
            <a:ext cx="4038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AR2 Multiple Regression for Mar-Dec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47900" y="4114800"/>
            <a:ext cx="20955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18871" y="4114800"/>
            <a:ext cx="20955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kto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pptCCF.tmp</Template>
  <TotalTime>120</TotalTime>
  <Words>292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Desktop</vt:lpstr>
      <vt:lpstr>Preliminary Multiple Regression Analysis of Lake Superior Water Budget Components</vt:lpstr>
      <vt:lpstr>Multiple Regression for Predicting St. Marys River Flow</vt:lpstr>
      <vt:lpstr>Prediction with Multiple Regression</vt:lpstr>
      <vt:lpstr>ACF of Multiple Regression Model</vt:lpstr>
      <vt:lpstr>Autoregressive (AR) Multiple Regression Models</vt:lpstr>
      <vt:lpstr>ACF of AR Multiple Regression Model</vt:lpstr>
      <vt:lpstr>AR2 Multiple Regression Prediction</vt:lpstr>
      <vt:lpstr>Distribution of Residuals by Month</vt:lpstr>
      <vt:lpstr>Seasonal Model: Jan-Feb and Mar-Dec</vt:lpstr>
      <vt:lpstr>Seasonal Model Parameter Comparison</vt:lpstr>
      <vt:lpstr>Preliminary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Multiple Regression Analysis of Lake Superior Water Budget Components</dc:title>
  <dc:creator>Holtschlag, David J.</dc:creator>
  <cp:lastModifiedBy>Holtschlag, David J.</cp:lastModifiedBy>
  <cp:revision>12</cp:revision>
  <dcterms:created xsi:type="dcterms:W3CDTF">2014-11-03T21:00:27Z</dcterms:created>
  <dcterms:modified xsi:type="dcterms:W3CDTF">2014-11-05T13:28:57Z</dcterms:modified>
</cp:coreProperties>
</file>