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Lst>
  <p:sldSz cy="6858000" cx="9144000"/>
  <p:notesSz cx="6858000" cy="9144000"/>
  <p:embeddedFontLst>
    <p:embeddedFont>
      <p:font typeface="Roboto"/>
      <p:regular r:id="rId7"/>
      <p:bold r:id="rId8"/>
      <p:italic r:id="rId9"/>
      <p:boldItalic r:id="rId10"/>
    </p:embeddedFont>
    <p:embeddedFont>
      <p:font typeface="Quattrocento Sans"/>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QuattrocentoSans-regular.fntdata"/><Relationship Id="rId10" Type="http://schemas.openxmlformats.org/officeDocument/2006/relationships/font" Target="fonts/Roboto-boldItalic.fntdata"/><Relationship Id="rId13" Type="http://schemas.openxmlformats.org/officeDocument/2006/relationships/font" Target="fonts/QuattrocentoSans-italic.fntdata"/><Relationship Id="rId12" Type="http://schemas.openxmlformats.org/officeDocument/2006/relationships/font" Target="fonts/Quattrocento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14" Type="http://schemas.openxmlformats.org/officeDocument/2006/relationships/font" Target="fonts/Quattrocen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1"/>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1"/>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cdc.gov/nchs/data/series/sr_01/sr01_056.pdf" TargetMode="External"/><Relationship Id="rId4" Type="http://schemas.openxmlformats.org/officeDocument/2006/relationships/hyperlink" Target="https://wwwn.cdc.gov/nchs/nhanes/continuousnhanes/default.aspx?BeginYear=1999" TargetMode="External"/><Relationship Id="rId5" Type="http://schemas.openxmlformats.org/officeDocument/2006/relationships/hyperlink" Target="https://wwwn.cdc.gov/nchs/nhanes/continuousnhanes/default.aspx?BeginYear=200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3"/>
          <p:cNvSpPr/>
          <p:nvPr/>
        </p:nvSpPr>
        <p:spPr>
          <a:xfrm>
            <a:off x="137950" y="1247588"/>
            <a:ext cx="4344300" cy="50097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3"/>
          <p:cNvSpPr/>
          <p:nvPr/>
        </p:nvSpPr>
        <p:spPr>
          <a:xfrm>
            <a:off x="4587392" y="1247588"/>
            <a:ext cx="4344300" cy="50094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3"/>
          <p:cNvSpPr/>
          <p:nvPr/>
        </p:nvSpPr>
        <p:spPr>
          <a:xfrm>
            <a:off x="218936" y="1313327"/>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3"/>
          <p:cNvSpPr/>
          <p:nvPr/>
        </p:nvSpPr>
        <p:spPr>
          <a:xfrm>
            <a:off x="4668375" y="1313327"/>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a:off x="601195" y="1345381"/>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5050634" y="1345381"/>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4668375" y="3054696"/>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5050634" y="3086752"/>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28" name="Google Shape;28;p3"/>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29" name="Google Shape;29;p3"/>
          <p:cNvSpPr/>
          <p:nvPr/>
        </p:nvSpPr>
        <p:spPr>
          <a:xfrm>
            <a:off x="4668375" y="3883285"/>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5050634" y="3915341"/>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2" name="Google Shape;32;p3"/>
          <p:cNvSpPr txBox="1"/>
          <p:nvPr/>
        </p:nvSpPr>
        <p:spPr>
          <a:xfrm>
            <a:off x="143100" y="1660175"/>
            <a:ext cx="4324500" cy="139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lang="en-AU" sz="1100"/>
              <a:t>Among US adults, chronic diseases are the cause of more than 65% of deaths and also impact quality of life for years before death. There are known links between some contaminants and some chronic diseases. </a:t>
            </a:r>
            <a:endParaRPr sz="1100"/>
          </a:p>
          <a:p>
            <a:pPr indent="0" lvl="0" marL="0" marR="0" rtl="0" algn="l">
              <a:lnSpc>
                <a:spcPct val="100000"/>
              </a:lnSpc>
              <a:spcBef>
                <a:spcPts val="0"/>
              </a:spcBef>
              <a:spcAft>
                <a:spcPts val="0"/>
              </a:spcAft>
              <a:buClr>
                <a:srgbClr val="000000"/>
              </a:buClr>
              <a:buSzPts val="1070"/>
              <a:buFont typeface="Arial"/>
              <a:buNone/>
            </a:pPr>
            <a:r>
              <a:t/>
            </a:r>
            <a:endParaRPr sz="700"/>
          </a:p>
          <a:p>
            <a:pPr indent="0" lvl="0" marL="0" marR="0" rtl="0" algn="l">
              <a:lnSpc>
                <a:spcPct val="100000"/>
              </a:lnSpc>
              <a:spcBef>
                <a:spcPts val="0"/>
              </a:spcBef>
              <a:spcAft>
                <a:spcPts val="0"/>
              </a:spcAft>
              <a:buClr>
                <a:srgbClr val="000000"/>
              </a:buClr>
              <a:buSzPts val="1070"/>
              <a:buFont typeface="Arial"/>
              <a:buNone/>
            </a:pPr>
            <a:r>
              <a:rPr lang="en-AU" sz="1100"/>
              <a:t>With a broad set of patient data, we propose to predict chronic disease deaths from known contaminant exposure, which LawFirm will use to pursue lawsuits.</a:t>
            </a:r>
            <a:endParaRPr sz="1100"/>
          </a:p>
        </p:txBody>
      </p:sp>
      <p:sp>
        <p:nvSpPr>
          <p:cNvPr id="33" name="Google Shape;33;p3"/>
          <p:cNvSpPr txBox="1"/>
          <p:nvPr/>
        </p:nvSpPr>
        <p:spPr>
          <a:xfrm>
            <a:off x="218925" y="3439100"/>
            <a:ext cx="4324500" cy="124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AU" sz="1100"/>
              <a:t>Build a model-training data set using the following steps: </a:t>
            </a:r>
            <a:endParaRPr sz="1100"/>
          </a:p>
          <a:p>
            <a:pPr indent="-292100" lvl="0" marL="269999" marR="0" rtl="0" algn="l">
              <a:lnSpc>
                <a:spcPct val="100000"/>
              </a:lnSpc>
              <a:spcBef>
                <a:spcPts val="0"/>
              </a:spcBef>
              <a:spcAft>
                <a:spcPts val="0"/>
              </a:spcAft>
              <a:buSzPts val="1000"/>
              <a:buChar char="●"/>
            </a:pPr>
            <a:r>
              <a:rPr lang="en-AU" sz="1000"/>
              <a:t>Identify and quantify contaminant exposure</a:t>
            </a:r>
            <a:endParaRPr sz="1000"/>
          </a:p>
          <a:p>
            <a:pPr indent="-292100" lvl="0" marL="269999" marR="0" rtl="0" algn="l">
              <a:lnSpc>
                <a:spcPct val="100000"/>
              </a:lnSpc>
              <a:spcBef>
                <a:spcPts val="0"/>
              </a:spcBef>
              <a:spcAft>
                <a:spcPts val="0"/>
              </a:spcAft>
              <a:buSzPts val="1000"/>
              <a:buChar char="●"/>
            </a:pPr>
            <a:r>
              <a:rPr lang="en-AU" sz="1000"/>
              <a:t>Identify  and quantify chronic disease status at the time of survey</a:t>
            </a:r>
            <a:endParaRPr sz="1000"/>
          </a:p>
          <a:p>
            <a:pPr indent="-292100" lvl="0" marL="269999" marR="0" rtl="0" algn="l">
              <a:lnSpc>
                <a:spcPct val="100000"/>
              </a:lnSpc>
              <a:spcBef>
                <a:spcPts val="0"/>
              </a:spcBef>
              <a:spcAft>
                <a:spcPts val="0"/>
              </a:spcAft>
              <a:buSzPts val="1000"/>
              <a:buChar char="●"/>
            </a:pPr>
            <a:r>
              <a:rPr lang="en-AU" sz="1000"/>
              <a:t>Evaluate relationship between contaminants and chronic disease </a:t>
            </a:r>
            <a:r>
              <a:rPr lang="en-AU" sz="1000"/>
              <a:t>at the time of survey</a:t>
            </a:r>
            <a:endParaRPr sz="1000"/>
          </a:p>
          <a:p>
            <a:pPr indent="-292100" lvl="0" marL="269999" marR="0" rtl="0" algn="l">
              <a:lnSpc>
                <a:spcPct val="100000"/>
              </a:lnSpc>
              <a:spcBef>
                <a:spcPts val="0"/>
              </a:spcBef>
              <a:spcAft>
                <a:spcPts val="0"/>
              </a:spcAft>
              <a:buSzPts val="1000"/>
              <a:buChar char="●"/>
            </a:pPr>
            <a:r>
              <a:rPr lang="en-AU" sz="1000"/>
              <a:t>Evaluate </a:t>
            </a:r>
            <a:r>
              <a:rPr lang="en-AU" sz="1000"/>
              <a:t>relationship between contaminants and cause of death</a:t>
            </a:r>
            <a:endParaRPr sz="1000"/>
          </a:p>
        </p:txBody>
      </p:sp>
      <p:sp>
        <p:nvSpPr>
          <p:cNvPr id="34" name="Google Shape;34;p3"/>
          <p:cNvSpPr txBox="1"/>
          <p:nvPr/>
        </p:nvSpPr>
        <p:spPr>
          <a:xfrm>
            <a:off x="184150" y="5219675"/>
            <a:ext cx="4324500" cy="1037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100"/>
              <a:t>This analysis </a:t>
            </a:r>
            <a:r>
              <a:rPr lang="en-AU" sz="1100"/>
              <a:t>this analysis focuses on contaminants as a suspected cause of death by chronic disease.</a:t>
            </a:r>
            <a:endParaRPr sz="1100"/>
          </a:p>
          <a:p>
            <a:pPr indent="0" lvl="0" marL="0" marR="0" rtl="0" algn="l">
              <a:lnSpc>
                <a:spcPct val="100000"/>
              </a:lnSpc>
              <a:spcBef>
                <a:spcPts val="0"/>
              </a:spcBef>
              <a:spcAft>
                <a:spcPts val="0"/>
              </a:spcAft>
              <a:buClr>
                <a:srgbClr val="000000"/>
              </a:buClr>
              <a:buSzPts val="1071"/>
              <a:buFont typeface="Arial"/>
              <a:buNone/>
            </a:pPr>
            <a:r>
              <a:t/>
            </a:r>
            <a:endParaRPr sz="1100"/>
          </a:p>
          <a:p>
            <a:pPr indent="0" lvl="0" marL="0" marR="0" rtl="0" algn="l">
              <a:lnSpc>
                <a:spcPct val="100000"/>
              </a:lnSpc>
              <a:spcBef>
                <a:spcPts val="0"/>
              </a:spcBef>
              <a:spcAft>
                <a:spcPts val="0"/>
              </a:spcAft>
              <a:buClr>
                <a:srgbClr val="000000"/>
              </a:buClr>
              <a:buSzPts val="1071"/>
              <a:buFont typeface="Arial"/>
              <a:buNone/>
            </a:pPr>
            <a:r>
              <a:rPr lang="en-AU" sz="1100"/>
              <a:t>Although the NHANES data set also provides data on other factors that affect health, such as diet, the other factors are outside the scope of this analysis.</a:t>
            </a:r>
            <a:endParaRPr sz="1100"/>
          </a:p>
        </p:txBody>
      </p:sp>
      <p:sp>
        <p:nvSpPr>
          <p:cNvPr id="35" name="Google Shape;35;p3"/>
          <p:cNvSpPr txBox="1"/>
          <p:nvPr/>
        </p:nvSpPr>
        <p:spPr>
          <a:xfrm>
            <a:off x="4668375" y="1659125"/>
            <a:ext cx="4247100" cy="1081200"/>
          </a:xfrm>
          <a:prstGeom prst="rect">
            <a:avLst/>
          </a:prstGeom>
          <a:noFill/>
          <a:ln>
            <a:noFill/>
          </a:ln>
        </p:spPr>
        <p:txBody>
          <a:bodyPr anchorCtr="0" anchor="t" bIns="45700" lIns="270000" spcFirstLastPara="1" rIns="91425" wrap="square" tIns="45700">
            <a:noAutofit/>
          </a:bodyPr>
          <a:lstStyle/>
          <a:p>
            <a:pPr indent="-298450" lvl="0" marL="0" marR="0" rtl="0" algn="l">
              <a:lnSpc>
                <a:spcPct val="100000"/>
              </a:lnSpc>
              <a:spcBef>
                <a:spcPts val="0"/>
              </a:spcBef>
              <a:spcAft>
                <a:spcPts val="0"/>
              </a:spcAft>
              <a:buSzPts val="1100"/>
              <a:buChar char="●"/>
            </a:pPr>
            <a:r>
              <a:rPr lang="en-AU" sz="1100"/>
              <a:t>Patient data de-</a:t>
            </a:r>
            <a:r>
              <a:rPr lang="en-AU" sz="1100"/>
              <a:t>identification</a:t>
            </a:r>
            <a:r>
              <a:rPr lang="en-AU" sz="1100"/>
              <a:t> limits available demographic information. No location data is available, for example.</a:t>
            </a:r>
            <a:endParaRPr sz="1100"/>
          </a:p>
          <a:p>
            <a:pPr indent="-298450" lvl="0" marL="0" marR="0" rtl="0" algn="l">
              <a:lnSpc>
                <a:spcPct val="100000"/>
              </a:lnSpc>
              <a:spcBef>
                <a:spcPts val="0"/>
              </a:spcBef>
              <a:spcAft>
                <a:spcPts val="0"/>
              </a:spcAft>
              <a:buSzPts val="1100"/>
              <a:buChar char="●"/>
            </a:pPr>
            <a:r>
              <a:rPr lang="en-AU" sz="1100"/>
              <a:t>There are no health status updates between the </a:t>
            </a:r>
            <a:r>
              <a:rPr lang="en-AU" sz="1100"/>
              <a:t>initial NHANES data and the vital records update of deaths.</a:t>
            </a:r>
            <a:endParaRPr sz="1100"/>
          </a:p>
          <a:p>
            <a:pPr indent="-298450" lvl="0" marL="0" marR="0" rtl="0" algn="l">
              <a:lnSpc>
                <a:spcPct val="100000"/>
              </a:lnSpc>
              <a:spcBef>
                <a:spcPts val="0"/>
              </a:spcBef>
              <a:spcAft>
                <a:spcPts val="0"/>
              </a:spcAft>
              <a:buSzPts val="1100"/>
              <a:buChar char="●"/>
            </a:pPr>
            <a:r>
              <a:rPr lang="en-AU" sz="1100"/>
              <a:t>Data will need to be wrangled to a useful state by joining tables, applying labels, etc.</a:t>
            </a:r>
            <a:endParaRPr sz="1100"/>
          </a:p>
        </p:txBody>
      </p:sp>
      <p:sp>
        <p:nvSpPr>
          <p:cNvPr id="36" name="Google Shape;36;p3"/>
          <p:cNvSpPr txBox="1"/>
          <p:nvPr/>
        </p:nvSpPr>
        <p:spPr>
          <a:xfrm>
            <a:off x="4572000" y="4235225"/>
            <a:ext cx="4324500" cy="1986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AU" sz="1100"/>
              <a:t>Public datasets available from CDC NHANES (National Health and Nutrition Examination Survey” </a:t>
            </a:r>
            <a:endParaRPr sz="1100"/>
          </a:p>
          <a:p>
            <a:pPr indent="0" lvl="0" marL="457200" rtl="0" algn="l">
              <a:spcBef>
                <a:spcPts val="0"/>
              </a:spcBef>
              <a:spcAft>
                <a:spcPts val="0"/>
              </a:spcAft>
              <a:buNone/>
            </a:pPr>
            <a:r>
              <a:t/>
            </a:r>
            <a:endParaRPr sz="800"/>
          </a:p>
          <a:p>
            <a:pPr indent="0" lvl="0" marL="457200" rtl="0" algn="l">
              <a:spcBef>
                <a:spcPts val="0"/>
              </a:spcBef>
              <a:spcAft>
                <a:spcPts val="0"/>
              </a:spcAft>
              <a:buNone/>
            </a:pPr>
            <a:r>
              <a:rPr lang="en-AU" sz="800"/>
              <a:t>“NHANES is unique in that it combines personal interviews with standardized physical examinations and laboratory tests.. The purpose of NHANES is to collect data about the health, nutritional status, and health behaviors of the noninstitutionalized civilian resident population of the United States.”</a:t>
            </a:r>
            <a:endParaRPr sz="800"/>
          </a:p>
          <a:p>
            <a:pPr indent="0" lvl="0" marL="457200" rtl="0" algn="l">
              <a:spcBef>
                <a:spcPts val="0"/>
              </a:spcBef>
              <a:spcAft>
                <a:spcPts val="0"/>
              </a:spcAft>
              <a:buNone/>
            </a:pPr>
            <a:r>
              <a:rPr lang="en-AU" sz="800" u="sng">
                <a:solidFill>
                  <a:schemeClr val="hlink"/>
                </a:solidFill>
                <a:hlinkClick r:id="rId3"/>
              </a:rPr>
              <a:t>https://www.cdc.gov/nchs/data/series/sr_01/sr01_056.pdf</a:t>
            </a:r>
            <a:endParaRPr sz="800"/>
          </a:p>
          <a:p>
            <a:pPr indent="0" lvl="0" marL="457200" rtl="0" algn="l">
              <a:spcBef>
                <a:spcPts val="0"/>
              </a:spcBef>
              <a:spcAft>
                <a:spcPts val="0"/>
              </a:spcAft>
              <a:buNone/>
            </a:pPr>
            <a:r>
              <a:t/>
            </a:r>
            <a:endParaRPr sz="800"/>
          </a:p>
          <a:p>
            <a:pPr indent="0" lvl="0" marL="0" rtl="0" algn="l">
              <a:spcBef>
                <a:spcPts val="0"/>
              </a:spcBef>
              <a:spcAft>
                <a:spcPts val="0"/>
              </a:spcAft>
              <a:buNone/>
            </a:pPr>
            <a:r>
              <a:rPr lang="en-AU" sz="1100"/>
              <a:t>Two survey cycles are combined in this analysis to ensure enough patient records for training a model: 1999 - 2000 and 2001 - 2002</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AU" sz="800" u="sng">
                <a:solidFill>
                  <a:schemeClr val="hlink"/>
                </a:solidFill>
                <a:hlinkClick r:id="rId4"/>
              </a:rPr>
              <a:t>https://wwwn.cdc.gov/nchs/nhanes/continuousnhanes/default.aspx?BeginYear=1999</a:t>
            </a:r>
            <a:endParaRPr sz="800"/>
          </a:p>
          <a:p>
            <a:pPr indent="0" lvl="0" marL="0" rtl="0" algn="l">
              <a:spcBef>
                <a:spcPts val="0"/>
              </a:spcBef>
              <a:spcAft>
                <a:spcPts val="0"/>
              </a:spcAft>
              <a:buNone/>
            </a:pPr>
            <a:r>
              <a:rPr lang="en-AU" sz="800" u="sng">
                <a:solidFill>
                  <a:schemeClr val="hlink"/>
                </a:solidFill>
                <a:hlinkClick r:id="rId5"/>
              </a:rPr>
              <a:t>https://wwwn.cdc.gov/nchs/nhanes/continuousnhanes/default.aspx?BeginYear=2001</a:t>
            </a:r>
            <a:endParaRPr sz="800"/>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p:txBody>
      </p:sp>
      <p:sp>
        <p:nvSpPr>
          <p:cNvPr id="37" name="Google Shape;37;p3"/>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38" name="Google Shape;38;p3"/>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39" name="Google Shape;39;p3"/>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0" name="Google Shape;40;p3"/>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1" name="Google Shape;41;p3"/>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2" name="Google Shape;42;p3"/>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121750" y="116626"/>
            <a:ext cx="7725000" cy="893400"/>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 name="Google Shape;44;p3"/>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a:t>
            </a:r>
            <a:endParaRPr/>
          </a:p>
        </p:txBody>
      </p:sp>
      <p:sp>
        <p:nvSpPr>
          <p:cNvPr id="45" name="Google Shape;45;p3"/>
          <p:cNvSpPr txBox="1"/>
          <p:nvPr/>
        </p:nvSpPr>
        <p:spPr>
          <a:xfrm>
            <a:off x="4629725" y="3361375"/>
            <a:ext cx="43245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lang="en-AU" sz="1100"/>
              <a:t>Himanshu </a:t>
            </a:r>
            <a:r>
              <a:rPr lang="en-AU" sz="1100">
                <a:solidFill>
                  <a:srgbClr val="222222"/>
                </a:solidFill>
                <a:highlight>
                  <a:srgbClr val="FFFFFF"/>
                </a:highlight>
                <a:latin typeface="Roboto"/>
                <a:ea typeface="Roboto"/>
                <a:cs typeface="Roboto"/>
                <a:sym typeface="Roboto"/>
              </a:rPr>
              <a:t>Aggarwal, Springboard Mentor</a:t>
            </a:r>
            <a:endParaRPr sz="1100"/>
          </a:p>
        </p:txBody>
      </p:sp>
      <p:sp>
        <p:nvSpPr>
          <p:cNvPr id="46" name="Google Shape;46;p3"/>
          <p:cNvSpPr txBox="1"/>
          <p:nvPr/>
        </p:nvSpPr>
        <p:spPr>
          <a:xfrm>
            <a:off x="184150" y="563575"/>
            <a:ext cx="7538100" cy="63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What is the effect of contaminant exposure on patients’ death by chronic diseases?</a:t>
            </a:r>
            <a:endParaRPr b="1" i="0" sz="1400" u="none" cap="none" strike="noStrike">
              <a:solidFill>
                <a:srgbClr val="000000"/>
              </a:solidFill>
              <a:latin typeface="Arial"/>
              <a:ea typeface="Arial"/>
              <a:cs typeface="Arial"/>
              <a:sym typeface="Arial"/>
            </a:endParaRPr>
          </a:p>
        </p:txBody>
      </p:sp>
      <p:sp>
        <p:nvSpPr>
          <p:cNvPr id="47" name="Google Shape;47;p3"/>
          <p:cNvSpPr/>
          <p:nvPr/>
        </p:nvSpPr>
        <p:spPr>
          <a:xfrm>
            <a:off x="218936" y="3056246"/>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48" name="Google Shape;48;p3"/>
          <p:cNvSpPr/>
          <p:nvPr/>
        </p:nvSpPr>
        <p:spPr>
          <a:xfrm>
            <a:off x="601195" y="3088302"/>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