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8.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drawingml.chartshapes+xml" PartName="/ppt/drawings/drawing1.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D:\Docs\Excel%20Files\Employee_Data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[Employee_DataSet.xlsx]Pivot Table!PivotTable1</c:name>
    <c:fmtId val="3"/>
  </c:pivotSource>
  <c:chart>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s>
    <c:plotArea>
      <c:layout>
        <c:manualLayout>
          <c:layoutTarget val="inner"/>
          <c:xMode val="edge"/>
          <c:yMode val="edge"/>
          <c:x val="9.8571741032371027E-2"/>
          <c:y val="0.24121536891221945"/>
          <c:w val="0.80127690288713871"/>
          <c:h val="0.60841025080198308"/>
        </c:manualLayout>
      </c:layout>
      <c:barChart>
        <c:barDir val="col"/>
        <c:grouping val="clustered"/>
        <c:ser>
          <c:idx val="0"/>
          <c:order val="0"/>
          <c:tx>
            <c:strRef>
              <c:f>'Pivot Table'!$B$3:$B$4</c:f>
              <c:strCache>
                <c:ptCount val="1"/>
                <c:pt idx="0">
                  <c:v>1</c:v>
                </c:pt>
              </c:strCache>
            </c:strRef>
          </c:tx>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Table'!$B$5:$B$15</c:f>
              <c:numCache>
                <c:formatCode>General</c:formatCode>
                <c:ptCount val="10"/>
                <c:pt idx="0">
                  <c:v>25</c:v>
                </c:pt>
                <c:pt idx="1">
                  <c:v>32</c:v>
                </c:pt>
                <c:pt idx="2">
                  <c:v>29</c:v>
                </c:pt>
                <c:pt idx="3">
                  <c:v>25</c:v>
                </c:pt>
                <c:pt idx="4">
                  <c:v>25</c:v>
                </c:pt>
                <c:pt idx="5">
                  <c:v>28</c:v>
                </c:pt>
                <c:pt idx="6">
                  <c:v>28</c:v>
                </c:pt>
                <c:pt idx="7">
                  <c:v>28</c:v>
                </c:pt>
                <c:pt idx="8">
                  <c:v>24</c:v>
                </c:pt>
                <c:pt idx="9">
                  <c:v>27</c:v>
                </c:pt>
              </c:numCache>
            </c:numRef>
          </c:val>
        </c:ser>
        <c:ser>
          <c:idx val="1"/>
          <c:order val="1"/>
          <c:tx>
            <c:strRef>
              <c:f>'Pivot Table'!$C$3:$C$4</c:f>
              <c:strCache>
                <c:ptCount val="1"/>
                <c:pt idx="0">
                  <c:v>2</c:v>
                </c:pt>
              </c:strCache>
            </c:strRef>
          </c:tx>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Table'!$C$5:$C$15</c:f>
              <c:numCache>
                <c:formatCode>General</c:formatCode>
                <c:ptCount val="10"/>
                <c:pt idx="0">
                  <c:v>55</c:v>
                </c:pt>
                <c:pt idx="1">
                  <c:v>57</c:v>
                </c:pt>
                <c:pt idx="2">
                  <c:v>49</c:v>
                </c:pt>
                <c:pt idx="3">
                  <c:v>51</c:v>
                </c:pt>
                <c:pt idx="4">
                  <c:v>48</c:v>
                </c:pt>
                <c:pt idx="5">
                  <c:v>40</c:v>
                </c:pt>
                <c:pt idx="6">
                  <c:v>57</c:v>
                </c:pt>
                <c:pt idx="7">
                  <c:v>50</c:v>
                </c:pt>
                <c:pt idx="8">
                  <c:v>51</c:v>
                </c:pt>
                <c:pt idx="9">
                  <c:v>52</c:v>
                </c:pt>
              </c:numCache>
            </c:numRef>
          </c:val>
        </c:ser>
        <c:ser>
          <c:idx val="2"/>
          <c:order val="2"/>
          <c:tx>
            <c:strRef>
              <c:f>'Pivot Table'!$D$3:$D$4</c:f>
              <c:strCache>
                <c:ptCount val="1"/>
                <c:pt idx="0">
                  <c:v>3</c:v>
                </c:pt>
              </c:strCache>
            </c:strRef>
          </c:tx>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ser>
        <c:ser>
          <c:idx val="3"/>
          <c:order val="3"/>
          <c:tx>
            <c:strRef>
              <c:f>'Pivot Table'!$E$3:$E$4</c:f>
              <c:strCache>
                <c:ptCount val="1"/>
                <c:pt idx="0">
                  <c:v>4</c:v>
                </c:pt>
              </c:strCache>
            </c:strRef>
          </c:tx>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Table'!$E$5:$E$15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ser>
        <c:ser>
          <c:idx val="4"/>
          <c:order val="4"/>
          <c:tx>
            <c:strRef>
              <c:f>'Pivot Table'!$F$3:$F$4</c:f>
              <c:strCache>
                <c:ptCount val="1"/>
                <c:pt idx="0">
                  <c:v>5</c:v>
                </c:pt>
              </c:strCache>
            </c:strRef>
          </c:tx>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Table'!$F$5:$F$15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ser>
        <c:axId val="69570560"/>
        <c:axId val="69572096"/>
      </c:barChart>
      <c:catAx>
        <c:axId val="69570560"/>
        <c:scaling>
          <c:orientation val="minMax"/>
        </c:scaling>
        <c:axPos val="b"/>
        <c:tickLblPos val="nextTo"/>
        <c:crossAx val="69572096"/>
        <c:crosses val="autoZero"/>
        <c:auto val="1"/>
        <c:lblAlgn val="ctr"/>
        <c:lblOffset val="100"/>
      </c:catAx>
      <c:valAx>
        <c:axId val="69572096"/>
        <c:scaling>
          <c:orientation val="minMax"/>
        </c:scaling>
        <c:axPos val="l"/>
        <c:majorGridlines/>
        <c:numFmt formatCode="General" sourceLinked="1"/>
        <c:tickLblPos val="nextTo"/>
        <c:crossAx val="69570560"/>
        <c:crosses val="autoZero"/>
        <c:crossBetween val="between"/>
      </c:valAx>
    </c:plotArea>
    <c:legend>
      <c:legendPos val="r"/>
      <c:layout/>
    </c:legend>
    <c:plotVisOnly val="1"/>
  </c:chart>
  <c:externalData r:id="rId1"/>
  <c:userShapes r:id="rId2"/>
</c:chartSpace>
</file>

<file path=ppt/drawings/drawing1.xml><?xml version="1.0" encoding="utf-8"?>
<c:userShapes xmlns:c="http://schemas.openxmlformats.org/drawingml/2006/chart">
  <cdr:relSizeAnchor xmlns:cdr="http://schemas.openxmlformats.org/drawingml/2006/chartDrawing">
    <cdr:from>
      <cdr:x>0.27083</cdr:x>
      <cdr:y>0.10069</cdr:y>
    </cdr:from>
    <cdr:to>
      <cdr:x>0.75625</cdr:x>
      <cdr:y>0.21181</cdr:y>
    </cdr:to>
    <cdr:sp macro="" textlink="">
      <cdr:nvSpPr>
        <cdr:cNvPr id="2" name="TextBox 1"/>
        <cdr:cNvSpPr txBox="1"/>
      </cdr:nvSpPr>
      <cdr:spPr>
        <a:xfrm xmlns:a="http://schemas.openxmlformats.org/drawingml/2006/main">
          <a:off x="1238250" y="276224"/>
          <a:ext cx="2219325" cy="304801"/>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r>
            <a:rPr lang="en-US" sz="1200"/>
            <a:t>Employee Performance Analysis</a:t>
          </a:r>
        </a:p>
        <a:p xmlns:a="http://schemas.openxmlformats.org/drawingml/2006/main">
          <a:endParaRPr lang="en-US" sz="120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ANBAZHAGAN.S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122203612/asunm148722bcs053</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B. Com (Corporate Secretaryship)</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J. H. A. Agarsen College</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p:cNvSpPr txBox="1"/>
          <p:nvPr/>
        </p:nvSpPr>
        <p:spPr>
          <a:xfrm>
            <a:off x="1666844" y="1643050"/>
            <a:ext cx="4714908" cy="5355312"/>
          </a:xfrm>
          <a:prstGeom prst="rect">
            <a:avLst/>
          </a:prstGeom>
          <a:noFill/>
        </p:spPr>
        <p:txBody>
          <a:bodyPr wrap="square" rtlCol="0">
            <a:spAutoFit/>
          </a:bodyPr>
          <a:lstStyle/>
          <a:p>
            <a:r>
              <a:rPr lang="en-US" b="1" i="1" dirty="0" smtClean="0"/>
              <a:t>Data Collection</a:t>
            </a:r>
          </a:p>
          <a:p>
            <a:r>
              <a:rPr lang="en-US" i="1" dirty="0" smtClean="0"/>
              <a:t>1)Kaggle</a:t>
            </a:r>
          </a:p>
          <a:p>
            <a:r>
              <a:rPr lang="en-US" i="1" dirty="0" smtClean="0"/>
              <a:t>2)</a:t>
            </a:r>
            <a:r>
              <a:rPr lang="en-US" i="1" dirty="0" err="1" smtClean="0"/>
              <a:t>edunet</a:t>
            </a:r>
            <a:endParaRPr lang="en-US" i="1" dirty="0" smtClean="0"/>
          </a:p>
          <a:p>
            <a:r>
              <a:rPr lang="en-US" i="1" dirty="0" smtClean="0"/>
              <a:t>3)Employee data set</a:t>
            </a:r>
          </a:p>
          <a:p>
            <a:r>
              <a:rPr lang="en-US" b="1" i="1" dirty="0" smtClean="0"/>
              <a:t>Feature Collection</a:t>
            </a:r>
          </a:p>
          <a:p>
            <a:r>
              <a:rPr lang="en-US" i="1" dirty="0" smtClean="0"/>
              <a:t>1)Employee Id</a:t>
            </a:r>
          </a:p>
          <a:p>
            <a:r>
              <a:rPr lang="en-US" i="1" dirty="0" smtClean="0"/>
              <a:t>2)Employee type</a:t>
            </a:r>
          </a:p>
          <a:p>
            <a:r>
              <a:rPr lang="en-US" i="1" dirty="0" smtClean="0"/>
              <a:t>3)Performance level etc..</a:t>
            </a:r>
          </a:p>
          <a:p>
            <a:r>
              <a:rPr lang="en-US" b="1" i="1" dirty="0" smtClean="0"/>
              <a:t>Analyze</a:t>
            </a:r>
          </a:p>
          <a:p>
            <a:pPr marL="342900" indent="-342900">
              <a:buAutoNum type="arabicParenR"/>
            </a:pPr>
            <a:r>
              <a:rPr lang="en-US" i="1" dirty="0" smtClean="0"/>
              <a:t>Pivot table</a:t>
            </a:r>
          </a:p>
          <a:p>
            <a:pPr marL="342900" indent="-342900">
              <a:buAutoNum type="arabicParenR"/>
            </a:pPr>
            <a:r>
              <a:rPr lang="en-US" i="1" dirty="0" smtClean="0"/>
              <a:t>Graph</a:t>
            </a:r>
          </a:p>
          <a:p>
            <a:pPr marL="342900" indent="-342900">
              <a:buAutoNum type="arabicParenR"/>
            </a:pPr>
            <a:r>
              <a:rPr lang="en-US" i="1" dirty="0" smtClean="0"/>
              <a:t>Slicer</a:t>
            </a:r>
          </a:p>
          <a:p>
            <a:pPr marL="342900" indent="-342900"/>
            <a:r>
              <a:rPr lang="en-US" b="1" i="1" dirty="0" smtClean="0"/>
              <a:t>Editing</a:t>
            </a:r>
          </a:p>
          <a:p>
            <a:pPr marL="342900" indent="-342900">
              <a:buAutoNum type="arabicParenR"/>
            </a:pPr>
            <a:r>
              <a:rPr lang="en-US" i="1" dirty="0" smtClean="0"/>
              <a:t>Fonts</a:t>
            </a:r>
          </a:p>
          <a:p>
            <a:pPr marL="342900" indent="-342900">
              <a:buAutoNum type="arabicParenR"/>
            </a:pPr>
            <a:r>
              <a:rPr lang="en-US" i="1" dirty="0" smtClean="0"/>
              <a:t>Filter</a:t>
            </a:r>
          </a:p>
          <a:p>
            <a:pPr marL="342900" indent="-342900">
              <a:buAutoNum type="arabicParenR"/>
            </a:pPr>
            <a:r>
              <a:rPr lang="en-US" i="1" dirty="0" smtClean="0"/>
              <a:t>Highlight</a:t>
            </a:r>
          </a:p>
          <a:p>
            <a:pPr marL="342900" indent="-342900">
              <a:buAutoNum type="arabicParenR"/>
            </a:pPr>
            <a:r>
              <a:rPr lang="en-US" i="1" dirty="0" smtClean="0"/>
              <a:t>Formulas</a:t>
            </a:r>
          </a:p>
          <a:p>
            <a:pPr marL="342900" indent="-342900"/>
            <a:endParaRPr lang="en-US" i="1"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8" name="Chart 7"/>
          <p:cNvGraphicFramePr/>
          <p:nvPr/>
        </p:nvGraphicFramePr>
        <p:xfrm>
          <a:off x="881026" y="1428736"/>
          <a:ext cx="7643866" cy="442915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66778" y="1714488"/>
            <a:ext cx="7929618" cy="3416320"/>
          </a:xfrm>
          <a:prstGeom prst="rect">
            <a:avLst/>
          </a:prstGeom>
          <a:noFill/>
        </p:spPr>
        <p:txBody>
          <a:bodyPr wrap="square" rtlCol="0">
            <a:spAutoFit/>
          </a:bodyPr>
          <a:lstStyle/>
          <a:p>
            <a:r>
              <a:rPr lang="en-US" sz="2400" i="1" dirty="0" smtClean="0"/>
              <a:t>The analysis of employee performance ratings reveals that a majority of employees are rated at medium or low levels. This indicates that while a significant portion of the workforce meets basic expectations, there is room for improvement in achieving higher performance standards. Moving forward, the focus should be on targeted training, support, and motivation to elevate more employees to high-performance levels, thereby enhancing overall productivity and organizational success.</a:t>
            </a:r>
            <a:endParaRPr lang="en-US" sz="2400" i="1" dirty="0"/>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1166778" y="2357430"/>
            <a:ext cx="5429288" cy="1569660"/>
          </a:xfrm>
          <a:prstGeom prst="rect">
            <a:avLst/>
          </a:prstGeom>
          <a:noFill/>
        </p:spPr>
        <p:txBody>
          <a:bodyPr wrap="square" rtlCol="0">
            <a:spAutoFit/>
          </a:bodyPr>
          <a:lstStyle/>
          <a:p>
            <a:r>
              <a:rPr lang="en-US" sz="2400" i="1" dirty="0" smtClean="0"/>
              <a:t>In the Excel analysis shows Employee performance rating. In this analysis tell there are medium rated employees only more, others rating are not like that.</a:t>
            </a:r>
            <a:endParaRPr lang="en-US" sz="2400" i="1" dirty="0"/>
          </a:p>
        </p:txBody>
      </p:sp>
      <p:sp>
        <p:nvSpPr>
          <p:cNvPr id="12" name="TextBox 11"/>
          <p:cNvSpPr txBox="1"/>
          <p:nvPr/>
        </p:nvSpPr>
        <p:spPr>
          <a:xfrm>
            <a:off x="1095340" y="4143380"/>
            <a:ext cx="5143536" cy="1569660"/>
          </a:xfrm>
          <a:prstGeom prst="rect">
            <a:avLst/>
          </a:prstGeom>
          <a:noFill/>
        </p:spPr>
        <p:txBody>
          <a:bodyPr wrap="square" rtlCol="0">
            <a:spAutoFit/>
          </a:bodyPr>
          <a:lstStyle/>
          <a:p>
            <a:r>
              <a:rPr lang="en-US" sz="2400" i="1" dirty="0" smtClean="0"/>
              <a:t>In the analysis the high and very high level rating is very low and low level rating is second place.  We must improve this table.</a:t>
            </a:r>
            <a:endParaRPr lang="en-US" sz="2400"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166778" y="3000372"/>
            <a:ext cx="5572164" cy="1569660"/>
          </a:xfrm>
          <a:prstGeom prst="rect">
            <a:avLst/>
          </a:prstGeom>
          <a:noFill/>
        </p:spPr>
        <p:txBody>
          <a:bodyPr wrap="square" rtlCol="0">
            <a:spAutoFit/>
          </a:bodyPr>
          <a:lstStyle/>
          <a:p>
            <a:r>
              <a:rPr lang="en-US" sz="2400" i="1" dirty="0" smtClean="0"/>
              <a:t>This project is analyzing the Rating of employees either male or female employees.  It is used to find the Employee performance.</a:t>
            </a:r>
            <a:endParaRPr lang="en-US" sz="2400"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9" name="Picture 8" descr="OIP.jfif"/>
          <p:cNvPicPr>
            <a:picLocks noChangeAspect="1"/>
          </p:cNvPicPr>
          <p:nvPr/>
        </p:nvPicPr>
        <p:blipFill>
          <a:blip r:embed="rId3"/>
          <a:stretch>
            <a:fillRect/>
          </a:stretch>
        </p:blipFill>
        <p:spPr>
          <a:xfrm>
            <a:off x="1309654" y="1571613"/>
            <a:ext cx="7403335" cy="485778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3452794" y="2285992"/>
            <a:ext cx="4929222" cy="3416320"/>
          </a:xfrm>
          <a:prstGeom prst="rect">
            <a:avLst/>
          </a:prstGeom>
          <a:noFill/>
        </p:spPr>
        <p:txBody>
          <a:bodyPr wrap="square" rtlCol="0">
            <a:spAutoFit/>
          </a:bodyPr>
          <a:lstStyle/>
          <a:p>
            <a:pPr>
              <a:buFont typeface="Wingdings" pitchFamily="2" charset="2"/>
              <a:buChar char="Ø"/>
            </a:pPr>
            <a:r>
              <a:rPr lang="en-US" sz="2400" i="1" dirty="0" smtClean="0"/>
              <a:t>Conditional formatting – missing</a:t>
            </a:r>
          </a:p>
          <a:p>
            <a:endParaRPr lang="en-US" sz="2400" i="1" dirty="0" smtClean="0"/>
          </a:p>
          <a:p>
            <a:pPr>
              <a:buFont typeface="Wingdings" pitchFamily="2" charset="2"/>
              <a:buChar char="Ø"/>
            </a:pPr>
            <a:r>
              <a:rPr lang="en-US" sz="2400" i="1" dirty="0" smtClean="0"/>
              <a:t>Filter – remove</a:t>
            </a:r>
          </a:p>
          <a:p>
            <a:pPr>
              <a:buFont typeface="Wingdings" pitchFamily="2" charset="2"/>
              <a:buChar char="Ø"/>
            </a:pPr>
            <a:endParaRPr lang="en-US" sz="2400" i="1" dirty="0" smtClean="0"/>
          </a:p>
          <a:p>
            <a:pPr>
              <a:buFont typeface="Wingdings" pitchFamily="2" charset="2"/>
              <a:buChar char="Ø"/>
            </a:pPr>
            <a:r>
              <a:rPr lang="en-US" sz="2400" i="1" dirty="0" smtClean="0"/>
              <a:t>Formula – Performance level</a:t>
            </a:r>
          </a:p>
          <a:p>
            <a:pPr>
              <a:buFont typeface="Wingdings" pitchFamily="2" charset="2"/>
              <a:buChar char="Ø"/>
            </a:pPr>
            <a:endParaRPr lang="en-US" sz="2400" i="1" dirty="0" smtClean="0"/>
          </a:p>
          <a:p>
            <a:pPr>
              <a:buFont typeface="Wingdings" pitchFamily="2" charset="2"/>
              <a:buChar char="Ø"/>
            </a:pPr>
            <a:r>
              <a:rPr lang="en-US" sz="2400" i="1" dirty="0" smtClean="0"/>
              <a:t>Pivot Table – Summary</a:t>
            </a:r>
          </a:p>
          <a:p>
            <a:pPr>
              <a:buFont typeface="Wingdings" pitchFamily="2" charset="2"/>
              <a:buChar char="Ø"/>
            </a:pPr>
            <a:endParaRPr lang="en-US" sz="2400" i="1" dirty="0" smtClean="0"/>
          </a:p>
          <a:p>
            <a:pPr>
              <a:buFont typeface="Wingdings" pitchFamily="2" charset="2"/>
              <a:buChar char="Ø"/>
            </a:pPr>
            <a:r>
              <a:rPr lang="en-US" sz="2400" i="1" dirty="0" smtClean="0"/>
              <a:t>Graph – Data visualization</a:t>
            </a:r>
            <a:endParaRPr lang="en-US" sz="2400"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1309654" y="2428868"/>
            <a:ext cx="5572164" cy="2308324"/>
          </a:xfrm>
          <a:prstGeom prst="rect">
            <a:avLst/>
          </a:prstGeom>
          <a:noFill/>
        </p:spPr>
        <p:txBody>
          <a:bodyPr wrap="square" rtlCol="0">
            <a:spAutoFit/>
          </a:bodyPr>
          <a:lstStyle/>
          <a:p>
            <a:r>
              <a:rPr lang="en-US" sz="2400" i="1" dirty="0" smtClean="0"/>
              <a:t>Employee dataset I got from kaggle, it has 26 features I am using 9 features. The employee Id in number, name is in text, using employee type, business unit, Employee status, Performance score, Employee rating are used to analyzed</a:t>
            </a:r>
            <a:r>
              <a:rPr lang="en-US" sz="2400" i="1" dirty="0" smtClean="0"/>
              <a:t>.</a:t>
            </a:r>
            <a:r>
              <a:rPr lang="en-US" sz="2400" i="1" dirty="0" smtClean="0"/>
              <a:t>  </a:t>
            </a:r>
            <a:endParaRPr lang="en-US" sz="2400" i="1" dirty="0"/>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381224" y="2428868"/>
            <a:ext cx="6286544" cy="830997"/>
          </a:xfrm>
          <a:prstGeom prst="rect">
            <a:avLst/>
          </a:prstGeom>
          <a:noFill/>
        </p:spPr>
        <p:txBody>
          <a:bodyPr wrap="square" rtlCol="0">
            <a:spAutoFit/>
          </a:bodyPr>
          <a:lstStyle/>
          <a:p>
            <a:r>
              <a:rPr lang="en-US" sz="2400" i="1" dirty="0" smtClean="0"/>
              <a:t>Performance Level Column =IFS(Z8&gt;=5,”VERY HIGH’,Z8&gt;=4,”HIGH”,Z8&gt;=3,”MED”,”TRUE”,”LOW”)</a:t>
            </a:r>
            <a:endParaRPr lang="en-US" sz="2400" i="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