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3"/>
    <p:sldId id="322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368" r:id="rId12"/>
    <p:sldId id="265" r:id="rId13"/>
    <p:sldId id="266" r:id="rId14"/>
    <p:sldId id="267" r:id="rId15"/>
    <p:sldId id="268" r:id="rId16"/>
    <p:sldId id="300" r:id="rId17"/>
    <p:sldId id="301" r:id="rId18"/>
    <p:sldId id="271" r:id="rId19"/>
    <p:sldId id="280" r:id="rId20"/>
    <p:sldId id="272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06" r:id="rId30"/>
    <p:sldId id="302" r:id="rId31"/>
    <p:sldId id="293" r:id="rId32"/>
    <p:sldId id="294" r:id="rId33"/>
    <p:sldId id="278" r:id="rId34"/>
    <p:sldId id="295" r:id="rId35"/>
    <p:sldId id="304" r:id="rId36"/>
    <p:sldId id="279" r:id="rId37"/>
    <p:sldId id="296" r:id="rId38"/>
    <p:sldId id="360" r:id="rId39"/>
    <p:sldId id="357" r:id="rId40"/>
    <p:sldId id="356" r:id="rId41"/>
    <p:sldId id="358" r:id="rId42"/>
    <p:sldId id="363" r:id="rId43"/>
    <p:sldId id="364" r:id="rId44"/>
    <p:sldId id="361" r:id="rId45"/>
    <p:sldId id="362" r:id="rId46"/>
    <p:sldId id="369" r:id="rId47"/>
    <p:sldId id="370" r:id="rId48"/>
    <p:sldId id="371" r:id="rId49"/>
    <p:sldId id="372" r:id="rId50"/>
    <p:sldId id="373" r:id="rId51"/>
    <p:sldId id="374" r:id="rId5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976A0"/>
    <a:srgbClr val="202020"/>
    <a:srgbClr val="004AA4"/>
    <a:srgbClr val="002060"/>
    <a:srgbClr val="3773A5"/>
    <a:srgbClr val="336EE5"/>
    <a:srgbClr val="CC0000"/>
    <a:srgbClr val="CB804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hyperlink" Target="https://app.diagrams.net/?src=about" TargetMode="External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Rectangle 25"/>
          <p:cNvSpPr/>
          <p:nvPr/>
        </p:nvSpPr>
        <p:spPr>
          <a:xfrm>
            <a:off x="386715" y="1493520"/>
            <a:ext cx="11392535" cy="2252980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880110" y="4300220"/>
            <a:ext cx="2426335" cy="7035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20565" y="5107305"/>
            <a:ext cx="3165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SARATH CHANDRAN</a:t>
            </a:r>
            <a:endParaRPr lang="en-US" altLang="en-US" sz="24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06595" y="4266565"/>
            <a:ext cx="3164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Session lead By</a:t>
            </a:r>
            <a:endParaRPr lang="en-US" altLang="en-US" sz="24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69390" y="2023745"/>
            <a:ext cx="3133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32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535930" y="2023745"/>
            <a:ext cx="1744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32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285480" y="2023745"/>
            <a:ext cx="2748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CONTAINERS</a:t>
            </a:r>
            <a:endParaRPr lang="en-US" altLang="en-US" sz="32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507490" y="2774950"/>
            <a:ext cx="2748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KUBERNETS</a:t>
            </a:r>
            <a:endParaRPr lang="en-US" altLang="en-US" sz="32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56250" y="2788920"/>
            <a:ext cx="1726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PYTHON</a:t>
            </a:r>
            <a:endParaRPr lang="en-US" altLang="en-US" sz="32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03470" y="1970405"/>
            <a:ext cx="0" cy="1332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8495030" y="4266565"/>
            <a:ext cx="3280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JULY 17</a:t>
            </a:r>
            <a:r>
              <a:rPr lang="en-US" altLang="en-US" sz="2400" baseline="300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th</a:t>
            </a:r>
            <a:r>
              <a:rPr lang="en-US" altLang="en-US" sz="24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-2021</a:t>
            </a:r>
            <a:r>
              <a:rPr lang="en-US" altLang="en-US" sz="24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 </a:t>
            </a:r>
            <a:endParaRPr lang="en-US" altLang="en-US" sz="24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529320" y="4726940"/>
            <a:ext cx="185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4pm to 6pm</a:t>
            </a:r>
            <a:endParaRPr lang="en-US" altLang="en-US" sz="24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51300" y="4373245"/>
            <a:ext cx="3931920" cy="1194435"/>
            <a:chOff x="6380" y="6887"/>
            <a:chExt cx="6192" cy="114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2572" y="6887"/>
              <a:ext cx="0" cy="114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380" y="6887"/>
              <a:ext cx="0" cy="114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4522470" y="4726940"/>
            <a:ext cx="251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VISHNU VP &amp;</a:t>
            </a:r>
            <a:endParaRPr lang="en-US" altLang="en-US" sz="24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313420" y="2798445"/>
            <a:ext cx="2607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DATABASE</a:t>
            </a:r>
            <a:endParaRPr lang="en-US" altLang="en-US" sz="32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" y="2630805"/>
            <a:ext cx="10664825" cy="139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83830" y="1998345"/>
            <a:ext cx="0" cy="1332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8223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" altLang="en-US" sz="36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Aproches to Microservice connections</a:t>
            </a:r>
            <a:endParaRPr lang="" altLang="en-US" sz="36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33070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2. </a:t>
            </a:r>
            <a:r>
              <a:rPr lang="en-US" sz="4000" b="1">
                <a:solidFill>
                  <a:srgbClr val="CC0000"/>
                </a:solidFill>
                <a:latin typeface="Padauk" panose="02000400020000020004" charset="0"/>
                <a:cs typeface="Padauk" panose="02000400020000020004" charset="0"/>
              </a:rPr>
              <a:t>Pros</a:t>
            </a:r>
            <a:r>
              <a:rPr lang="en-US" sz="28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.</a:t>
            </a:r>
            <a:r>
              <a:rPr 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 &amp; Cons.</a:t>
            </a:r>
            <a:endParaRPr 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69060" y="2247265"/>
            <a:ext cx="102850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Better for large complex applications 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Continuous updations and delivery without affecting other modules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Loosely coupled modules(Minimal dependencies)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Increase module reusability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67189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2. Pros</a:t>
            </a:r>
            <a:r>
              <a:rPr lang="en-US" sz="28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.</a:t>
            </a:r>
            <a:r>
              <a:rPr 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 &amp; </a:t>
            </a:r>
            <a:r>
              <a:rPr lang="en-US" sz="4000" b="1">
                <a:solidFill>
                  <a:srgbClr val="CC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Cons</a:t>
            </a:r>
            <a:r>
              <a:rPr 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.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69060" y="2247265"/>
            <a:ext cx="102850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Difficulty to maintain a large number of service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More complexity on deployment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Increased memory consumption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Developers must deal with additional complexity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67189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3. Why we choose Microservice?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51380" y="2619375"/>
            <a:ext cx="7883525" cy="2242185"/>
            <a:chOff x="3826" y="3884"/>
            <a:chExt cx="12415" cy="3531"/>
          </a:xfrm>
        </p:grpSpPr>
        <p:sp>
          <p:nvSpPr>
            <p:cNvPr id="5" name="Rectangle 4"/>
            <p:cNvSpPr/>
            <p:nvPr/>
          </p:nvSpPr>
          <p:spPr>
            <a:xfrm>
              <a:off x="5579" y="5492"/>
              <a:ext cx="8919" cy="192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3826" y="3884"/>
              <a:ext cx="12415" cy="33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lvl="0" indent="0" algn="ctr">
                <a:lnSpc>
                  <a:spcPct val="10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6600" b="1">
                  <a:solidFill>
                    <a:srgbClr val="C0000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Because of our </a:t>
              </a:r>
              <a:r>
                <a:rPr lang="en-US" altLang="en-US" sz="66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project nature.</a:t>
              </a:r>
              <a:endParaRPr lang="en-US" altLang="en-US" sz="66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1846580" y="3352165"/>
            <a:ext cx="8475345" cy="2302510"/>
            <a:chOff x="2908" y="5279"/>
            <a:chExt cx="13347" cy="3626"/>
          </a:xfrm>
        </p:grpSpPr>
        <p:sp>
          <p:nvSpPr>
            <p:cNvPr id="8" name="Rectangle 7"/>
            <p:cNvSpPr/>
            <p:nvPr/>
          </p:nvSpPr>
          <p:spPr>
            <a:xfrm>
              <a:off x="2908" y="7713"/>
              <a:ext cx="3325" cy="119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800"/>
                <a:t>Ecommerce</a:t>
              </a:r>
              <a:endParaRPr lang="en-US" alt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98" y="7713"/>
              <a:ext cx="3325" cy="119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800"/>
                <a:t>Inventory</a:t>
              </a:r>
              <a:endParaRPr lang="en-US" alt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31" y="7713"/>
              <a:ext cx="3325" cy="119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800"/>
                <a:t>Warehouse</a:t>
              </a:r>
              <a:endParaRPr lang="en-US" altLang="en-US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19" y="5279"/>
              <a:ext cx="9727" cy="2334"/>
              <a:chOff x="4693" y="5279"/>
              <a:chExt cx="9727" cy="233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4693" y="5305"/>
                <a:ext cx="4806" cy="219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9446" y="5279"/>
                <a:ext cx="4974" cy="23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487" y="5282"/>
                <a:ext cx="11" cy="22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67189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3. Why we choose Microservice?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380" y="2275840"/>
            <a:ext cx="3114040" cy="10947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000" b="1"/>
              <a:t>PRODCUT</a:t>
            </a:r>
            <a:endParaRPr lang="en-US" altLang="en-US" sz="2000" b="1"/>
          </a:p>
          <a:p>
            <a:pPr algn="ctr"/>
            <a:r>
              <a:rPr lang="en-US" altLang="en-US" sz="2000" b="1"/>
              <a:t>MICROSERVICE</a:t>
            </a: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096010"/>
            <a:ext cx="45358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4. Ecommerce Microservice.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2135" y="52857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Products</a:t>
            </a:r>
            <a:endParaRPr lang="en-US" altLang="en-US" sz="1600"/>
          </a:p>
        </p:txBody>
      </p:sp>
      <p:sp>
        <p:nvSpPr>
          <p:cNvPr id="8" name="Rectangle 7"/>
          <p:cNvSpPr/>
          <p:nvPr/>
        </p:nvSpPr>
        <p:spPr>
          <a:xfrm>
            <a:off x="8171180" y="52857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Uploads</a:t>
            </a:r>
            <a:endParaRPr lang="en-US" altLang="en-US" sz="1600"/>
          </a:p>
        </p:txBody>
      </p:sp>
      <p:sp>
        <p:nvSpPr>
          <p:cNvPr id="9" name="Rectangle 8"/>
          <p:cNvSpPr/>
          <p:nvPr/>
        </p:nvSpPr>
        <p:spPr>
          <a:xfrm>
            <a:off x="8171180" y="35712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Rating &amp; Review</a:t>
            </a:r>
            <a:endParaRPr lang="en-US" altLang="en-US" sz="1600"/>
          </a:p>
        </p:txBody>
      </p:sp>
      <p:sp>
        <p:nvSpPr>
          <p:cNvPr id="10" name="Rectangle 9"/>
          <p:cNvSpPr/>
          <p:nvPr/>
        </p:nvSpPr>
        <p:spPr>
          <a:xfrm>
            <a:off x="5029200" y="52857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Order Management</a:t>
            </a:r>
            <a:endParaRPr lang="en-US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1842135" y="35712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User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5029200" y="196596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Marketing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5029200" y="35712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Payments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1842135" y="196596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Legal units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8171180" y="196596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Logistic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096010"/>
            <a:ext cx="45358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4. Ecommerce Microservice?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160780" y="1974215"/>
            <a:ext cx="9652000" cy="3731895"/>
            <a:chOff x="1239" y="3109"/>
            <a:chExt cx="15200" cy="5877"/>
          </a:xfrm>
        </p:grpSpPr>
        <p:sp>
          <p:nvSpPr>
            <p:cNvPr id="6" name="Rectangle 5"/>
            <p:cNvSpPr/>
            <p:nvPr/>
          </p:nvSpPr>
          <p:spPr>
            <a:xfrm>
              <a:off x="7405" y="3109"/>
              <a:ext cx="2643" cy="122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Legal units</a:t>
              </a:r>
              <a:endParaRPr lang="en-US" altLang="en-US"/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5071" y="4338"/>
              <a:ext cx="3656" cy="27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 flipH="1">
              <a:off x="7295" y="4338"/>
              <a:ext cx="1432" cy="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>
              <a:off x="8727" y="4338"/>
              <a:ext cx="1687" cy="3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</p:cNvCxnSpPr>
            <p:nvPr/>
          </p:nvCxnSpPr>
          <p:spPr>
            <a:xfrm>
              <a:off x="8727" y="4338"/>
              <a:ext cx="4006" cy="27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2"/>
            </p:cNvCxnSpPr>
            <p:nvPr/>
          </p:nvCxnSpPr>
          <p:spPr>
            <a:xfrm>
              <a:off x="8727" y="4338"/>
              <a:ext cx="6592" cy="2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2"/>
            </p:cNvCxnSpPr>
            <p:nvPr/>
          </p:nvCxnSpPr>
          <p:spPr>
            <a:xfrm flipH="1">
              <a:off x="2599" y="4338"/>
              <a:ext cx="6128" cy="21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319" y="8080"/>
              <a:ext cx="1948" cy="9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/>
                <a:t>Products</a:t>
              </a:r>
              <a:endParaRPr lang="en-US" altLang="en-US" sz="1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491" y="6445"/>
              <a:ext cx="1948" cy="9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/>
                <a:t>Uploads</a:t>
              </a:r>
              <a:endParaRPr lang="en-US" altLang="en-US" sz="1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39" y="6445"/>
              <a:ext cx="1948" cy="9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/>
                <a:t>Rating &amp; Review</a:t>
              </a:r>
              <a:endParaRPr lang="en-US" altLang="en-US" sz="1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1" y="7174"/>
              <a:ext cx="1948" cy="9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/>
                <a:t>User</a:t>
              </a:r>
              <a:endParaRPr lang="en-US" altLang="en-US" sz="1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399" y="8061"/>
              <a:ext cx="1948" cy="9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/>
                <a:t>Marketing</a:t>
              </a:r>
              <a:endParaRPr lang="en-US" altLang="en-US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19" y="7174"/>
              <a:ext cx="1948" cy="90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/>
                <a:t>Payments</a:t>
              </a: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pic>
        <p:nvPicPr>
          <p:cNvPr id="5" name="Picture 4" descr="vertical-logo-monochromatic"/>
          <p:cNvPicPr>
            <a:picLocks noChangeAspect="1"/>
          </p:cNvPicPr>
          <p:nvPr/>
        </p:nvPicPr>
        <p:blipFill>
          <a:blip r:embed="rId2"/>
          <a:srcRect b="-3684"/>
          <a:stretch>
            <a:fillRect/>
          </a:stretch>
        </p:blipFill>
        <p:spPr>
          <a:xfrm>
            <a:off x="3975100" y="1547495"/>
            <a:ext cx="4241165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53490" y="1913890"/>
            <a:ext cx="98583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is a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Container </a:t>
            </a: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based technology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Used to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Develop, Deploy &amp; Run</a:t>
            </a:r>
            <a:r>
              <a:rPr lang="en-US" altLang="en-US" sz="32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 </a:t>
            </a: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applications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234815" y="3959225"/>
            <a:ext cx="5589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What is container?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Application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Warehouse</a:t>
            </a:r>
            <a:endParaRPr lang="en-US" altLang="en-US" sz="4000" b="1">
              <a:solidFill>
                <a:srgbClr val="C0000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13740" y="1325245"/>
            <a:ext cx="18815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1. Docker ?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pic>
        <p:nvPicPr>
          <p:cNvPr id="5" name="Picture 4" descr="vertical-logo-monochromatic"/>
          <p:cNvPicPr>
            <a:picLocks noChangeAspect="1"/>
          </p:cNvPicPr>
          <p:nvPr/>
        </p:nvPicPr>
        <p:blipFill>
          <a:blip r:embed="rId2"/>
          <a:srcRect b="32190"/>
          <a:stretch>
            <a:fillRect/>
          </a:stretch>
        </p:blipFill>
        <p:spPr>
          <a:xfrm>
            <a:off x="806450" y="4058285"/>
            <a:ext cx="2679700" cy="1555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107815" y="1144270"/>
            <a:ext cx="3882390" cy="4830445"/>
            <a:chOff x="936" y="1802"/>
            <a:chExt cx="6114" cy="7607"/>
          </a:xfrm>
        </p:grpSpPr>
        <p:grpSp>
          <p:nvGrpSpPr>
            <p:cNvPr id="75" name="Group 74"/>
            <p:cNvGrpSpPr/>
            <p:nvPr/>
          </p:nvGrpSpPr>
          <p:grpSpPr>
            <a:xfrm>
              <a:off x="1090" y="1802"/>
              <a:ext cx="5961" cy="6893"/>
              <a:chOff x="1372" y="2842"/>
              <a:chExt cx="5217" cy="689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72" y="9071"/>
                <a:ext cx="5215" cy="6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Infrastructure</a:t>
                </a:r>
                <a:endParaRPr lang="en-US" alt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2" y="8041"/>
                <a:ext cx="5215" cy="90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Host Operating System</a:t>
                </a:r>
                <a:endParaRPr lang="en-US" alt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93" y="7263"/>
                <a:ext cx="5168" cy="66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Docker</a:t>
                </a:r>
                <a:endParaRPr lang="en-US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72" y="4407"/>
                <a:ext cx="862" cy="25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App1</a:t>
                </a:r>
                <a:endParaRPr lang="en-US" alt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3" y="4407"/>
                <a:ext cx="862" cy="2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en-US">
                    <a:sym typeface="+mn-ea"/>
                  </a:rPr>
                  <a:t>App2</a:t>
                </a:r>
                <a:endParaRPr lang="en-US" altLang="en-US">
                  <a:sym typeface="+mn-e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12" y="4407"/>
                <a:ext cx="862" cy="2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App3</a:t>
                </a:r>
                <a:endParaRPr lang="en-US" alt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04" y="4407"/>
                <a:ext cx="862" cy="2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App4</a:t>
                </a:r>
                <a:endParaRPr lang="en-US" alt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98" y="4407"/>
                <a:ext cx="862" cy="2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App5</a:t>
                </a:r>
                <a:endParaRPr lang="en-US" altLang="en-US"/>
              </a:p>
            </p:txBody>
          </p:sp>
          <p:sp>
            <p:nvSpPr>
              <p:cNvPr id="16" name="Right Bracket 15"/>
              <p:cNvSpPr/>
              <p:nvPr/>
            </p:nvSpPr>
            <p:spPr>
              <a:xfrm rot="16200000">
                <a:off x="3807" y="1330"/>
                <a:ext cx="347" cy="5216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2063" y="2842"/>
                <a:ext cx="3988" cy="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en-US" sz="20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Containerized Application</a:t>
                </a:r>
                <a:endParaRPr lang="en-US" altLang="en-US" sz="20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</p:grpSp>
        <p:sp>
          <p:nvSpPr>
            <p:cNvPr id="77" name="Text Box 76"/>
            <p:cNvSpPr txBox="1"/>
            <p:nvPr/>
          </p:nvSpPr>
          <p:spPr>
            <a:xfrm>
              <a:off x="936" y="8539"/>
              <a:ext cx="146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Docker</a:t>
              </a:r>
              <a:endParaRPr lang="en-US" altLang="en-US" sz="20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pic>
        <p:nvPicPr>
          <p:cNvPr id="6" name="Picture 5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160" y="289560"/>
            <a:ext cx="2628900" cy="556260"/>
            <a:chOff x="16" y="456"/>
            <a:chExt cx="4140" cy="876"/>
          </a:xfrm>
        </p:grpSpPr>
        <p:sp>
          <p:nvSpPr>
            <p:cNvPr id="26" name="Rectangle 25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DOCKER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Group 38"/>
          <p:cNvGrpSpPr/>
          <p:nvPr/>
        </p:nvGrpSpPr>
        <p:grpSpPr>
          <a:xfrm>
            <a:off x="818515" y="541020"/>
            <a:ext cx="3008630" cy="2228215"/>
            <a:chOff x="1289" y="852"/>
            <a:chExt cx="4738" cy="3509"/>
          </a:xfrm>
        </p:grpSpPr>
        <p:pic>
          <p:nvPicPr>
            <p:cNvPr id="2" name="Picture 1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8" y="852"/>
              <a:ext cx="4679" cy="3509"/>
            </a:xfrm>
            <a:prstGeom prst="rect">
              <a:avLst/>
            </a:prstGeom>
          </p:spPr>
        </p:pic>
        <p:sp>
          <p:nvSpPr>
            <p:cNvPr id="34" name="Oval 33"/>
            <p:cNvSpPr/>
            <p:nvPr/>
          </p:nvSpPr>
          <p:spPr>
            <a:xfrm>
              <a:off x="1289" y="1277"/>
              <a:ext cx="904" cy="9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576310" y="737235"/>
            <a:ext cx="3042920" cy="1934845"/>
            <a:chOff x="6911" y="1145"/>
            <a:chExt cx="4792" cy="3047"/>
          </a:xfrm>
        </p:grpSpPr>
        <p:grpSp>
          <p:nvGrpSpPr>
            <p:cNvPr id="30" name="Group 29"/>
            <p:cNvGrpSpPr/>
            <p:nvPr/>
          </p:nvGrpSpPr>
          <p:grpSpPr>
            <a:xfrm>
              <a:off x="7815" y="1526"/>
              <a:ext cx="3888" cy="2667"/>
              <a:chOff x="7815" y="1526"/>
              <a:chExt cx="3888" cy="2667"/>
            </a:xfrm>
          </p:grpSpPr>
          <p:pic>
            <p:nvPicPr>
              <p:cNvPr id="11" name="Picture 10" descr="Container-PNG-File"/>
              <p:cNvPicPr>
                <a:picLocks noChangeAspect="1"/>
              </p:cNvPicPr>
              <p:nvPr/>
            </p:nvPicPr>
            <p:blipFill>
              <a:blip r:embed="rId2">
                <a:lum bright="24000" contrast="18000"/>
              </a:blip>
              <a:stretch>
                <a:fillRect/>
              </a:stretch>
            </p:blipFill>
            <p:spPr>
              <a:xfrm>
                <a:off x="7815" y="1526"/>
                <a:ext cx="3889" cy="2160"/>
              </a:xfrm>
              <a:prstGeom prst="rect">
                <a:avLst/>
              </a:prstGeom>
            </p:spPr>
          </p:pic>
          <p:sp>
            <p:nvSpPr>
              <p:cNvPr id="27" name="Text Box 26"/>
              <p:cNvSpPr txBox="1"/>
              <p:nvPr/>
            </p:nvSpPr>
            <p:spPr>
              <a:xfrm>
                <a:off x="8328" y="3275"/>
                <a:ext cx="3040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en-US" sz="3200">
                    <a:solidFill>
                      <a:srgbClr val="336EE5"/>
                    </a:solidFill>
                    <a:latin typeface="Padauk Book [SIL ]" panose="02000400020000020004" charset="0"/>
                    <a:cs typeface="Padauk Book [SIL ]" panose="02000400020000020004" charset="0"/>
                    <a:sym typeface="+mn-ea"/>
                  </a:rPr>
                  <a:t>Container</a:t>
                </a:r>
                <a:endParaRPr lang="en-US" altLang="en-US" sz="3200">
                  <a:solidFill>
                    <a:srgbClr val="336EE5"/>
                  </a:solidFill>
                  <a:latin typeface="Padauk Book [SIL ]" panose="02000400020000020004" charset="0"/>
                  <a:cs typeface="Padauk Book [SIL ]" panose="02000400020000020004" charset="0"/>
                  <a:sym typeface="+mn-ea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6911" y="1145"/>
              <a:ext cx="904" cy="9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3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039360" y="737235"/>
            <a:ext cx="2308225" cy="2157095"/>
            <a:chOff x="13931" y="1145"/>
            <a:chExt cx="3635" cy="3397"/>
          </a:xfrm>
        </p:grpSpPr>
        <p:pic>
          <p:nvPicPr>
            <p:cNvPr id="22" name="Picture 21" descr="vertical-logo-monochromatic"/>
            <p:cNvPicPr>
              <a:picLocks noChangeAspect="1"/>
            </p:cNvPicPr>
            <p:nvPr/>
          </p:nvPicPr>
          <p:blipFill>
            <a:blip r:embed="rId3"/>
            <a:srcRect b="-3684"/>
            <a:stretch>
              <a:fillRect/>
            </a:stretch>
          </p:blipFill>
          <p:spPr>
            <a:xfrm>
              <a:off x="14166" y="1526"/>
              <a:ext cx="3400" cy="3016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13931" y="1145"/>
              <a:ext cx="904" cy="9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2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57885" y="3609340"/>
            <a:ext cx="2931561" cy="2266063"/>
            <a:chOff x="3353" y="5640"/>
            <a:chExt cx="4617" cy="3569"/>
          </a:xfrm>
        </p:grpSpPr>
        <p:grpSp>
          <p:nvGrpSpPr>
            <p:cNvPr id="23" name="Group 22"/>
            <p:cNvGrpSpPr/>
            <p:nvPr/>
          </p:nvGrpSpPr>
          <p:grpSpPr>
            <a:xfrm>
              <a:off x="3719" y="5640"/>
              <a:ext cx="4251" cy="3569"/>
              <a:chOff x="5581" y="2000"/>
              <a:chExt cx="7890" cy="6623"/>
            </a:xfrm>
          </p:grpSpPr>
          <p:pic>
            <p:nvPicPr>
              <p:cNvPr id="24" name="Picture 23" descr="download"/>
              <p:cNvPicPr>
                <a:picLocks noChangeAspect="1"/>
              </p:cNvPicPr>
              <p:nvPr/>
            </p:nvPicPr>
            <p:blipFill>
              <a:blip r:embed="rId4"/>
              <a:srcRect l="18119" r="21539"/>
              <a:stretch>
                <a:fillRect/>
              </a:stretch>
            </p:blipFill>
            <p:spPr>
              <a:xfrm>
                <a:off x="6242" y="2000"/>
                <a:ext cx="5994" cy="5592"/>
              </a:xfrm>
              <a:prstGeom prst="rect">
                <a:avLst/>
              </a:prstGeom>
            </p:spPr>
          </p:pic>
          <p:sp>
            <p:nvSpPr>
              <p:cNvPr id="25" name="Text Box 24"/>
              <p:cNvSpPr txBox="1"/>
              <p:nvPr/>
            </p:nvSpPr>
            <p:spPr>
              <a:xfrm>
                <a:off x="5581" y="6917"/>
                <a:ext cx="7890" cy="170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en-US" sz="3200">
                    <a:solidFill>
                      <a:srgbClr val="336EE5"/>
                    </a:solidFill>
                    <a:latin typeface="Padauk Book [SIL ]" panose="02000400020000020004" charset="0"/>
                    <a:cs typeface="Padauk Book [SIL ]" panose="02000400020000020004" charset="0"/>
                    <a:sym typeface="+mn-ea"/>
                  </a:rPr>
                  <a:t>KUBERNETES</a:t>
                </a:r>
                <a:endParaRPr lang="en-US" altLang="en-US" sz="3200">
                  <a:solidFill>
                    <a:srgbClr val="336EE5"/>
                  </a:solidFill>
                  <a:latin typeface="Padauk Book [SIL ]" panose="02000400020000020004" charset="0"/>
                  <a:cs typeface="Padauk Book [SIL ]" panose="02000400020000020004" charset="0"/>
                  <a:sym typeface="+mn-ea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3353" y="5640"/>
              <a:ext cx="904" cy="9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4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57140" y="3609340"/>
            <a:ext cx="2142490" cy="2709545"/>
            <a:chOff x="11571" y="5640"/>
            <a:chExt cx="3374" cy="4267"/>
          </a:xfrm>
        </p:grpSpPr>
        <p:grpSp>
          <p:nvGrpSpPr>
            <p:cNvPr id="29" name="Group 28"/>
            <p:cNvGrpSpPr/>
            <p:nvPr/>
          </p:nvGrpSpPr>
          <p:grpSpPr>
            <a:xfrm>
              <a:off x="12121" y="5949"/>
              <a:ext cx="2824" cy="3958"/>
              <a:chOff x="12319" y="5949"/>
              <a:chExt cx="2824" cy="3958"/>
            </a:xfrm>
          </p:grpSpPr>
          <p:pic>
            <p:nvPicPr>
              <p:cNvPr id="13" name="Picture 12" descr="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9" y="5949"/>
                <a:ext cx="2714" cy="2704"/>
              </a:xfrm>
              <a:prstGeom prst="rect">
                <a:avLst/>
              </a:prstGeom>
            </p:spPr>
          </p:pic>
          <p:sp>
            <p:nvSpPr>
              <p:cNvPr id="28" name="Text Box 27"/>
              <p:cNvSpPr txBox="1"/>
              <p:nvPr/>
            </p:nvSpPr>
            <p:spPr>
              <a:xfrm>
                <a:off x="12411" y="8697"/>
                <a:ext cx="2732" cy="12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en-US" sz="4400">
                    <a:solidFill>
                      <a:srgbClr val="3773A5"/>
                    </a:solidFill>
                    <a:latin typeface="Rachana" panose="02000603000000000000" charset="0"/>
                    <a:cs typeface="Rachana" panose="02000603000000000000" charset="0"/>
                    <a:sym typeface="+mn-ea"/>
                  </a:rPr>
                  <a:t>python</a:t>
                </a:r>
                <a:endParaRPr lang="en-US" altLang="en-US" sz="4400">
                  <a:solidFill>
                    <a:srgbClr val="3773A5"/>
                  </a:solidFill>
                  <a:latin typeface="Rachana" panose="02000603000000000000" charset="0"/>
                  <a:cs typeface="Rachana" panose="02000603000000000000" charset="0"/>
                  <a:sym typeface="+mn-ea"/>
                </a:endParaRP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11571" y="5640"/>
              <a:ext cx="904" cy="9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5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 descr="1-2-database-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640" y="3805555"/>
            <a:ext cx="1639570" cy="19792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084435" y="5473065"/>
            <a:ext cx="766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3200">
                <a:solidFill>
                  <a:srgbClr val="336EE5"/>
                </a:solidFill>
                <a:latin typeface="Padauk Book [SIL ]" panose="02000400020000020004" charset="0"/>
                <a:cs typeface="Padauk Book [SIL ]" panose="02000400020000020004" charset="0"/>
                <a:sym typeface="+mn-ea"/>
              </a:rPr>
              <a:t>DB</a:t>
            </a:r>
            <a:endParaRPr lang="" altLang="en-US" sz="3200">
              <a:solidFill>
                <a:srgbClr val="336EE5"/>
              </a:solidFill>
              <a:latin typeface="Padauk Book [SIL ]" panose="02000400020000020004" charset="0"/>
              <a:cs typeface="Padauk Book [SIL ]" panose="02000400020000020004" charset="0"/>
              <a:sym typeface="+mn-e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02065" y="3609340"/>
            <a:ext cx="2302510" cy="2265680"/>
            <a:chOff x="14019" y="5684"/>
            <a:chExt cx="3626" cy="3568"/>
          </a:xfrm>
        </p:grpSpPr>
        <p:pic>
          <p:nvPicPr>
            <p:cNvPr id="5" name="Picture 4" descr="1-2-database-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63" y="6135"/>
              <a:ext cx="2582" cy="3117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14019" y="5684"/>
              <a:ext cx="904" cy="9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>
                  <a:solidFill>
                    <a:schemeClr val="tx1"/>
                  </a:solidFill>
                </a:rPr>
                <a:t>6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45358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2. Why Docker?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29105" y="2062480"/>
            <a:ext cx="5029835" cy="4471670"/>
            <a:chOff x="6073" y="3248"/>
            <a:chExt cx="7921" cy="7042"/>
          </a:xfrm>
        </p:grpSpPr>
        <p:grpSp>
          <p:nvGrpSpPr>
            <p:cNvPr id="76" name="Group 75"/>
            <p:cNvGrpSpPr/>
            <p:nvPr/>
          </p:nvGrpSpPr>
          <p:grpSpPr>
            <a:xfrm>
              <a:off x="6160" y="3248"/>
              <a:ext cx="7834" cy="6200"/>
              <a:chOff x="9719" y="3400"/>
              <a:chExt cx="8103" cy="641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723" y="9149"/>
                <a:ext cx="8099" cy="6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600"/>
                  <a:t>Infrastructure</a:t>
                </a:r>
                <a:endParaRPr lang="en-US" altLang="en-US" sz="160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9746" y="3401"/>
                <a:ext cx="2373" cy="4430"/>
                <a:chOff x="9746" y="3510"/>
                <a:chExt cx="2480" cy="4269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9746" y="3533"/>
                  <a:ext cx="2479" cy="424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9984" y="5399"/>
                  <a:ext cx="2038" cy="213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/>
                    <a:t>Guest OS</a:t>
                  </a:r>
                  <a:endParaRPr lang="en-US" altLang="en-US" sz="16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9984" y="4303"/>
                  <a:ext cx="2039" cy="10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/>
                    <a:t>App 1</a:t>
                  </a:r>
                  <a:endParaRPr lang="en-US" altLang="en-US" sz="1600"/>
                </a:p>
              </p:txBody>
            </p:sp>
            <p:sp>
              <p:nvSpPr>
                <p:cNvPr id="28" name="Text Box 27"/>
                <p:cNvSpPr txBox="1"/>
                <p:nvPr/>
              </p:nvSpPr>
              <p:spPr>
                <a:xfrm>
                  <a:off x="9746" y="3510"/>
                  <a:ext cx="2480" cy="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indent="0" algn="ctr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en-US" altLang="en-US" sz="1400">
                      <a:solidFill>
                        <a:srgbClr val="002060"/>
                      </a:solidFill>
                      <a:latin typeface="Padauk" panose="02000400020000020004" charset="0"/>
                      <a:cs typeface="Padauk" panose="02000400020000020004" charset="0"/>
                    </a:rPr>
                    <a:t>Virtual Machine</a:t>
                  </a:r>
                  <a:endParaRPr lang="en-US" altLang="en-US" sz="14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9719" y="8093"/>
                <a:ext cx="8099" cy="904"/>
              </a:xfrm>
              <a:prstGeom prst="rect">
                <a:avLst/>
              </a:prstGeom>
              <a:solidFill>
                <a:srgbClr val="CB80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600"/>
                  <a:t>Hypervisor</a:t>
                </a:r>
                <a:endParaRPr lang="en-US" altLang="en-US" sz="16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12579" y="3400"/>
                <a:ext cx="2373" cy="4430"/>
                <a:chOff x="9746" y="3510"/>
                <a:chExt cx="2480" cy="4269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9746" y="3533"/>
                  <a:ext cx="2479" cy="424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9984" y="5399"/>
                  <a:ext cx="2038" cy="213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/>
                    <a:t>Guest OS</a:t>
                  </a:r>
                  <a:endParaRPr lang="en-US" altLang="en-US" sz="160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9984" y="4303"/>
                  <a:ext cx="2039" cy="10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/>
                    <a:t>App 2</a:t>
                  </a:r>
                  <a:endParaRPr lang="en-US" altLang="en-US" sz="1600"/>
                </a:p>
              </p:txBody>
            </p:sp>
            <p:sp>
              <p:nvSpPr>
                <p:cNvPr id="69" name="Text Box 68"/>
                <p:cNvSpPr txBox="1"/>
                <p:nvPr/>
              </p:nvSpPr>
              <p:spPr>
                <a:xfrm>
                  <a:off x="9746" y="3510"/>
                  <a:ext cx="2480" cy="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indent="0" algn="ctr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en-US" altLang="en-US" sz="1400">
                      <a:solidFill>
                        <a:srgbClr val="002060"/>
                      </a:solidFill>
                      <a:latin typeface="Padauk" panose="02000400020000020004" charset="0"/>
                      <a:cs typeface="Padauk" panose="02000400020000020004" charset="0"/>
                    </a:rPr>
                    <a:t>Virtual Machine</a:t>
                  </a:r>
                  <a:endParaRPr lang="en-US" altLang="en-US" sz="14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15375" y="3400"/>
                <a:ext cx="2373" cy="4430"/>
                <a:chOff x="9746" y="3510"/>
                <a:chExt cx="2480" cy="4269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9746" y="3533"/>
                  <a:ext cx="2479" cy="424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60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984" y="5399"/>
                  <a:ext cx="2038" cy="213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/>
                    <a:t>Guest OS</a:t>
                  </a:r>
                  <a:endParaRPr lang="en-US" altLang="en-US" sz="160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984" y="4303"/>
                  <a:ext cx="2039" cy="10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600"/>
                    <a:t>App 3</a:t>
                  </a:r>
                  <a:endParaRPr lang="en-US" altLang="en-US" sz="1600"/>
                </a:p>
              </p:txBody>
            </p:sp>
            <p:sp>
              <p:nvSpPr>
                <p:cNvPr id="74" name="Text Box 73"/>
                <p:cNvSpPr txBox="1"/>
                <p:nvPr/>
              </p:nvSpPr>
              <p:spPr>
                <a:xfrm>
                  <a:off x="9746" y="3510"/>
                  <a:ext cx="2480" cy="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indent="0" algn="ctr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en-US" altLang="en-US" sz="1400">
                      <a:solidFill>
                        <a:srgbClr val="002060"/>
                      </a:solidFill>
                      <a:latin typeface="Padauk" panose="02000400020000020004" charset="0"/>
                      <a:cs typeface="Padauk" panose="02000400020000020004" charset="0"/>
                    </a:rPr>
                    <a:t>Virtual Machine</a:t>
                  </a:r>
                  <a:endParaRPr lang="en-US" altLang="en-US" sz="14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endParaRPr>
                </a:p>
              </p:txBody>
            </p:sp>
          </p:grpSp>
        </p:grpSp>
        <p:sp>
          <p:nvSpPr>
            <p:cNvPr id="77" name="Text Box 76"/>
            <p:cNvSpPr txBox="1"/>
            <p:nvPr/>
          </p:nvSpPr>
          <p:spPr>
            <a:xfrm>
              <a:off x="6073" y="9420"/>
              <a:ext cx="2984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Virtual Machine</a:t>
              </a:r>
              <a:endParaRPr lang="en-US" altLang="en-US" sz="20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85150" y="1958340"/>
            <a:ext cx="2590800" cy="3223707"/>
            <a:chOff x="936" y="1802"/>
            <a:chExt cx="6115" cy="7606"/>
          </a:xfrm>
        </p:grpSpPr>
        <p:grpSp>
          <p:nvGrpSpPr>
            <p:cNvPr id="17" name="Group 16"/>
            <p:cNvGrpSpPr/>
            <p:nvPr/>
          </p:nvGrpSpPr>
          <p:grpSpPr>
            <a:xfrm>
              <a:off x="1090" y="1802"/>
              <a:ext cx="5961" cy="6893"/>
              <a:chOff x="1372" y="2842"/>
              <a:chExt cx="5217" cy="68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2" y="9071"/>
                <a:ext cx="5215" cy="66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Infrastructure</a:t>
                </a:r>
                <a:endParaRPr lang="en-US" altLang="en-US" sz="10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2" y="8041"/>
                <a:ext cx="5215" cy="90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Host Operating System</a:t>
                </a:r>
                <a:endParaRPr lang="en-US" altLang="en-US" sz="10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3" y="7263"/>
                <a:ext cx="5168" cy="66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Docker</a:t>
                </a:r>
                <a:endParaRPr lang="en-US" altLang="en-US" sz="10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72" y="4407"/>
                <a:ext cx="862" cy="25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App1</a:t>
                </a:r>
                <a:endParaRPr lang="en-US" altLang="en-US" sz="10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53" y="4407"/>
                <a:ext cx="862" cy="2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en-US" sz="1000">
                    <a:sym typeface="+mn-ea"/>
                  </a:rPr>
                  <a:t>App2</a:t>
                </a:r>
                <a:endParaRPr lang="en-US" altLang="en-US" sz="1000">
                  <a:sym typeface="+mn-ea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12" y="4407"/>
                <a:ext cx="862" cy="2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App3</a:t>
                </a:r>
                <a:endParaRPr lang="en-US" altLang="en-US" sz="10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604" y="4407"/>
                <a:ext cx="862" cy="2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App4</a:t>
                </a:r>
                <a:endParaRPr lang="en-US" altLang="en-US" sz="10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698" y="4407"/>
                <a:ext cx="862" cy="2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App5</a:t>
                </a:r>
                <a:endParaRPr lang="en-US" altLang="en-US" sz="1000"/>
              </a:p>
            </p:txBody>
          </p:sp>
          <p:sp>
            <p:nvSpPr>
              <p:cNvPr id="35" name="Right Bracket 34"/>
              <p:cNvSpPr/>
              <p:nvPr/>
            </p:nvSpPr>
            <p:spPr>
              <a:xfrm rot="16200000">
                <a:off x="3807" y="1330"/>
                <a:ext cx="347" cy="5216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2063" y="2842"/>
                <a:ext cx="3988" cy="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en-US" sz="12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Containerized Application</a:t>
                </a:r>
                <a:endParaRPr lang="en-US" altLang="en-US" sz="12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</p:grpSp>
        <p:sp>
          <p:nvSpPr>
            <p:cNvPr id="37" name="Text Box 36"/>
            <p:cNvSpPr txBox="1"/>
            <p:nvPr/>
          </p:nvSpPr>
          <p:spPr>
            <a:xfrm>
              <a:off x="936" y="8539"/>
              <a:ext cx="1460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12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Docker</a:t>
              </a:r>
              <a:endParaRPr lang="en-US" altLang="en-US" sz="1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45358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2. How?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pic>
        <p:nvPicPr>
          <p:cNvPr id="41" name="Picture 40" descr="Screenshot_2021-07-06_22-13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85" y="1964690"/>
            <a:ext cx="9757410" cy="410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9450" y="3607435"/>
            <a:ext cx="8529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Client </a:t>
            </a: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users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Through Command Line Interace(CLI)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pic>
        <p:nvPicPr>
          <p:cNvPr id="5" name="Picture 4" descr="Screenshot_2021-07-06_22-13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15" y="1125220"/>
            <a:ext cx="7115175" cy="299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9450" y="3607435"/>
            <a:ext cx="8529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Host</a:t>
            </a: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Environment to run applicaitons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=Where docker is installed.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pic>
        <p:nvPicPr>
          <p:cNvPr id="2" name="Picture 1" descr="Screenshot_2021-07-06_22-13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15" y="1125220"/>
            <a:ext cx="7115175" cy="299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pic>
        <p:nvPicPr>
          <p:cNvPr id="41" name="Picture 40" descr="Screenshot_2021-07-06_22-13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15" y="1125220"/>
            <a:ext cx="7115175" cy="2994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9450" y="3607435"/>
            <a:ext cx="1120330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Images</a:t>
            </a: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A file used to execute code in Docker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Includes :  Code, Configuration files, Env. variables, &amp; libraries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pic>
        <p:nvPicPr>
          <p:cNvPr id="41" name="Picture 40" descr="Screenshot_2021-07-06_22-13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15" y="1125220"/>
            <a:ext cx="7115175" cy="2994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9450" y="3607435"/>
            <a:ext cx="1120330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Container</a:t>
            </a: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An organized environment to run applicaions.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Only one service per container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pic>
        <p:nvPicPr>
          <p:cNvPr id="41" name="Picture 40" descr="Screenshot_2021-07-06_22-13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15" y="1125220"/>
            <a:ext cx="7115175" cy="2994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9450" y="3607435"/>
            <a:ext cx="11203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Registry	</a:t>
            </a: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Storage and content delivery system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9450" y="3607435"/>
            <a:ext cx="8529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Deamon</a:t>
            </a: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Listener for docker API requests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Communicate with other docker deamons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pic>
        <p:nvPicPr>
          <p:cNvPr id="2" name="Picture 1" descr="Screenshot_2021-07-06_22-13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215" y="1125220"/>
            <a:ext cx="7115175" cy="299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096010"/>
            <a:ext cx="45358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4. Ecommerce Microservice.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2135" y="52857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Products</a:t>
            </a:r>
            <a:endParaRPr lang="en-US" altLang="en-US" sz="1600"/>
          </a:p>
        </p:txBody>
      </p:sp>
      <p:sp>
        <p:nvSpPr>
          <p:cNvPr id="8" name="Rectangle 7"/>
          <p:cNvSpPr/>
          <p:nvPr/>
        </p:nvSpPr>
        <p:spPr>
          <a:xfrm>
            <a:off x="8171180" y="52857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Uploads</a:t>
            </a:r>
            <a:endParaRPr lang="en-US" altLang="en-US" sz="1600"/>
          </a:p>
        </p:txBody>
      </p:sp>
      <p:sp>
        <p:nvSpPr>
          <p:cNvPr id="9" name="Rectangle 8"/>
          <p:cNvSpPr/>
          <p:nvPr/>
        </p:nvSpPr>
        <p:spPr>
          <a:xfrm>
            <a:off x="8171180" y="35712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Rating &amp; Review</a:t>
            </a:r>
            <a:endParaRPr lang="en-US" altLang="en-US" sz="1600"/>
          </a:p>
        </p:txBody>
      </p:sp>
      <p:sp>
        <p:nvSpPr>
          <p:cNvPr id="10" name="Rectangle 9"/>
          <p:cNvSpPr/>
          <p:nvPr/>
        </p:nvSpPr>
        <p:spPr>
          <a:xfrm>
            <a:off x="5029200" y="52857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Order Management</a:t>
            </a:r>
            <a:endParaRPr lang="en-US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1842135" y="35712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User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5029200" y="196596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Marketing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5029200" y="35712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Payments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1842135" y="196596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Legal units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8171180" y="196596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Logistic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Picture 33" descr="vertical-logo-monochromatic"/>
          <p:cNvPicPr>
            <a:picLocks noChangeAspect="1"/>
          </p:cNvPicPr>
          <p:nvPr/>
        </p:nvPicPr>
        <p:blipFill>
          <a:blip r:embed="rId1"/>
          <a:srcRect b="32252"/>
          <a:stretch>
            <a:fillRect/>
          </a:stretch>
        </p:blipFill>
        <p:spPr>
          <a:xfrm>
            <a:off x="1842135" y="2110105"/>
            <a:ext cx="2043430" cy="1184910"/>
          </a:xfrm>
          <a:prstGeom prst="rect">
            <a:avLst/>
          </a:prstGeom>
        </p:spPr>
      </p:pic>
      <p:pic>
        <p:nvPicPr>
          <p:cNvPr id="19" name="Picture 18" descr="vertical-logo-monochromatic"/>
          <p:cNvPicPr>
            <a:picLocks noChangeAspect="1"/>
          </p:cNvPicPr>
          <p:nvPr/>
        </p:nvPicPr>
        <p:blipFill>
          <a:blip r:embed="rId1"/>
          <a:srcRect b="32252"/>
          <a:stretch>
            <a:fillRect/>
          </a:stretch>
        </p:blipFill>
        <p:spPr>
          <a:xfrm>
            <a:off x="5029200" y="2110105"/>
            <a:ext cx="2043430" cy="1184910"/>
          </a:xfrm>
          <a:prstGeom prst="rect">
            <a:avLst/>
          </a:prstGeom>
        </p:spPr>
      </p:pic>
      <p:pic>
        <p:nvPicPr>
          <p:cNvPr id="20" name="Picture 19" descr="vertical-logo-monochromatic"/>
          <p:cNvPicPr>
            <a:picLocks noChangeAspect="1"/>
          </p:cNvPicPr>
          <p:nvPr/>
        </p:nvPicPr>
        <p:blipFill>
          <a:blip r:embed="rId1"/>
          <a:srcRect b="32252"/>
          <a:stretch>
            <a:fillRect/>
          </a:stretch>
        </p:blipFill>
        <p:spPr>
          <a:xfrm>
            <a:off x="8195310" y="2110105"/>
            <a:ext cx="2043430" cy="1184910"/>
          </a:xfrm>
          <a:prstGeom prst="rect">
            <a:avLst/>
          </a:prstGeom>
        </p:spPr>
      </p:pic>
      <p:pic>
        <p:nvPicPr>
          <p:cNvPr id="21" name="Picture 20" descr="vertical-logo-monochromatic"/>
          <p:cNvPicPr>
            <a:picLocks noChangeAspect="1"/>
          </p:cNvPicPr>
          <p:nvPr/>
        </p:nvPicPr>
        <p:blipFill>
          <a:blip r:embed="rId1"/>
          <a:srcRect b="32252"/>
          <a:stretch>
            <a:fillRect/>
          </a:stretch>
        </p:blipFill>
        <p:spPr>
          <a:xfrm>
            <a:off x="1851025" y="3721735"/>
            <a:ext cx="2043430" cy="1184910"/>
          </a:xfrm>
          <a:prstGeom prst="rect">
            <a:avLst/>
          </a:prstGeom>
        </p:spPr>
      </p:pic>
      <p:pic>
        <p:nvPicPr>
          <p:cNvPr id="22" name="Picture 21" descr="vertical-logo-monochromatic"/>
          <p:cNvPicPr>
            <a:picLocks noChangeAspect="1"/>
          </p:cNvPicPr>
          <p:nvPr/>
        </p:nvPicPr>
        <p:blipFill>
          <a:blip r:embed="rId1"/>
          <a:srcRect b="32252"/>
          <a:stretch>
            <a:fillRect/>
          </a:stretch>
        </p:blipFill>
        <p:spPr>
          <a:xfrm>
            <a:off x="5038090" y="3721735"/>
            <a:ext cx="2043430" cy="1184910"/>
          </a:xfrm>
          <a:prstGeom prst="rect">
            <a:avLst/>
          </a:prstGeom>
        </p:spPr>
      </p:pic>
      <p:pic>
        <p:nvPicPr>
          <p:cNvPr id="23" name="Picture 22" descr="vertical-logo-monochromatic"/>
          <p:cNvPicPr>
            <a:picLocks noChangeAspect="1"/>
          </p:cNvPicPr>
          <p:nvPr/>
        </p:nvPicPr>
        <p:blipFill>
          <a:blip r:embed="rId1"/>
          <a:srcRect b="32252"/>
          <a:stretch>
            <a:fillRect/>
          </a:stretch>
        </p:blipFill>
        <p:spPr>
          <a:xfrm>
            <a:off x="8204200" y="3721735"/>
            <a:ext cx="2043430" cy="1184910"/>
          </a:xfrm>
          <a:prstGeom prst="rect">
            <a:avLst/>
          </a:prstGeom>
        </p:spPr>
      </p:pic>
      <p:pic>
        <p:nvPicPr>
          <p:cNvPr id="24" name="Picture 23" descr="vertical-logo-monochromatic"/>
          <p:cNvPicPr>
            <a:picLocks noChangeAspect="1"/>
          </p:cNvPicPr>
          <p:nvPr/>
        </p:nvPicPr>
        <p:blipFill>
          <a:blip r:embed="rId1"/>
          <a:srcRect b="32252"/>
          <a:stretch>
            <a:fillRect/>
          </a:stretch>
        </p:blipFill>
        <p:spPr>
          <a:xfrm>
            <a:off x="1826895" y="5430520"/>
            <a:ext cx="2043430" cy="1184910"/>
          </a:xfrm>
          <a:prstGeom prst="rect">
            <a:avLst/>
          </a:prstGeom>
        </p:spPr>
      </p:pic>
      <p:pic>
        <p:nvPicPr>
          <p:cNvPr id="25" name="Picture 24" descr="vertical-logo-monochromatic"/>
          <p:cNvPicPr>
            <a:picLocks noChangeAspect="1"/>
          </p:cNvPicPr>
          <p:nvPr/>
        </p:nvPicPr>
        <p:blipFill>
          <a:blip r:embed="rId1"/>
          <a:srcRect b="32252"/>
          <a:stretch>
            <a:fillRect/>
          </a:stretch>
        </p:blipFill>
        <p:spPr>
          <a:xfrm>
            <a:off x="5013960" y="5430520"/>
            <a:ext cx="2043430" cy="1184910"/>
          </a:xfrm>
          <a:prstGeom prst="rect">
            <a:avLst/>
          </a:prstGeom>
        </p:spPr>
      </p:pic>
      <p:pic>
        <p:nvPicPr>
          <p:cNvPr id="28" name="Picture 27" descr="vertical-logo-monochromatic"/>
          <p:cNvPicPr>
            <a:picLocks noChangeAspect="1"/>
          </p:cNvPicPr>
          <p:nvPr/>
        </p:nvPicPr>
        <p:blipFill>
          <a:blip r:embed="rId1"/>
          <a:srcRect b="32252"/>
          <a:stretch>
            <a:fillRect/>
          </a:stretch>
        </p:blipFill>
        <p:spPr>
          <a:xfrm>
            <a:off x="8180070" y="5430520"/>
            <a:ext cx="2043430" cy="1184910"/>
          </a:xfrm>
          <a:prstGeom prst="rect">
            <a:avLst/>
          </a:prstGeom>
        </p:spPr>
      </p:pic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2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096010"/>
            <a:ext cx="45358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4. Microservice with Docker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2135" y="52857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Products</a:t>
            </a:r>
            <a:endParaRPr lang="en-US" altLang="en-US" sz="1600"/>
          </a:p>
        </p:txBody>
      </p:sp>
      <p:sp>
        <p:nvSpPr>
          <p:cNvPr id="8" name="Rectangle 7"/>
          <p:cNvSpPr/>
          <p:nvPr/>
        </p:nvSpPr>
        <p:spPr>
          <a:xfrm>
            <a:off x="8171180" y="52857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Uploads</a:t>
            </a:r>
            <a:endParaRPr lang="en-US" altLang="en-US" sz="1600"/>
          </a:p>
        </p:txBody>
      </p:sp>
      <p:sp>
        <p:nvSpPr>
          <p:cNvPr id="9" name="Rectangle 8"/>
          <p:cNvSpPr/>
          <p:nvPr/>
        </p:nvSpPr>
        <p:spPr>
          <a:xfrm>
            <a:off x="8171180" y="35712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Rating &amp; Review</a:t>
            </a:r>
            <a:endParaRPr lang="en-US" altLang="en-US" sz="1600"/>
          </a:p>
        </p:txBody>
      </p:sp>
      <p:sp>
        <p:nvSpPr>
          <p:cNvPr id="10" name="Rectangle 9"/>
          <p:cNvSpPr/>
          <p:nvPr/>
        </p:nvSpPr>
        <p:spPr>
          <a:xfrm>
            <a:off x="5029200" y="52857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Order Management</a:t>
            </a:r>
            <a:endParaRPr lang="en-US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1842135" y="35712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User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5029200" y="196596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Marketing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5029200" y="357124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Payments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1842135" y="196596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Legal units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8171180" y="1965960"/>
            <a:ext cx="1415415" cy="6578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Logistic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62915" y="1440815"/>
            <a:ext cx="2358390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344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?</a:t>
            </a:r>
            <a:endParaRPr lang="en-US" altLang="en-US" sz="344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pic>
        <p:nvPicPr>
          <p:cNvPr id="6" name="Picture 5" descr="1"/>
          <p:cNvPicPr>
            <a:picLocks noChangeAspect="1"/>
          </p:cNvPicPr>
          <p:nvPr/>
        </p:nvPicPr>
        <p:blipFill>
          <a:blip r:embed="rId1"/>
          <a:srcRect t="13195" b="25762"/>
          <a:stretch>
            <a:fillRect/>
          </a:stretch>
        </p:blipFill>
        <p:spPr>
          <a:xfrm>
            <a:off x="10160" y="4439285"/>
            <a:ext cx="2971165" cy="1360170"/>
          </a:xfrm>
          <a:prstGeom prst="rect">
            <a:avLst/>
          </a:prstGeom>
        </p:spPr>
      </p:pic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2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45180" y="2136775"/>
            <a:ext cx="71431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36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What is Microservice &amp; Why?</a:t>
            </a:r>
            <a:endParaRPr lang="en-US" altLang="en-US" sz="36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36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Pros. &amp; Cons. of Microservice?</a:t>
            </a:r>
            <a:endParaRPr lang="en-US" altLang="en-US" sz="36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36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Why we choose Microservice?</a:t>
            </a:r>
            <a:endParaRPr lang="en-US" altLang="en-US" sz="36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" grpId="1"/>
      <p:bldP spid="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DOCKER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49935" y="1759585"/>
            <a:ext cx="852932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Some best practices?</a:t>
            </a:r>
            <a:endParaRPr lang="en-US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One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Service </a:t>
            </a: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: One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Container</a:t>
            </a:r>
            <a:endParaRPr lang="en-US" altLang="en-US" sz="4000" b="1">
              <a:solidFill>
                <a:srgbClr val="C0000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One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Container </a:t>
            </a:r>
            <a:r>
              <a: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One</a:t>
            </a:r>
            <a:r>
              <a:rPr lang="en-US" altLang="en-US" sz="40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Database</a:t>
            </a:r>
            <a:endParaRPr lang="en-US" altLang="en-US" sz="4000" b="1">
              <a:solidFill>
                <a:srgbClr val="C0000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4000" b="1">
              <a:solidFill>
                <a:srgbClr val="C0000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pic>
        <p:nvPicPr>
          <p:cNvPr id="5" name="Picture 4" descr="53651-9-good-photos-free-transparent-image-hq"/>
          <p:cNvPicPr>
            <a:picLocks noChangeAspect="1"/>
          </p:cNvPicPr>
          <p:nvPr/>
        </p:nvPicPr>
        <p:blipFill>
          <a:blip r:embed="rId2">
            <a:lum bright="-12000" contrast="6000"/>
          </a:blip>
          <a:stretch>
            <a:fillRect/>
          </a:stretch>
        </p:blipFill>
        <p:spPr>
          <a:xfrm>
            <a:off x="7391400" y="1330960"/>
            <a:ext cx="4195445" cy="4195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0" y="289560"/>
            <a:ext cx="2628900" cy="556260"/>
            <a:chOff x="16" y="456"/>
            <a:chExt cx="4140" cy="876"/>
          </a:xfrm>
        </p:grpSpPr>
        <p:sp>
          <p:nvSpPr>
            <p:cNvPr id="6" name="Rectangle 5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KUBERNETS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75660" y="1256030"/>
            <a:ext cx="5010150" cy="4228465"/>
            <a:chOff x="5294" y="2000"/>
            <a:chExt cx="7890" cy="6659"/>
          </a:xfrm>
        </p:grpSpPr>
        <p:pic>
          <p:nvPicPr>
            <p:cNvPr id="2" name="Picture 1" descr="download"/>
            <p:cNvPicPr>
              <a:picLocks noChangeAspect="1"/>
            </p:cNvPicPr>
            <p:nvPr/>
          </p:nvPicPr>
          <p:blipFill>
            <a:blip r:embed="rId2"/>
            <a:srcRect l="18119" r="21539"/>
            <a:stretch>
              <a:fillRect/>
            </a:stretch>
          </p:blipFill>
          <p:spPr>
            <a:xfrm>
              <a:off x="6242" y="2000"/>
              <a:ext cx="5994" cy="5592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5294" y="6917"/>
              <a:ext cx="7890" cy="174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sz="6600" b="1">
                  <a:solidFill>
                    <a:srgbClr val="336EE5"/>
                  </a:solidFill>
                  <a:latin typeface="Padauk Book [SIL ]" panose="02000400020000020004" charset="0"/>
                  <a:cs typeface="Padauk Book [SIL ]" panose="02000400020000020004" charset="0"/>
                  <a:sym typeface="+mn-ea"/>
                </a:rPr>
                <a:t>KUBERNETES</a:t>
              </a:r>
              <a:endParaRPr lang="en-US" altLang="en-US" sz="6600" b="1">
                <a:solidFill>
                  <a:srgbClr val="336EE5"/>
                </a:solidFill>
                <a:latin typeface="Padauk Book [SIL ]" panose="02000400020000020004" charset="0"/>
                <a:cs typeface="Padauk Book [SIL ]" panose="02000400020000020004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0" y="289560"/>
            <a:ext cx="2628900" cy="556260"/>
            <a:chOff x="16" y="456"/>
            <a:chExt cx="4140" cy="876"/>
          </a:xfrm>
        </p:grpSpPr>
        <p:sp>
          <p:nvSpPr>
            <p:cNvPr id="26" name="Rectangle 25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KUBERNETS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749935" y="1605915"/>
            <a:ext cx="93827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Kubernetes?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Container orchestration system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For </a:t>
            </a:r>
            <a:r>
              <a:rPr lang="en-US" altLang="en-US" sz="32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automating, deploying, scaling, </a:t>
            </a:r>
            <a:endParaRPr lang="en-US" altLang="en-US" sz="3200" b="1">
              <a:solidFill>
                <a:srgbClr val="C0000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  and </a:t>
            </a:r>
            <a:r>
              <a:rPr lang="en-US" altLang="en-US" sz="32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management </a:t>
            </a: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of containerized applications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Invented by Google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2"/>
          <a:srcRect l="18119" r="21539"/>
          <a:stretch>
            <a:fillRect/>
          </a:stretch>
        </p:blipFill>
        <p:spPr>
          <a:xfrm>
            <a:off x="8002905" y="1424305"/>
            <a:ext cx="2005965" cy="187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0" y="289560"/>
            <a:ext cx="2628900" cy="556260"/>
            <a:chOff x="16" y="456"/>
            <a:chExt cx="4140" cy="876"/>
          </a:xfrm>
        </p:grpSpPr>
        <p:sp>
          <p:nvSpPr>
            <p:cNvPr id="26" name="Rectangle 25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KUBERNETS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65480" y="1396365"/>
            <a:ext cx="80670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Different Container Orchestration Systems.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Kubernetes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Swarm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Mesos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Nomad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Amazon ECS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0" y="289560"/>
            <a:ext cx="2628900" cy="556260"/>
            <a:chOff x="16" y="456"/>
            <a:chExt cx="4140" cy="876"/>
          </a:xfrm>
        </p:grpSpPr>
        <p:sp>
          <p:nvSpPr>
            <p:cNvPr id="26" name="Rectangle 25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KUBERNETS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65480" y="1396365"/>
            <a:ext cx="90043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Why Kubernetes?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Open source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Huge ecosystem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Application runs more stable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Cheaper than its alternatives</a:t>
            </a:r>
            <a:endParaRPr lang="en-US" altLang="en-US" sz="3200" b="1" i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45745" y="5194935"/>
            <a:ext cx="808609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Adopted by Amazon EKS and Azure AKS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902335" y="1294130"/>
            <a:ext cx="9312275" cy="4836160"/>
            <a:chOff x="2125" y="1964"/>
            <a:chExt cx="14194" cy="7371"/>
          </a:xfrm>
        </p:grpSpPr>
        <p:pic>
          <p:nvPicPr>
            <p:cNvPr id="2" name="Picture 1" descr="download"/>
            <p:cNvPicPr>
              <a:picLocks noChangeAspect="1"/>
            </p:cNvPicPr>
            <p:nvPr/>
          </p:nvPicPr>
          <p:blipFill>
            <a:blip r:embed="rId1"/>
            <a:srcRect l="18119" r="21539"/>
            <a:stretch>
              <a:fillRect/>
            </a:stretch>
          </p:blipFill>
          <p:spPr>
            <a:xfrm>
              <a:off x="2125" y="2990"/>
              <a:ext cx="4790" cy="4469"/>
            </a:xfrm>
            <a:prstGeom prst="rect">
              <a:avLst/>
            </a:prstGeom>
          </p:spPr>
        </p:pic>
        <p:pic>
          <p:nvPicPr>
            <p:cNvPr id="5" name="Picture 4" descr="vertical-logo-monochromatic"/>
            <p:cNvPicPr>
              <a:picLocks noChangeAspect="1"/>
            </p:cNvPicPr>
            <p:nvPr/>
          </p:nvPicPr>
          <p:blipFill>
            <a:blip r:embed="rId2"/>
            <a:srcRect b="32252"/>
            <a:stretch>
              <a:fillRect/>
            </a:stretch>
          </p:blipFill>
          <p:spPr>
            <a:xfrm>
              <a:off x="13741" y="1964"/>
              <a:ext cx="2579" cy="1495"/>
            </a:xfrm>
            <a:prstGeom prst="rect">
              <a:avLst/>
            </a:prstGeom>
          </p:spPr>
        </p:pic>
        <p:pic>
          <p:nvPicPr>
            <p:cNvPr id="6" name="Picture 5" descr="vertical-logo-monochromatic"/>
            <p:cNvPicPr>
              <a:picLocks noChangeAspect="1"/>
            </p:cNvPicPr>
            <p:nvPr/>
          </p:nvPicPr>
          <p:blipFill>
            <a:blip r:embed="rId2"/>
            <a:srcRect b="32252"/>
            <a:stretch>
              <a:fillRect/>
            </a:stretch>
          </p:blipFill>
          <p:spPr>
            <a:xfrm>
              <a:off x="13741" y="4727"/>
              <a:ext cx="2579" cy="1495"/>
            </a:xfrm>
            <a:prstGeom prst="rect">
              <a:avLst/>
            </a:prstGeom>
          </p:spPr>
        </p:pic>
        <p:pic>
          <p:nvPicPr>
            <p:cNvPr id="7" name="Picture 6" descr="vertical-logo-monochromatic"/>
            <p:cNvPicPr>
              <a:picLocks noChangeAspect="1"/>
            </p:cNvPicPr>
            <p:nvPr/>
          </p:nvPicPr>
          <p:blipFill>
            <a:blip r:embed="rId2"/>
            <a:srcRect b="32252"/>
            <a:stretch>
              <a:fillRect/>
            </a:stretch>
          </p:blipFill>
          <p:spPr>
            <a:xfrm>
              <a:off x="13741" y="7841"/>
              <a:ext cx="2579" cy="1495"/>
            </a:xfrm>
            <a:prstGeom prst="rect">
              <a:avLst/>
            </a:prstGeom>
          </p:spPr>
        </p:pic>
        <p:pic>
          <p:nvPicPr>
            <p:cNvPr id="8" name="Picture 7" descr="vertical-logo-monochromatic"/>
            <p:cNvPicPr>
              <a:picLocks noChangeAspect="1"/>
            </p:cNvPicPr>
            <p:nvPr/>
          </p:nvPicPr>
          <p:blipFill>
            <a:blip r:embed="rId2"/>
            <a:srcRect b="32252"/>
            <a:stretch>
              <a:fillRect/>
            </a:stretch>
          </p:blipFill>
          <p:spPr>
            <a:xfrm>
              <a:off x="9810" y="3795"/>
              <a:ext cx="2579" cy="1495"/>
            </a:xfrm>
            <a:prstGeom prst="rect">
              <a:avLst/>
            </a:prstGeom>
          </p:spPr>
        </p:pic>
        <p:pic>
          <p:nvPicPr>
            <p:cNvPr id="9" name="Picture 8" descr="vertical-logo-monochromatic"/>
            <p:cNvPicPr>
              <a:picLocks noChangeAspect="1"/>
            </p:cNvPicPr>
            <p:nvPr/>
          </p:nvPicPr>
          <p:blipFill>
            <a:blip r:embed="rId2"/>
            <a:srcRect b="32252"/>
            <a:stretch>
              <a:fillRect/>
            </a:stretch>
          </p:blipFill>
          <p:spPr>
            <a:xfrm>
              <a:off x="9810" y="6262"/>
              <a:ext cx="2579" cy="149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6248" y="2732"/>
              <a:ext cx="7986" cy="1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65" y="7180"/>
              <a:ext cx="8748" cy="1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609" y="5697"/>
              <a:ext cx="75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439" y="4442"/>
              <a:ext cx="3877" cy="3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15" y="6518"/>
              <a:ext cx="4173" cy="4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 Box 15"/>
          <p:cNvSpPr txBox="1"/>
          <p:nvPr/>
        </p:nvSpPr>
        <p:spPr>
          <a:xfrm>
            <a:off x="1865630" y="4812665"/>
            <a:ext cx="12719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6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KUBERNETS</a:t>
            </a:r>
            <a:endParaRPr lang="en-US" altLang="en-US" sz="16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409690" y="3459480"/>
            <a:ext cx="761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</a:t>
            </a:r>
            <a:endParaRPr lang="en-US" altLang="en-US" sz="1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409690" y="5095240"/>
            <a:ext cx="761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</a:t>
            </a:r>
            <a:endParaRPr lang="en-US" altLang="en-US" sz="1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988425" y="4006215"/>
            <a:ext cx="761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</a:t>
            </a:r>
            <a:endParaRPr lang="en-US" altLang="en-US" sz="1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988425" y="2219960"/>
            <a:ext cx="761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</a:t>
            </a:r>
            <a:endParaRPr lang="en-US" altLang="en-US" sz="1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988425" y="6130925"/>
            <a:ext cx="761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</a:t>
            </a:r>
            <a:endParaRPr lang="en-US" altLang="en-US" sz="1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pic>
        <p:nvPicPr>
          <p:cNvPr id="36" name="Picture 35" descr="RGC logo-01"/>
          <p:cNvPicPr>
            <a:picLocks noChangeAspect="1"/>
          </p:cNvPicPr>
          <p:nvPr/>
        </p:nvPicPr>
        <p:blipFill>
          <a:blip r:embed="rId3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0160" y="289560"/>
            <a:ext cx="2628900" cy="556260"/>
            <a:chOff x="16" y="456"/>
            <a:chExt cx="4140" cy="876"/>
          </a:xfrm>
        </p:grpSpPr>
        <p:sp>
          <p:nvSpPr>
            <p:cNvPr id="38" name="Rectangle 37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KUBERNETS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0" y="289560"/>
            <a:ext cx="2628900" cy="556260"/>
            <a:chOff x="16" y="456"/>
            <a:chExt cx="4140" cy="876"/>
          </a:xfrm>
        </p:grpSpPr>
        <p:sp>
          <p:nvSpPr>
            <p:cNvPr id="26" name="Rectangle 25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KUBERNETS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749935" y="3327400"/>
            <a:ext cx="105022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OR Kubernetes?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is a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Container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Kubernetes is </a:t>
            </a: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Container orchestration. </a:t>
            </a:r>
            <a:endParaRPr lang="en-US" altLang="en-US" sz="4000" b="1">
              <a:solidFill>
                <a:srgbClr val="C0000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03825" y="1513205"/>
            <a:ext cx="6012815" cy="3116580"/>
            <a:chOff x="8195" y="2383"/>
            <a:chExt cx="9469" cy="4908"/>
          </a:xfrm>
        </p:grpSpPr>
        <p:grpSp>
          <p:nvGrpSpPr>
            <p:cNvPr id="32" name="Group 31"/>
            <p:cNvGrpSpPr/>
            <p:nvPr/>
          </p:nvGrpSpPr>
          <p:grpSpPr>
            <a:xfrm>
              <a:off x="13332" y="2383"/>
              <a:ext cx="4333" cy="4909"/>
              <a:chOff x="9810" y="1964"/>
              <a:chExt cx="6510" cy="7372"/>
            </a:xfrm>
          </p:grpSpPr>
          <p:pic>
            <p:nvPicPr>
              <p:cNvPr id="34" name="Picture 33" descr="vertical-logo-monochromatic"/>
              <p:cNvPicPr>
                <a:picLocks noChangeAspect="1"/>
              </p:cNvPicPr>
              <p:nvPr/>
            </p:nvPicPr>
            <p:blipFill>
              <a:blip r:embed="rId2"/>
              <a:srcRect b="32252"/>
              <a:stretch>
                <a:fillRect/>
              </a:stretch>
            </p:blipFill>
            <p:spPr>
              <a:xfrm>
                <a:off x="13741" y="1964"/>
                <a:ext cx="2579" cy="1495"/>
              </a:xfrm>
              <a:prstGeom prst="rect">
                <a:avLst/>
              </a:prstGeom>
            </p:spPr>
          </p:pic>
          <p:pic>
            <p:nvPicPr>
              <p:cNvPr id="35" name="Picture 34" descr="vertical-logo-monochromatic"/>
              <p:cNvPicPr>
                <a:picLocks noChangeAspect="1"/>
              </p:cNvPicPr>
              <p:nvPr/>
            </p:nvPicPr>
            <p:blipFill>
              <a:blip r:embed="rId2"/>
              <a:srcRect b="32252"/>
              <a:stretch>
                <a:fillRect/>
              </a:stretch>
            </p:blipFill>
            <p:spPr>
              <a:xfrm>
                <a:off x="13741" y="4727"/>
                <a:ext cx="2579" cy="1495"/>
              </a:xfrm>
              <a:prstGeom prst="rect">
                <a:avLst/>
              </a:prstGeom>
            </p:spPr>
          </p:pic>
          <p:pic>
            <p:nvPicPr>
              <p:cNvPr id="36" name="Picture 35" descr="vertical-logo-monochromatic"/>
              <p:cNvPicPr>
                <a:picLocks noChangeAspect="1"/>
              </p:cNvPicPr>
              <p:nvPr/>
            </p:nvPicPr>
            <p:blipFill>
              <a:blip r:embed="rId2"/>
              <a:srcRect b="32252"/>
              <a:stretch>
                <a:fillRect/>
              </a:stretch>
            </p:blipFill>
            <p:spPr>
              <a:xfrm>
                <a:off x="13741" y="7841"/>
                <a:ext cx="2579" cy="1495"/>
              </a:xfrm>
              <a:prstGeom prst="rect">
                <a:avLst/>
              </a:prstGeom>
            </p:spPr>
          </p:pic>
          <p:pic>
            <p:nvPicPr>
              <p:cNvPr id="37" name="Picture 36" descr="vertical-logo-monochromatic"/>
              <p:cNvPicPr>
                <a:picLocks noChangeAspect="1"/>
              </p:cNvPicPr>
              <p:nvPr/>
            </p:nvPicPr>
            <p:blipFill>
              <a:blip r:embed="rId2"/>
              <a:srcRect b="32252"/>
              <a:stretch>
                <a:fillRect/>
              </a:stretch>
            </p:blipFill>
            <p:spPr>
              <a:xfrm>
                <a:off x="9810" y="3795"/>
                <a:ext cx="2579" cy="1495"/>
              </a:xfrm>
              <a:prstGeom prst="rect">
                <a:avLst/>
              </a:prstGeom>
            </p:spPr>
          </p:pic>
          <p:pic>
            <p:nvPicPr>
              <p:cNvPr id="38" name="Picture 37" descr="vertical-logo-monochromatic"/>
              <p:cNvPicPr>
                <a:picLocks noChangeAspect="1"/>
              </p:cNvPicPr>
              <p:nvPr/>
            </p:nvPicPr>
            <p:blipFill>
              <a:blip r:embed="rId2"/>
              <a:srcRect b="32252"/>
              <a:stretch>
                <a:fillRect/>
              </a:stretch>
            </p:blipFill>
            <p:spPr>
              <a:xfrm>
                <a:off x="9810" y="6262"/>
                <a:ext cx="2579" cy="1495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8195" y="2894"/>
              <a:ext cx="8058" cy="4090"/>
              <a:chOff x="8217" y="2894"/>
              <a:chExt cx="8058" cy="4090"/>
            </a:xfrm>
          </p:grpSpPr>
          <p:pic>
            <p:nvPicPr>
              <p:cNvPr id="46" name="Picture 45" descr="download"/>
              <p:cNvPicPr>
                <a:picLocks noChangeAspect="1"/>
              </p:cNvPicPr>
              <p:nvPr/>
            </p:nvPicPr>
            <p:blipFill>
              <a:blip r:embed="rId3"/>
              <a:srcRect l="18119" r="21539"/>
              <a:stretch>
                <a:fillRect/>
              </a:stretch>
            </p:blipFill>
            <p:spPr>
              <a:xfrm>
                <a:off x="8217" y="3066"/>
                <a:ext cx="3188" cy="297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V="1">
                <a:off x="10961" y="2894"/>
                <a:ext cx="5315" cy="8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0440" y="5856"/>
                <a:ext cx="5822" cy="11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1201" y="4869"/>
                <a:ext cx="504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11088" y="4033"/>
                <a:ext cx="2580" cy="2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806" y="5415"/>
                <a:ext cx="2777" cy="3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3297555" y="4213860"/>
            <a:ext cx="4471670" cy="932815"/>
          </a:xfrm>
          <a:prstGeom prst="rect">
            <a:avLst/>
          </a:prstGeom>
          <a:solidFill>
            <a:srgbClr val="004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195-1953791_docker-icon-png"/>
          <p:cNvPicPr>
            <a:picLocks noChangeAspect="1"/>
          </p:cNvPicPr>
          <p:nvPr/>
        </p:nvPicPr>
        <p:blipFill>
          <a:blip r:embed="rId1">
            <a:lum contrast="24000"/>
          </a:blip>
          <a:stretch>
            <a:fillRect/>
          </a:stretch>
        </p:blipFill>
        <p:spPr>
          <a:xfrm>
            <a:off x="3119755" y="964565"/>
            <a:ext cx="5300980" cy="32162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932555" y="4180840"/>
            <a:ext cx="3329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6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ARCHITECTURE</a:t>
            </a:r>
            <a:endParaRPr lang="en-US" altLang="en-US" sz="36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160" y="289560"/>
            <a:ext cx="7218680" cy="556895"/>
            <a:chOff x="16" y="456"/>
            <a:chExt cx="6730" cy="877"/>
          </a:xfrm>
        </p:grpSpPr>
        <p:sp>
          <p:nvSpPr>
            <p:cNvPr id="26" name="Rectangle 25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339" y="582"/>
              <a:ext cx="640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KUBERNETS ARCHITECURE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36650" y="1770380"/>
            <a:ext cx="9678035" cy="4039870"/>
            <a:chOff x="1856" y="2722"/>
            <a:chExt cx="15241" cy="6362"/>
          </a:xfrm>
        </p:grpSpPr>
        <p:sp>
          <p:nvSpPr>
            <p:cNvPr id="14" name="Rectangle 13"/>
            <p:cNvSpPr/>
            <p:nvPr/>
          </p:nvSpPr>
          <p:spPr>
            <a:xfrm>
              <a:off x="5865" y="2734"/>
              <a:ext cx="3029" cy="552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" altLang="en-US" sz="1600"/>
                <a:t>Etcd</a:t>
              </a:r>
              <a:endParaRPr lang="" altLang="en-US" sz="1600"/>
            </a:p>
            <a:p>
              <a:pPr algn="ctr">
                <a:lnSpc>
                  <a:spcPct val="150000"/>
                </a:lnSpc>
              </a:pPr>
              <a:r>
                <a:rPr lang="" altLang="en-US" sz="1600"/>
                <a:t>API Server</a:t>
              </a:r>
              <a:endParaRPr lang="" altLang="en-US" sz="1600"/>
            </a:p>
            <a:p>
              <a:pPr algn="ctr">
                <a:lnSpc>
                  <a:spcPct val="150000"/>
                </a:lnSpc>
              </a:pPr>
              <a:r>
                <a:rPr lang="" altLang="en-US" sz="1600"/>
                <a:t>Controller</a:t>
              </a:r>
              <a:endParaRPr lang="" altLang="en-US" sz="1600"/>
            </a:p>
            <a:p>
              <a:pPr algn="ctr">
                <a:lnSpc>
                  <a:spcPct val="150000"/>
                </a:lnSpc>
              </a:pPr>
              <a:r>
                <a:rPr lang="" altLang="en-US" sz="1600"/>
                <a:t>Manager Server</a:t>
              </a:r>
              <a:endParaRPr lang="" altLang="en-US" sz="1600"/>
            </a:p>
            <a:p>
              <a:pPr algn="ctr">
                <a:lnSpc>
                  <a:spcPct val="150000"/>
                </a:lnSpc>
              </a:pPr>
              <a:r>
                <a:rPr lang="" altLang="en-US" sz="1600"/>
                <a:t>Scheduler</a:t>
              </a:r>
              <a:endParaRPr lang="" altLang="en-US" sz="1600"/>
            </a:p>
            <a:p>
              <a:pPr algn="ctr">
                <a:lnSpc>
                  <a:spcPct val="150000"/>
                </a:lnSpc>
              </a:pPr>
              <a:r>
                <a:rPr lang="" altLang="en-US" sz="1600"/>
                <a:t>Server</a:t>
              </a:r>
              <a:endParaRPr lang="" altLang="en-US" sz="1600"/>
            </a:p>
            <a:p>
              <a:pPr algn="ctr">
                <a:lnSpc>
                  <a:spcPct val="150000"/>
                </a:lnSpc>
              </a:pPr>
              <a:endParaRPr lang="" altLang="en-US" sz="1600"/>
            </a:p>
          </p:txBody>
        </p:sp>
        <p:sp>
          <p:nvSpPr>
            <p:cNvPr id="5" name="Oval 4"/>
            <p:cNvSpPr/>
            <p:nvPr/>
          </p:nvSpPr>
          <p:spPr>
            <a:xfrm>
              <a:off x="1856" y="3757"/>
              <a:ext cx="1286" cy="12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" altLang="en-US" sz="1600" b="1">
                  <a:sym typeface="+mn-ea"/>
                </a:rPr>
                <a:t>U</a:t>
              </a:r>
              <a:r>
                <a:rPr lang="" altLang="en-US" sz="1600" b="1">
                  <a:sym typeface="+mn-ea"/>
                </a:rPr>
                <a:t>I</a:t>
              </a:r>
              <a:endParaRPr lang="" altLang="en-US" sz="1600" b="1">
                <a:sym typeface="+mn-ea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856" y="5840"/>
              <a:ext cx="1286" cy="12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" sz="1600" b="1">
                  <a:sym typeface="+mn-ea"/>
                </a:rPr>
                <a:t>CLI</a:t>
              </a:r>
              <a:endParaRPr lang="" sz="1600" b="1">
                <a:sym typeface="+mn-ea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15" y="4847"/>
              <a:ext cx="1286" cy="128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" sz="1600" b="1">
                  <a:sym typeface="+mn-ea"/>
                </a:rPr>
                <a:t>API</a:t>
              </a:r>
              <a:endParaRPr lang="" sz="1600" b="1">
                <a:sym typeface="+mn-ea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614" y="2722"/>
              <a:ext cx="3029" cy="111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" altLang="en-US" sz="1600"/>
                <a:t>Worker node1</a:t>
              </a:r>
              <a:endParaRPr lang="" altLang="en-US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69" y="2734"/>
              <a:ext cx="3029" cy="55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endParaRPr lang="en-US" altLang="en-US" sz="1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14" y="5795"/>
              <a:ext cx="3029" cy="94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en-US" altLang="en-US" sz="1600"/>
                <a:t>Worker node</a:t>
              </a:r>
              <a:r>
                <a:rPr lang="" altLang="en-US" sz="1600"/>
                <a:t>3</a:t>
              </a:r>
              <a:endParaRPr lang="" altLang="en-US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14" y="7307"/>
              <a:ext cx="3029" cy="94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en-US" altLang="en-US" sz="1600"/>
                <a:t>Worker node</a:t>
              </a:r>
              <a:r>
                <a:rPr lang="" altLang="en-US" sz="1600"/>
                <a:t>4</a:t>
              </a:r>
              <a:endParaRPr lang="" altLang="en-US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13" y="4284"/>
              <a:ext cx="3029" cy="103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r>
                <a:rPr lang="en-US" altLang="en-US" sz="1600"/>
                <a:t>Worker node</a:t>
              </a:r>
              <a:r>
                <a:rPr lang="" altLang="en-US" sz="1600"/>
                <a:t>2</a:t>
              </a:r>
              <a:endParaRPr lang="" altLang="en-US" sz="1600"/>
            </a:p>
          </p:txBody>
        </p:sp>
        <p:sp>
          <p:nvSpPr>
            <p:cNvPr id="15" name="Cube 14"/>
            <p:cNvSpPr/>
            <p:nvPr/>
          </p:nvSpPr>
          <p:spPr>
            <a:xfrm>
              <a:off x="14968" y="3533"/>
              <a:ext cx="1231" cy="104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14968" y="4968"/>
              <a:ext cx="1231" cy="104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14968" y="6380"/>
              <a:ext cx="1231" cy="104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409" y="8383"/>
              <a:ext cx="234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1400" b="1"/>
                <a:t>Registry</a:t>
              </a:r>
              <a:endParaRPr lang="" altLang="en-US" sz="1400" b="1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205" y="8262"/>
              <a:ext cx="234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 sz="1400" b="1">
                  <a:solidFill>
                    <a:srgbClr val="202020"/>
                  </a:solidFill>
                </a:rPr>
                <a:t>Kubernetes Master</a:t>
              </a:r>
              <a:endParaRPr lang="" altLang="en-US" sz="1400" b="1">
                <a:solidFill>
                  <a:srgbClr val="202020"/>
                </a:solidFill>
              </a:endParaRPr>
            </a:p>
          </p:txBody>
        </p:sp>
        <p:cxnSp>
          <p:nvCxnSpPr>
            <p:cNvPr id="28" name="Straight Connector 27"/>
            <p:cNvCxnSpPr>
              <a:endCxn id="8" idx="1"/>
            </p:cNvCxnSpPr>
            <p:nvPr/>
          </p:nvCxnSpPr>
          <p:spPr>
            <a:xfrm>
              <a:off x="8890" y="3276"/>
              <a:ext cx="724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889" y="4801"/>
              <a:ext cx="724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889" y="6265"/>
              <a:ext cx="724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889" y="7777"/>
              <a:ext cx="724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6"/>
              <a:endCxn id="14" idx="1"/>
            </p:cNvCxnSpPr>
            <p:nvPr/>
          </p:nvCxnSpPr>
          <p:spPr>
            <a:xfrm>
              <a:off x="5001" y="5490"/>
              <a:ext cx="864" cy="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5" idx="5"/>
              <a:endCxn id="7" idx="2"/>
            </p:cNvCxnSpPr>
            <p:nvPr/>
          </p:nvCxnSpPr>
          <p:spPr>
            <a:xfrm>
              <a:off x="2954" y="4855"/>
              <a:ext cx="761" cy="6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" idx="7"/>
              <a:endCxn id="7" idx="2"/>
            </p:cNvCxnSpPr>
            <p:nvPr/>
          </p:nvCxnSpPr>
          <p:spPr>
            <a:xfrm flipV="1">
              <a:off x="2954" y="5490"/>
              <a:ext cx="761" cy="5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2643" y="3274"/>
              <a:ext cx="1422" cy="2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1" idx="3"/>
            </p:cNvCxnSpPr>
            <p:nvPr/>
          </p:nvCxnSpPr>
          <p:spPr>
            <a:xfrm flipV="1">
              <a:off x="12643" y="5462"/>
              <a:ext cx="1413" cy="2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0" idx="3"/>
            </p:cNvCxnSpPr>
            <p:nvPr/>
          </p:nvCxnSpPr>
          <p:spPr>
            <a:xfrm flipV="1">
              <a:off x="12643" y="5449"/>
              <a:ext cx="1436" cy="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2" idx="3"/>
            </p:cNvCxnSpPr>
            <p:nvPr/>
          </p:nvCxnSpPr>
          <p:spPr>
            <a:xfrm>
              <a:off x="12642" y="4802"/>
              <a:ext cx="1442" cy="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Python_logo_and_wordmark.svg"/>
          <p:cNvPicPr>
            <a:picLocks noChangeAspect="1"/>
          </p:cNvPicPr>
          <p:nvPr/>
        </p:nvPicPr>
        <p:blipFill>
          <a:blip r:embed="rId1"/>
          <a:srcRect r="6650"/>
          <a:stretch>
            <a:fillRect/>
          </a:stretch>
        </p:blipFill>
        <p:spPr>
          <a:xfrm>
            <a:off x="1744345" y="2098675"/>
            <a:ext cx="9150350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71431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What is Microservice?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22755" y="2208530"/>
            <a:ext cx="5211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Software Architecture</a:t>
            </a:r>
            <a:endParaRPr lang="en-US" altLang="en-US" sz="36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68680" y="3677920"/>
            <a:ext cx="17252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Why?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79905" y="4561205"/>
            <a:ext cx="5295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</a:rPr>
              <a:t>Monolith Architecture</a:t>
            </a:r>
            <a:endParaRPr lang="en-US" altLang="en-US" sz="4000" b="1">
              <a:solidFill>
                <a:srgbClr val="C0000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26670" y="289560"/>
            <a:ext cx="2628900" cy="556895"/>
            <a:chOff x="16" y="456"/>
            <a:chExt cx="4140" cy="877"/>
          </a:xfrm>
        </p:grpSpPr>
        <p:sp>
          <p:nvSpPr>
            <p:cNvPr id="38" name="Rectangle 37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PYTHON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pic>
        <p:nvPicPr>
          <p:cNvPr id="3" name="Picture 2" descr="Guido-portrait-2014-drc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95" y="1699895"/>
            <a:ext cx="7800975" cy="519874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178560" y="1871345"/>
            <a:ext cx="5505450" cy="3507740"/>
            <a:chOff x="1901" y="3603"/>
            <a:chExt cx="8670" cy="5524"/>
          </a:xfrm>
        </p:grpSpPr>
        <p:sp>
          <p:nvSpPr>
            <p:cNvPr id="6" name="Text Box 5"/>
            <p:cNvSpPr txBox="1"/>
            <p:nvPr/>
          </p:nvSpPr>
          <p:spPr>
            <a:xfrm>
              <a:off x="1901" y="3603"/>
              <a:ext cx="8670" cy="5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indent="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Guido van Rossum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lvl="0" indent="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Dutch Programmer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lvl="0" indent="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February 20, 1991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lvl="0" indent="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BBC comedy series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lvl="0" indent="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en-US" altLang="en-US" sz="20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-Monty Python's Flying Circus-</a:t>
              </a:r>
              <a:endParaRPr lang="en-US" altLang="en-US" sz="20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055" y="4999"/>
              <a:ext cx="5230" cy="2315"/>
              <a:chOff x="2055" y="4999"/>
              <a:chExt cx="5230" cy="231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055" y="6056"/>
                <a:ext cx="523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5" y="4999"/>
                <a:ext cx="523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055" y="7314"/>
                <a:ext cx="5230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26670" y="289560"/>
            <a:ext cx="2628900" cy="556895"/>
            <a:chOff x="16" y="456"/>
            <a:chExt cx="4140" cy="877"/>
          </a:xfrm>
        </p:grpSpPr>
        <p:sp>
          <p:nvSpPr>
            <p:cNvPr id="38" name="Rectangle 37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PYTHON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749300" y="1508125"/>
            <a:ext cx="9648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4000" b="1">
                <a:solidFill>
                  <a:srgbClr val="CC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Pros</a:t>
            </a:r>
            <a:r>
              <a:rPr lang="en-US" sz="40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.</a:t>
            </a:r>
            <a:r>
              <a:rPr 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 &amp; Cons.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9300" y="2522855"/>
            <a:ext cx="96481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Easy to Read, Learn and Write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Improved Productivity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Free and Open-Source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Vast Libraries Support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Better community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2700" y="289560"/>
            <a:ext cx="2628900" cy="556895"/>
            <a:chOff x="16" y="456"/>
            <a:chExt cx="4140" cy="877"/>
          </a:xfrm>
        </p:grpSpPr>
        <p:sp>
          <p:nvSpPr>
            <p:cNvPr id="38" name="Rectangle 37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PYTHON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749300" y="1508125"/>
            <a:ext cx="9648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Pros</a:t>
            </a:r>
            <a:r>
              <a:rPr lang="en-US" sz="40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.</a:t>
            </a:r>
            <a:r>
              <a:rPr 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 &amp; </a:t>
            </a:r>
            <a:r>
              <a:rPr lang="en-US" sz="4000" b="1">
                <a:solidFill>
                  <a:srgbClr val="CC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Cons</a:t>
            </a:r>
            <a:r>
              <a:rPr 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.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9300" y="2522855"/>
            <a:ext cx="96481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Slow Speed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Not Memory Efficient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Weak in Mobile Computing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Database Access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2700" y="289560"/>
            <a:ext cx="2628900" cy="556895"/>
            <a:chOff x="16" y="456"/>
            <a:chExt cx="4140" cy="877"/>
          </a:xfrm>
        </p:grpSpPr>
        <p:sp>
          <p:nvSpPr>
            <p:cNvPr id="38" name="Rectangle 37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PYTHON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3420" y="2334260"/>
            <a:ext cx="11007725" cy="3798570"/>
            <a:chOff x="1180" y="2375"/>
            <a:chExt cx="17335" cy="5982"/>
          </a:xfrm>
        </p:grpSpPr>
        <p:sp>
          <p:nvSpPr>
            <p:cNvPr id="17" name="Text Box 16"/>
            <p:cNvSpPr txBox="1"/>
            <p:nvPr/>
          </p:nvSpPr>
          <p:spPr>
            <a:xfrm>
              <a:off x="1180" y="2375"/>
              <a:ext cx="9200" cy="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Web Development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GUI Development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Scientific and Numeric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Business applications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Games Development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9315" y="2397"/>
              <a:ext cx="9200" cy="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Education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Artificial Intelligence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Machine learning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Robotics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  <a:p>
              <a:pPr marL="914400" lvl="1" indent="-457200" algn="l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Network programming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902970" y="1172210"/>
            <a:ext cx="10641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40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Why? </a:t>
            </a:r>
            <a:r>
              <a:rPr lang="en-US" altLang="en-US" sz="4000" b="1">
                <a:solidFill>
                  <a:srgbClr val="CC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General Purpose Programming Language</a:t>
            </a:r>
            <a:endParaRPr lang="en-US" altLang="en-US" sz="4000" b="1">
              <a:solidFill>
                <a:srgbClr val="CC000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-1270" y="289560"/>
            <a:ext cx="2628900" cy="556895"/>
            <a:chOff x="16" y="456"/>
            <a:chExt cx="4140" cy="877"/>
          </a:xfrm>
        </p:grpSpPr>
        <p:sp>
          <p:nvSpPr>
            <p:cNvPr id="38" name="Rectangle 37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83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PYTHON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pic>
        <p:nvPicPr>
          <p:cNvPr id="3" name="Picture 2" descr="Top-Companies-Using-Python-1"/>
          <p:cNvPicPr>
            <a:picLocks noChangeAspect="1"/>
          </p:cNvPicPr>
          <p:nvPr/>
        </p:nvPicPr>
        <p:blipFill>
          <a:blip r:embed="rId2"/>
          <a:srcRect t="13576"/>
          <a:stretch>
            <a:fillRect/>
          </a:stretch>
        </p:blipFill>
        <p:spPr>
          <a:xfrm>
            <a:off x="1066800" y="1551305"/>
            <a:ext cx="10058400" cy="445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1-2-database-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1538605"/>
            <a:ext cx="3131820" cy="37807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845050" y="2200910"/>
            <a:ext cx="556323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8800" b="1">
                <a:solidFill>
                  <a:srgbClr val="3976A0"/>
                </a:solidFill>
                <a:latin typeface="Padauk Book [SIL ]" panose="02000400020000020004" charset="0"/>
                <a:cs typeface="Padauk Book [SIL ]" panose="02000400020000020004" charset="0"/>
                <a:sym typeface="+mn-ea"/>
              </a:rPr>
              <a:t>D</a:t>
            </a:r>
            <a:r>
              <a:rPr lang="" altLang="en-US" sz="8800" b="1">
                <a:solidFill>
                  <a:srgbClr val="3976A0"/>
                </a:solidFill>
                <a:latin typeface="Padauk Book [SIL ]" panose="02000400020000020004" charset="0"/>
                <a:cs typeface="Padauk Book [SIL ]" panose="02000400020000020004" charset="0"/>
                <a:sym typeface="+mn-ea"/>
              </a:rPr>
              <a:t>ATABASE</a:t>
            </a:r>
            <a:endParaRPr lang="" altLang="en-US" sz="8800" b="1">
              <a:solidFill>
                <a:srgbClr val="3976A0"/>
              </a:solidFill>
              <a:latin typeface="Padauk Book [SIL ]" panose="02000400020000020004" charset="0"/>
              <a:cs typeface="Padauk Book [SIL ]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2700" y="289560"/>
            <a:ext cx="2628900" cy="556895"/>
            <a:chOff x="16" y="456"/>
            <a:chExt cx="4140" cy="877"/>
          </a:xfrm>
        </p:grpSpPr>
        <p:sp>
          <p:nvSpPr>
            <p:cNvPr id="38" name="Rectangle 37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DATABASE</a:t>
              </a:r>
              <a:endParaRPr lang="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2970" y="2134870"/>
            <a:ext cx="10979785" cy="2029460"/>
            <a:chOff x="1422" y="3362"/>
            <a:chExt cx="17291" cy="3196"/>
          </a:xfrm>
        </p:grpSpPr>
        <p:pic>
          <p:nvPicPr>
            <p:cNvPr id="6" name="Picture 5" descr="2560px-Cassandra_logo.sv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" y="3759"/>
              <a:ext cx="3583" cy="2403"/>
            </a:xfrm>
            <a:prstGeom prst="rect">
              <a:avLst/>
            </a:prstGeom>
          </p:spPr>
        </p:pic>
        <p:pic>
          <p:nvPicPr>
            <p:cNvPr id="7" name="Picture 6" descr="MongoDB_Logo_FullColorBlack_RGB-4td3yuxzj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33" y="4601"/>
              <a:ext cx="5781" cy="1561"/>
            </a:xfrm>
            <a:prstGeom prst="rect">
              <a:avLst/>
            </a:prstGeom>
          </p:spPr>
        </p:pic>
        <p:pic>
          <p:nvPicPr>
            <p:cNvPr id="8" name="Picture 7" descr="postgresql_plain_wordmark_logo_icon_14639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2" y="3362"/>
              <a:ext cx="3197" cy="31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159510" y="4211955"/>
            <a:ext cx="8868410" cy="1684020"/>
            <a:chOff x="1826" y="6633"/>
            <a:chExt cx="13966" cy="2652"/>
          </a:xfrm>
        </p:grpSpPr>
        <p:sp>
          <p:nvSpPr>
            <p:cNvPr id="5" name="Text Box 4"/>
            <p:cNvSpPr txBox="1"/>
            <p:nvPr/>
          </p:nvSpPr>
          <p:spPr>
            <a:xfrm>
              <a:off x="1826" y="7687"/>
              <a:ext cx="238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indent="0" algn="ctr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" altLang="en-US" sz="40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SQL</a:t>
              </a:r>
              <a:endParaRPr lang="" altLang="en-US" sz="40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363" y="7687"/>
              <a:ext cx="335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indent="0" algn="ctr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</a:pPr>
              <a:r>
                <a:rPr lang="" altLang="en-US" sz="40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No</a:t>
              </a:r>
              <a:r>
                <a:rPr lang="en-US" altLang="en-US" sz="40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  <a:sym typeface="+mn-ea"/>
                </a:rPr>
                <a:t>SQL</a:t>
              </a:r>
              <a:endParaRPr lang="en-US" altLang="en-US" sz="40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endParaRPr>
            </a:p>
          </p:txBody>
        </p:sp>
        <p:cxnSp>
          <p:nvCxnSpPr>
            <p:cNvPr id="10" name="Elbow Connector 9"/>
            <p:cNvCxnSpPr>
              <a:stCxn id="9" idx="1"/>
            </p:cNvCxnSpPr>
            <p:nvPr/>
          </p:nvCxnSpPr>
          <p:spPr>
            <a:xfrm rot="10800000">
              <a:off x="9753" y="6633"/>
              <a:ext cx="1610" cy="1853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9" idx="3"/>
            </p:cNvCxnSpPr>
            <p:nvPr/>
          </p:nvCxnSpPr>
          <p:spPr>
            <a:xfrm flipV="1">
              <a:off x="14722" y="6744"/>
              <a:ext cx="1071" cy="1742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021" y="6766"/>
              <a:ext cx="0" cy="116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B Diagram"/>
          <p:cNvPicPr>
            <a:picLocks noChangeAspect="1"/>
          </p:cNvPicPr>
          <p:nvPr/>
        </p:nvPicPr>
        <p:blipFill>
          <a:blip r:embed="rId1"/>
          <a:srcRect l="2297" b="37121"/>
          <a:stretch>
            <a:fillRect/>
          </a:stretch>
        </p:blipFill>
        <p:spPr>
          <a:xfrm>
            <a:off x="139065" y="1731010"/>
            <a:ext cx="11913870" cy="3816350"/>
          </a:xfrm>
          <a:prstGeom prst="rect">
            <a:avLst/>
          </a:prstGeom>
        </p:spPr>
      </p:pic>
      <p:sp>
        <p:nvSpPr>
          <p:cNvPr id="6" name="Text Box 5">
            <a:hlinkClick r:id="rId2" tooltip="" action="ppaction://hlinkfile"/>
          </p:cNvPr>
          <p:cNvSpPr txBox="1"/>
          <p:nvPr/>
        </p:nvSpPr>
        <p:spPr>
          <a:xfrm>
            <a:off x="4519930" y="5654040"/>
            <a:ext cx="2743835" cy="368300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t">
            <a:spAutoFit/>
          </a:bodyPr>
          <a:p>
            <a:pPr algn="ctr"/>
            <a:r>
              <a:rPr lang="" altLang="en-US" b="1">
                <a:solidFill>
                  <a:schemeClr val="bg1"/>
                </a:solidFill>
              </a:rPr>
              <a:t>DB Diagram &gt;&gt;</a:t>
            </a:r>
            <a:endParaRPr lang="" altLang="en-US" b="1">
              <a:solidFill>
                <a:schemeClr val="bg1"/>
              </a:solidFill>
            </a:endParaRPr>
          </a:p>
        </p:txBody>
      </p:sp>
      <p:pic>
        <p:nvPicPr>
          <p:cNvPr id="7" name="Picture 6" descr="RGC logo-01"/>
          <p:cNvPicPr>
            <a:picLocks noChangeAspect="1"/>
          </p:cNvPicPr>
          <p:nvPr/>
        </p:nvPicPr>
        <p:blipFill>
          <a:blip r:embed="rId3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2700" y="289560"/>
            <a:ext cx="2628900" cy="556895"/>
            <a:chOff x="16" y="456"/>
            <a:chExt cx="4140" cy="877"/>
          </a:xfrm>
        </p:grpSpPr>
        <p:sp>
          <p:nvSpPr>
            <p:cNvPr id="38" name="Rectangle 37"/>
            <p:cNvSpPr/>
            <p:nvPr/>
          </p:nvSpPr>
          <p:spPr>
            <a:xfrm>
              <a:off x="16" y="456"/>
              <a:ext cx="4140" cy="877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39" y="582"/>
              <a:ext cx="374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bg1"/>
                  </a:solidFill>
                  <a:latin typeface="Padauk" panose="02000400020000020004" charset="0"/>
                  <a:cs typeface="Padauk" panose="02000400020000020004" charset="0"/>
                </a:rPr>
                <a:t>DATABASE</a:t>
              </a:r>
              <a:endPara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ext Box 16"/>
          <p:cNvSpPr txBox="1"/>
          <p:nvPr/>
        </p:nvSpPr>
        <p:spPr>
          <a:xfrm>
            <a:off x="749300" y="747395"/>
            <a:ext cx="2138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Finally...</a:t>
            </a:r>
            <a:endParaRPr lang="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9300" y="1690370"/>
            <a:ext cx="75584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45720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Microservice vs Monolith</a:t>
            </a:r>
            <a:endParaRPr lang="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Docker service &amp; Architecture</a:t>
            </a:r>
            <a:endParaRPr lang="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Containers</a:t>
            </a:r>
            <a:endParaRPr lang="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Kubernetes &amp; Architecture</a:t>
            </a:r>
            <a:endParaRPr lang="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Python</a:t>
            </a:r>
            <a:endParaRPr lang="" altLang="en-US" sz="32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5875" y="4663440"/>
            <a:ext cx="97885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000">
                <a:solidFill>
                  <a:srgbClr val="C00000"/>
                </a:solidFill>
              </a:rPr>
              <a:t>www.</a:t>
            </a:r>
            <a:r>
              <a:rPr lang="en-US" sz="6000" b="1">
                <a:solidFill>
                  <a:srgbClr val="C00000"/>
                </a:solidFill>
              </a:rPr>
              <a:t>programspeaker</a:t>
            </a:r>
            <a:r>
              <a:rPr lang="en-US" sz="6000">
                <a:solidFill>
                  <a:srgbClr val="C00000"/>
                </a:solidFill>
              </a:rPr>
              <a:t>.com</a:t>
            </a:r>
            <a:endParaRPr lang="en-US" sz="6000">
              <a:solidFill>
                <a:srgbClr val="C00000"/>
              </a:solidFill>
            </a:endParaRPr>
          </a:p>
        </p:txBody>
      </p:sp>
      <p:pic>
        <p:nvPicPr>
          <p:cNvPr id="5" name="Picture 4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223135" y="898525"/>
            <a:ext cx="7745730" cy="4507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6000">
                <a:solidFill>
                  <a:srgbClr val="C00000"/>
                </a:solidFill>
              </a:rPr>
              <a:t>Any Questions</a:t>
            </a:r>
            <a:r>
              <a:rPr lang="" altLang="en-US" sz="28700">
                <a:solidFill>
                  <a:srgbClr val="C00000"/>
                </a:solidFill>
              </a:rPr>
              <a:t>?</a:t>
            </a:r>
            <a:endParaRPr lang="" altLang="en-US" sz="28700">
              <a:solidFill>
                <a:srgbClr val="C00000"/>
              </a:solidFill>
            </a:endParaRPr>
          </a:p>
        </p:txBody>
      </p:sp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71431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Monolith Architecture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38935" y="2488565"/>
            <a:ext cx="8920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Traditional unified model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Components are combained together</a:t>
            </a:r>
            <a:endParaRPr lang="en-US" altLang="en-US" sz="4000" b="1">
              <a:solidFill>
                <a:srgbClr val="C0000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32735" y="3547745"/>
            <a:ext cx="6427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Vishnu VP &amp; Sarath Chandran</a:t>
            </a:r>
            <a:endParaRPr lang="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74795" y="2028825"/>
            <a:ext cx="44284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6000" b="1">
                <a:solidFill>
                  <a:srgbClr val="C00000"/>
                </a:solidFill>
              </a:rPr>
              <a:t>Thank you</a:t>
            </a:r>
            <a:endParaRPr lang="" altLang="en-US" sz="6000" b="1">
              <a:solidFill>
                <a:srgbClr val="C00000"/>
              </a:solidFill>
            </a:endParaRPr>
          </a:p>
        </p:txBody>
      </p:sp>
      <p:pic>
        <p:nvPicPr>
          <p:cNvPr id="6" name="Picture 5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5220335" y="5612130"/>
            <a:ext cx="1751330" cy="50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9475" y="3227705"/>
            <a:ext cx="7893685" cy="0"/>
          </a:xfrm>
          <a:prstGeom prst="line">
            <a:avLst/>
          </a:prstGeom>
          <a:ln w="95250" cmpd="sng"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448300" y="3043555"/>
            <a:ext cx="9842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/>
              <a:t>FROM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70195" y="2650490"/>
            <a:ext cx="1543050" cy="1697355"/>
            <a:chOff x="1051" y="4121"/>
            <a:chExt cx="2430" cy="2673"/>
          </a:xfrm>
        </p:grpSpPr>
        <p:sp>
          <p:nvSpPr>
            <p:cNvPr id="7" name="Rectangle 6"/>
            <p:cNvSpPr/>
            <p:nvPr/>
          </p:nvSpPr>
          <p:spPr>
            <a:xfrm>
              <a:off x="1199" y="4121"/>
              <a:ext cx="926" cy="9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79" y="4121"/>
              <a:ext cx="926" cy="9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9" y="5180"/>
              <a:ext cx="926" cy="9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79" y="5180"/>
              <a:ext cx="926" cy="9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4</a:t>
              </a:r>
              <a:endParaRPr lang="en-US" alt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051" y="5924"/>
              <a:ext cx="243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Components</a:t>
              </a:r>
              <a:endParaRPr lang="en-US" altLang="en-US" sz="20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3740" y="1325245"/>
            <a:ext cx="4656455" cy="4006850"/>
            <a:chOff x="1124" y="2087"/>
            <a:chExt cx="7333" cy="6310"/>
          </a:xfrm>
        </p:grpSpPr>
        <p:sp>
          <p:nvSpPr>
            <p:cNvPr id="2" name="Text Box 1"/>
            <p:cNvSpPr txBox="1"/>
            <p:nvPr/>
          </p:nvSpPr>
          <p:spPr>
            <a:xfrm>
              <a:off x="1124" y="2087"/>
              <a:ext cx="7333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36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Monolith </a:t>
              </a:r>
              <a:r>
                <a:rPr lang="en-US" altLang="en-US" sz="3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Architecture</a:t>
              </a:r>
              <a:endParaRPr lang="en-US" altLang="en-US" sz="36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104" y="3681"/>
              <a:ext cx="6128" cy="4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32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Eg: Ecommerce App.</a:t>
              </a:r>
              <a:endPara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  <a:p>
              <a:pPr marL="514350" indent="-51435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Products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  <a:p>
              <a:pPr marL="514350" indent="-51435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Customer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  <a:p>
              <a:pPr marL="514350" indent="-51435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Payments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  <a:p>
              <a:pPr marL="514350" indent="-51435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Orders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0525" y="4801870"/>
            <a:ext cx="1301750" cy="1459230"/>
            <a:chOff x="12615" y="7509"/>
            <a:chExt cx="2050" cy="2298"/>
          </a:xfrm>
        </p:grpSpPr>
        <p:sp>
          <p:nvSpPr>
            <p:cNvPr id="20" name="Can 19"/>
            <p:cNvSpPr/>
            <p:nvPr/>
          </p:nvSpPr>
          <p:spPr>
            <a:xfrm>
              <a:off x="12615" y="8476"/>
              <a:ext cx="2050" cy="1331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DATABASE</a:t>
              </a:r>
              <a:endParaRPr lang="en-US" altLang="en-US" sz="1400" b="1"/>
            </a:p>
          </p:txBody>
        </p:sp>
        <p:cxnSp>
          <p:nvCxnSpPr>
            <p:cNvPr id="22" name="Straight Arrow Connector 21"/>
            <p:cNvCxnSpPr>
              <a:stCxn id="18" idx="2"/>
            </p:cNvCxnSpPr>
            <p:nvPr/>
          </p:nvCxnSpPr>
          <p:spPr>
            <a:xfrm>
              <a:off x="13547" y="7509"/>
              <a:ext cx="10" cy="71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004050" y="2442845"/>
            <a:ext cx="4788535" cy="2325370"/>
            <a:chOff x="11030" y="3847"/>
            <a:chExt cx="7541" cy="3662"/>
          </a:xfrm>
        </p:grpSpPr>
        <p:grpSp>
          <p:nvGrpSpPr>
            <p:cNvPr id="32" name="Group 31"/>
            <p:cNvGrpSpPr/>
            <p:nvPr/>
          </p:nvGrpSpPr>
          <p:grpSpPr>
            <a:xfrm>
              <a:off x="11030" y="3847"/>
              <a:ext cx="3876" cy="3662"/>
              <a:chOff x="11030" y="3847"/>
              <a:chExt cx="3876" cy="366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329" y="3847"/>
                <a:ext cx="2447" cy="25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1030" y="4175"/>
                <a:ext cx="3877" cy="3334"/>
                <a:chOff x="11030" y="4122"/>
                <a:chExt cx="3877" cy="333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2185" y="4122"/>
                  <a:ext cx="2723" cy="3334"/>
                  <a:chOff x="831" y="4121"/>
                  <a:chExt cx="2723" cy="3334"/>
                </a:xfrm>
                <a:solidFill>
                  <a:schemeClr val="bg1"/>
                </a:solidFill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199" y="4121"/>
                    <a:ext cx="926" cy="92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>
                        <a:solidFill>
                          <a:srgbClr val="002060"/>
                        </a:solidFill>
                      </a:rPr>
                      <a:t>1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279" y="4121"/>
                    <a:ext cx="926" cy="92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>
                        <a:solidFill>
                          <a:srgbClr val="002060"/>
                        </a:solidFill>
                      </a:rPr>
                      <a:t>2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199" y="5180"/>
                    <a:ext cx="926" cy="92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>
                        <a:solidFill>
                          <a:srgbClr val="002060"/>
                        </a:solidFill>
                      </a:rPr>
                      <a:t>3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279" y="5180"/>
                    <a:ext cx="926" cy="92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en-US">
                        <a:solidFill>
                          <a:srgbClr val="002060"/>
                        </a:solidFill>
                      </a:rPr>
                      <a:t>4</a:t>
                    </a:r>
                    <a:endParaRPr lang="en-US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8" name="Text Box 17"/>
                  <p:cNvSpPr txBox="1"/>
                  <p:nvPr/>
                </p:nvSpPr>
                <p:spPr>
                  <a:xfrm>
                    <a:off x="831" y="6342"/>
                    <a:ext cx="2723" cy="1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indent="0" algn="ctr">
                      <a:lnSpc>
                        <a:spcPct val="100000"/>
                      </a:lnSpc>
                      <a:buFont typeface="Arial" panose="020B0604020202020204" pitchFamily="34" charset="0"/>
                      <a:buNone/>
                    </a:pPr>
                    <a:r>
                      <a:rPr lang="en-US" altLang="en-US" sz="2000">
                        <a:solidFill>
                          <a:srgbClr val="002060"/>
                        </a:solidFill>
                        <a:latin typeface="Padauk" panose="02000400020000020004" charset="0"/>
                        <a:cs typeface="Padauk" panose="02000400020000020004" charset="0"/>
                      </a:rPr>
                      <a:t>Ecommerce Application</a:t>
                    </a:r>
                    <a:endParaRPr lang="en-US" altLang="en-US" sz="2000">
                      <a:solidFill>
                        <a:srgbClr val="002060"/>
                      </a:solidFill>
                      <a:latin typeface="Padauk" panose="02000400020000020004" charset="0"/>
                      <a:cs typeface="Padauk" panose="02000400020000020004" charset="0"/>
                    </a:endParaRPr>
                  </a:p>
                </p:txBody>
              </p: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1030" y="5069"/>
                  <a:ext cx="108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/>
            <p:cNvGrpSpPr/>
            <p:nvPr/>
          </p:nvGrpSpPr>
          <p:grpSpPr>
            <a:xfrm>
              <a:off x="15041" y="4064"/>
              <a:ext cx="3531" cy="2154"/>
              <a:chOff x="15041" y="4011"/>
              <a:chExt cx="3531" cy="215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15041" y="4011"/>
                <a:ext cx="617" cy="2138"/>
              </a:xfrm>
              <a:prstGeom prst="righ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Text Box 23"/>
              <p:cNvSpPr txBox="1"/>
              <p:nvPr/>
            </p:nvSpPr>
            <p:spPr>
              <a:xfrm>
                <a:off x="15658" y="4567"/>
                <a:ext cx="2915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20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All components are combained together</a:t>
                </a:r>
                <a:endParaRPr lang="en-US" altLang="en-US" sz="20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67189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Monolith Architecture Drawbacks!</a:t>
            </a:r>
            <a:endParaRPr lang="en-US" alt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69060" y="2386965"/>
            <a:ext cx="98240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Difficult to manage large application.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Each modification need a redeployment.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Difficult to adopt new technology for a particular functionality.</a:t>
            </a:r>
            <a:endParaRPr lang="en-US" altLang="en-US" sz="3200" b="1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325245"/>
            <a:ext cx="67189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Then, Microservice i</a:t>
            </a:r>
            <a:r>
              <a:rPr lang="en-US" sz="28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rPr>
              <a:t>n a sentance...</a:t>
            </a:r>
            <a:endParaRPr lang="en-US" sz="2800">
              <a:solidFill>
                <a:srgbClr val="002060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69060" y="2247265"/>
            <a:ext cx="102850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Service oriented architecture</a:t>
            </a:r>
            <a:r>
              <a:rPr 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 composed of </a:t>
            </a:r>
            <a:r>
              <a:rPr lang="en-US" sz="4000" b="1">
                <a:solidFill>
                  <a:srgbClr val="C00000"/>
                </a:solidFill>
                <a:latin typeface="Padauk" panose="02000400020000020004" charset="0"/>
                <a:cs typeface="Padauk" panose="02000400020000020004" charset="0"/>
                <a:sym typeface="+mn-ea"/>
              </a:rPr>
              <a:t>loosely coupled elements</a:t>
            </a:r>
            <a:endParaRPr lang="en-US" sz="4000" b="1">
              <a:solidFill>
                <a:srgbClr val="C00000"/>
              </a:solidFill>
              <a:latin typeface="Padauk" panose="02000400020000020004" charset="0"/>
              <a:cs typeface="Padauk" panose="020004000200000200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GC logo-01"/>
          <p:cNvPicPr>
            <a:picLocks noChangeAspect="1"/>
          </p:cNvPicPr>
          <p:nvPr/>
        </p:nvPicPr>
        <p:blipFill>
          <a:blip r:embed="rId1"/>
          <a:srcRect l="13163" t="34935" r="13011" b="34774"/>
          <a:stretch>
            <a:fillRect/>
          </a:stretch>
        </p:blipFill>
        <p:spPr>
          <a:xfrm>
            <a:off x="10132060" y="321945"/>
            <a:ext cx="1751330" cy="50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160" y="289560"/>
            <a:ext cx="2628900" cy="55689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5265" y="369570"/>
            <a:ext cx="2379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latin typeface="Padauk" panose="02000400020000020004" charset="0"/>
                <a:cs typeface="Padauk" panose="02000400020000020004" charset="0"/>
              </a:rPr>
              <a:t>MICROSERVICE</a:t>
            </a:r>
            <a:endParaRPr lang="en-US" altLang="en-US" sz="2400" b="1">
              <a:solidFill>
                <a:schemeClr val="bg1"/>
              </a:solidFill>
              <a:latin typeface="Padauk" panose="02000400020000020004" charset="0"/>
              <a:cs typeface="Padauk" panose="020004000200000200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10990" y="2616835"/>
            <a:ext cx="1543050" cy="1697355"/>
            <a:chOff x="1051" y="4121"/>
            <a:chExt cx="2430" cy="2673"/>
          </a:xfrm>
        </p:grpSpPr>
        <p:sp>
          <p:nvSpPr>
            <p:cNvPr id="7" name="Rectangle 6"/>
            <p:cNvSpPr/>
            <p:nvPr/>
          </p:nvSpPr>
          <p:spPr>
            <a:xfrm>
              <a:off x="1199" y="4121"/>
              <a:ext cx="926" cy="9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79" y="4121"/>
              <a:ext cx="926" cy="9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9" y="5180"/>
              <a:ext cx="926" cy="9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3</a:t>
              </a:r>
              <a:endParaRPr lang="en-US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79" y="5180"/>
              <a:ext cx="926" cy="9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4</a:t>
              </a:r>
              <a:endParaRPr lang="en-US" alt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051" y="5924"/>
              <a:ext cx="243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20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Components</a:t>
              </a:r>
              <a:endParaRPr lang="en-US" altLang="en-US" sz="20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7230" y="1325245"/>
            <a:ext cx="5307330" cy="4056380"/>
            <a:chOff x="1098" y="2087"/>
            <a:chExt cx="8358" cy="6388"/>
          </a:xfrm>
        </p:grpSpPr>
        <p:sp>
          <p:nvSpPr>
            <p:cNvPr id="2" name="Text Box 1"/>
            <p:cNvSpPr txBox="1"/>
            <p:nvPr/>
          </p:nvSpPr>
          <p:spPr>
            <a:xfrm>
              <a:off x="1124" y="2087"/>
              <a:ext cx="8332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36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Microservice </a:t>
              </a:r>
              <a:r>
                <a:rPr lang="en-US" altLang="en-US" sz="3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Architecture</a:t>
              </a:r>
              <a:endParaRPr lang="en-US" altLang="en-US" sz="36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98" y="3759"/>
              <a:ext cx="5407" cy="4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en-US" sz="32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Eg:</a:t>
              </a:r>
              <a:endParaRPr lang="en-US" altLang="en-US" sz="3200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  <a:p>
              <a:pPr marL="514350" indent="-51435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Products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  <a:p>
              <a:pPr marL="514350" indent="-51435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Customer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  <a:p>
              <a:pPr marL="514350" indent="-51435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Payments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  <a:p>
              <a:pPr marL="514350" indent="-51435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AutoNum type="arabicPeriod"/>
              </a:pPr>
              <a:r>
                <a:rPr lang="en-US" altLang="en-US" sz="3200" b="1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rPr>
                <a:t>Orders</a:t>
              </a:r>
              <a:endParaRPr lang="en-US" altLang="en-US" sz="3200" b="1">
                <a:solidFill>
                  <a:srgbClr val="002060"/>
                </a:solidFill>
                <a:latin typeface="Padauk" panose="02000400020000020004" charset="0"/>
                <a:cs typeface="Padauk" panose="0200040002000002000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58180" y="1708150"/>
            <a:ext cx="6551295" cy="3148330"/>
            <a:chOff x="9068" y="2690"/>
            <a:chExt cx="10317" cy="4958"/>
          </a:xfrm>
        </p:grpSpPr>
        <p:grpSp>
          <p:nvGrpSpPr>
            <p:cNvPr id="28" name="Group 27"/>
            <p:cNvGrpSpPr/>
            <p:nvPr/>
          </p:nvGrpSpPr>
          <p:grpSpPr>
            <a:xfrm>
              <a:off x="16559" y="4011"/>
              <a:ext cx="2827" cy="2138"/>
              <a:chOff x="15041" y="4011"/>
              <a:chExt cx="2827" cy="2138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15041" y="4011"/>
                <a:ext cx="617" cy="2138"/>
              </a:xfrm>
              <a:prstGeom prst="rightBrac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Text Box 23"/>
              <p:cNvSpPr txBox="1"/>
              <p:nvPr/>
            </p:nvSpPr>
            <p:spPr>
              <a:xfrm>
                <a:off x="15658" y="4567"/>
                <a:ext cx="2210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20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Loosely coupled</a:t>
                </a:r>
                <a:endParaRPr lang="en-US" altLang="en-US" sz="20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9068" y="2690"/>
              <a:ext cx="6523" cy="4958"/>
              <a:chOff x="9068" y="2690"/>
              <a:chExt cx="6523" cy="495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9068" y="2690"/>
                <a:ext cx="6413" cy="2379"/>
                <a:chOff x="9068" y="2690"/>
                <a:chExt cx="6413" cy="2379"/>
              </a:xfrm>
            </p:grpSpPr>
            <p:sp>
              <p:nvSpPr>
                <p:cNvPr id="18" name="Text Box 17"/>
                <p:cNvSpPr txBox="1"/>
                <p:nvPr/>
              </p:nvSpPr>
              <p:spPr>
                <a:xfrm>
                  <a:off x="11107" y="2690"/>
                  <a:ext cx="437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indent="0" algn="ctr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lang="en-US" altLang="en-US" sz="2000">
                      <a:solidFill>
                        <a:srgbClr val="002060"/>
                      </a:solidFill>
                      <a:latin typeface="Padauk" panose="02000400020000020004" charset="0"/>
                      <a:cs typeface="Padauk" panose="02000400020000020004" charset="0"/>
                    </a:rPr>
                    <a:t>Ecommerce Application</a:t>
                  </a:r>
                  <a:endParaRPr lang="en-US" altLang="en-US" sz="20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9068" y="5069"/>
                  <a:ext cx="108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0966" y="4143"/>
                <a:ext cx="4625" cy="3505"/>
                <a:chOff x="10966" y="4143"/>
                <a:chExt cx="4625" cy="3505"/>
              </a:xfrm>
            </p:grpSpPr>
            <p:sp>
              <p:nvSpPr>
                <p:cNvPr id="20" name="Can 19"/>
                <p:cNvSpPr/>
                <p:nvPr/>
              </p:nvSpPr>
              <p:spPr>
                <a:xfrm>
                  <a:off x="10966" y="6646"/>
                  <a:ext cx="926" cy="1002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000" b="1"/>
                    <a:t>DATABASE</a:t>
                  </a:r>
                  <a:endParaRPr lang="en-US" altLang="en-US" sz="1000" b="1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1424" y="5496"/>
                  <a:ext cx="10" cy="719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 4"/>
                <p:cNvSpPr/>
                <p:nvPr/>
              </p:nvSpPr>
              <p:spPr>
                <a:xfrm>
                  <a:off x="10966" y="4143"/>
                  <a:ext cx="926" cy="926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1</a:t>
                  </a:r>
                  <a:endParaRPr lang="en-US" alt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185" y="4143"/>
                  <a:ext cx="926" cy="926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2</a:t>
                  </a:r>
                  <a:endParaRPr lang="en-US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3415" y="4143"/>
                  <a:ext cx="926" cy="926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3</a:t>
                  </a:r>
                  <a:endParaRPr lang="en-US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4665" y="4143"/>
                  <a:ext cx="926" cy="926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4</a:t>
                  </a:r>
                  <a:endParaRPr lang="en-US" altLang="en-US"/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2643" y="5496"/>
                  <a:ext cx="10" cy="719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13873" y="5496"/>
                  <a:ext cx="10" cy="719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15123" y="5496"/>
                  <a:ext cx="10" cy="719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n 34"/>
                <p:cNvSpPr/>
                <p:nvPr/>
              </p:nvSpPr>
              <p:spPr>
                <a:xfrm>
                  <a:off x="12185" y="6646"/>
                  <a:ext cx="926" cy="1002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000" b="1"/>
                    <a:t>DATABASE</a:t>
                  </a:r>
                  <a:endParaRPr lang="en-US" altLang="en-US" sz="1000" b="1"/>
                </a:p>
              </p:txBody>
            </p:sp>
            <p:sp>
              <p:nvSpPr>
                <p:cNvPr id="36" name="Can 35"/>
                <p:cNvSpPr/>
                <p:nvPr/>
              </p:nvSpPr>
              <p:spPr>
                <a:xfrm>
                  <a:off x="13415" y="6646"/>
                  <a:ext cx="926" cy="1002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000" b="1"/>
                    <a:t>DATABASE</a:t>
                  </a:r>
                  <a:endParaRPr lang="en-US" altLang="en-US" sz="1000" b="1"/>
                </a:p>
              </p:txBody>
            </p:sp>
            <p:sp>
              <p:nvSpPr>
                <p:cNvPr id="37" name="Can 36"/>
                <p:cNvSpPr/>
                <p:nvPr/>
              </p:nvSpPr>
              <p:spPr>
                <a:xfrm>
                  <a:off x="14665" y="6646"/>
                  <a:ext cx="926" cy="1002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1000" b="1"/>
                    <a:t>DATABASE</a:t>
                  </a:r>
                  <a:endParaRPr lang="en-US" altLang="en-US" sz="1000" b="1"/>
                </a:p>
              </p:txBody>
            </p:sp>
          </p:grpSp>
        </p:grpSp>
      </p:grpSp>
      <p:grpSp>
        <p:nvGrpSpPr>
          <p:cNvPr id="50" name="Group 49"/>
          <p:cNvGrpSpPr/>
          <p:nvPr/>
        </p:nvGrpSpPr>
        <p:grpSpPr>
          <a:xfrm>
            <a:off x="6825615" y="2315845"/>
            <a:ext cx="3305810" cy="3157220"/>
            <a:chOff x="10749" y="3647"/>
            <a:chExt cx="5206" cy="4972"/>
          </a:xfrm>
        </p:grpSpPr>
        <p:grpSp>
          <p:nvGrpSpPr>
            <p:cNvPr id="44" name="Group 43"/>
            <p:cNvGrpSpPr/>
            <p:nvPr/>
          </p:nvGrpSpPr>
          <p:grpSpPr>
            <a:xfrm>
              <a:off x="10749" y="3647"/>
              <a:ext cx="5000" cy="558"/>
              <a:chOff x="10749" y="3647"/>
              <a:chExt cx="5000" cy="558"/>
            </a:xfrm>
          </p:grpSpPr>
          <p:sp>
            <p:nvSpPr>
              <p:cNvPr id="40" name="Text Box 39"/>
              <p:cNvSpPr txBox="1"/>
              <p:nvPr/>
            </p:nvSpPr>
            <p:spPr>
              <a:xfrm>
                <a:off x="10749" y="3647"/>
                <a:ext cx="129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6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Python</a:t>
                </a:r>
                <a:endParaRPr lang="en-US" altLang="en-US" sz="1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  <p:sp>
            <p:nvSpPr>
              <p:cNvPr id="41" name="Text Box 40"/>
              <p:cNvSpPr txBox="1"/>
              <p:nvPr/>
            </p:nvSpPr>
            <p:spPr>
              <a:xfrm>
                <a:off x="11983" y="3649"/>
                <a:ext cx="129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6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Php</a:t>
                </a:r>
                <a:endParaRPr lang="en-US" altLang="en-US" sz="1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13195" y="3651"/>
                <a:ext cx="129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6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Java</a:t>
                </a:r>
                <a:endParaRPr lang="en-US" altLang="en-US" sz="1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14451" y="3675"/>
                <a:ext cx="129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6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.NET</a:t>
                </a:r>
                <a:endParaRPr lang="en-US" altLang="en-US" sz="1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773" y="7697"/>
              <a:ext cx="5182" cy="923"/>
              <a:chOff x="10749" y="3647"/>
              <a:chExt cx="5182" cy="923"/>
            </a:xfrm>
          </p:grpSpPr>
          <p:sp>
            <p:nvSpPr>
              <p:cNvPr id="46" name="Text Box 45"/>
              <p:cNvSpPr txBox="1"/>
              <p:nvPr/>
            </p:nvSpPr>
            <p:spPr>
              <a:xfrm>
                <a:off x="10749" y="3647"/>
                <a:ext cx="1298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6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PostgreSQL</a:t>
                </a:r>
                <a:endParaRPr lang="en-US" altLang="en-US" sz="1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>
                <a:off x="11983" y="3649"/>
                <a:ext cx="129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6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MySQL</a:t>
                </a:r>
                <a:endParaRPr lang="en-US" altLang="en-US" sz="1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13195" y="3651"/>
                <a:ext cx="1298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6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MongoDB</a:t>
                </a:r>
                <a:endParaRPr lang="en-US" altLang="en-US" sz="1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  <p:sp>
            <p:nvSpPr>
              <p:cNvPr id="49" name="Text Box 48"/>
              <p:cNvSpPr txBox="1"/>
              <p:nvPr/>
            </p:nvSpPr>
            <p:spPr>
              <a:xfrm>
                <a:off x="14451" y="3675"/>
                <a:ext cx="14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altLang="en-US" sz="1600">
                    <a:solidFill>
                      <a:srgbClr val="002060"/>
                    </a:solidFill>
                    <a:latin typeface="Padauk" panose="02000400020000020004" charset="0"/>
                    <a:cs typeface="Padauk" panose="02000400020000020004" charset="0"/>
                  </a:rPr>
                  <a:t>MariaDB</a:t>
                </a:r>
                <a:endParaRPr lang="en-US" altLang="en-US" sz="1600">
                  <a:solidFill>
                    <a:srgbClr val="002060"/>
                  </a:solidFill>
                  <a:latin typeface="Padauk" panose="02000400020000020004" charset="0"/>
                  <a:cs typeface="Padauk" panose="0200040002000002000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4691</Words>
  <Application>WPS Presentation</Application>
  <PresentationFormat>宽屏</PresentationFormat>
  <Paragraphs>580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Arial</vt:lpstr>
      <vt:lpstr>SimSun</vt:lpstr>
      <vt:lpstr>Wingdings</vt:lpstr>
      <vt:lpstr>Padauk</vt:lpstr>
      <vt:lpstr>Padauk Book [SIL ]</vt:lpstr>
      <vt:lpstr>Rachana</vt:lpstr>
      <vt:lpstr>微软雅黑</vt:lpstr>
      <vt:lpstr>Arial Unicode MS</vt:lpstr>
      <vt:lpstr>Arial Black</vt:lpstr>
      <vt:lpstr>SimSun</vt:lpstr>
      <vt:lpstr>文泉驿微米黑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sarath</dc:creator>
  <cp:lastModifiedBy>sarath</cp:lastModifiedBy>
  <cp:revision>58</cp:revision>
  <dcterms:created xsi:type="dcterms:W3CDTF">2021-07-16T20:36:42Z</dcterms:created>
  <dcterms:modified xsi:type="dcterms:W3CDTF">2021-07-16T20:36:42Z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