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6" r:id="rId9"/>
    <p:sldId id="267" r:id="rId10"/>
    <p:sldId id="260" r:id="rId11"/>
    <p:sldId id="261" r:id="rId12"/>
    <p:sldId id="268" r:id="rId13"/>
    <p:sldId id="270" r:id="rId14"/>
    <p:sldId id="269" r:id="rId15"/>
    <p:sldId id="262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Ist-Zustand</c:v>
          </c:tx>
          <c:marker>
            <c:symbol val="none"/>
          </c:marker>
          <c:val>
            <c:numRef>
              <c:f>Tabelle1!$C$4:$C$33</c:f>
              <c:numCache>
                <c:formatCode>_("€"* #,##0.00_);_("€"* \(#,##0.00\);_("€"* "-"??_);_(@_)</c:formatCode>
                <c:ptCount val="30"/>
                <c:pt idx="1">
                  <c:v>67</c:v>
                </c:pt>
                <c:pt idx="2">
                  <c:v>134</c:v>
                </c:pt>
                <c:pt idx="3">
                  <c:v>201</c:v>
                </c:pt>
                <c:pt idx="4">
                  <c:v>268</c:v>
                </c:pt>
                <c:pt idx="5">
                  <c:v>335</c:v>
                </c:pt>
                <c:pt idx="6">
                  <c:v>402</c:v>
                </c:pt>
                <c:pt idx="7">
                  <c:v>469</c:v>
                </c:pt>
                <c:pt idx="8">
                  <c:v>536</c:v>
                </c:pt>
                <c:pt idx="9">
                  <c:v>603</c:v>
                </c:pt>
                <c:pt idx="10">
                  <c:v>670</c:v>
                </c:pt>
                <c:pt idx="11">
                  <c:v>737</c:v>
                </c:pt>
                <c:pt idx="12">
                  <c:v>804</c:v>
                </c:pt>
                <c:pt idx="13">
                  <c:v>871</c:v>
                </c:pt>
                <c:pt idx="14">
                  <c:v>938</c:v>
                </c:pt>
                <c:pt idx="15">
                  <c:v>1005</c:v>
                </c:pt>
                <c:pt idx="16">
                  <c:v>1072</c:v>
                </c:pt>
                <c:pt idx="17">
                  <c:v>1139</c:v>
                </c:pt>
                <c:pt idx="18">
                  <c:v>1206</c:v>
                </c:pt>
                <c:pt idx="19">
                  <c:v>1273</c:v>
                </c:pt>
                <c:pt idx="20">
                  <c:v>1340</c:v>
                </c:pt>
                <c:pt idx="21">
                  <c:v>1407</c:v>
                </c:pt>
                <c:pt idx="22">
                  <c:v>1474</c:v>
                </c:pt>
                <c:pt idx="23">
                  <c:v>1541</c:v>
                </c:pt>
                <c:pt idx="24">
                  <c:v>1608</c:v>
                </c:pt>
                <c:pt idx="25">
                  <c:v>1675</c:v>
                </c:pt>
                <c:pt idx="26">
                  <c:v>1742</c:v>
                </c:pt>
                <c:pt idx="27">
                  <c:v>1809</c:v>
                </c:pt>
                <c:pt idx="28">
                  <c:v>1876</c:v>
                </c:pt>
                <c:pt idx="29">
                  <c:v>1943</c:v>
                </c:pt>
              </c:numCache>
            </c:numRef>
          </c:val>
          <c:smooth val="0"/>
        </c:ser>
        <c:ser>
          <c:idx val="1"/>
          <c:order val="1"/>
          <c:tx>
            <c:v>Soll-Zustand</c:v>
          </c:tx>
          <c:marker>
            <c:symbol val="none"/>
          </c:marker>
          <c:val>
            <c:numRef>
              <c:f>Tabelle1!$D$4:$D$33</c:f>
              <c:numCache>
                <c:formatCode>_("€"* #,##0.00_);_("€"* \(#,##0.00\);_("€"* "-"??_);_(@_)</c:formatCode>
                <c:ptCount val="30"/>
                <c:pt idx="1">
                  <c:v>820</c:v>
                </c:pt>
                <c:pt idx="2">
                  <c:v>840</c:v>
                </c:pt>
                <c:pt idx="3">
                  <c:v>860</c:v>
                </c:pt>
                <c:pt idx="4">
                  <c:v>880</c:v>
                </c:pt>
                <c:pt idx="5">
                  <c:v>900</c:v>
                </c:pt>
                <c:pt idx="6">
                  <c:v>920</c:v>
                </c:pt>
                <c:pt idx="7">
                  <c:v>940</c:v>
                </c:pt>
                <c:pt idx="8">
                  <c:v>960</c:v>
                </c:pt>
                <c:pt idx="9">
                  <c:v>980</c:v>
                </c:pt>
                <c:pt idx="10">
                  <c:v>1000</c:v>
                </c:pt>
                <c:pt idx="11">
                  <c:v>1020</c:v>
                </c:pt>
                <c:pt idx="12">
                  <c:v>1040</c:v>
                </c:pt>
                <c:pt idx="13">
                  <c:v>1060</c:v>
                </c:pt>
                <c:pt idx="14">
                  <c:v>1080</c:v>
                </c:pt>
                <c:pt idx="15">
                  <c:v>1100</c:v>
                </c:pt>
                <c:pt idx="16">
                  <c:v>1120</c:v>
                </c:pt>
                <c:pt idx="17">
                  <c:v>1140</c:v>
                </c:pt>
                <c:pt idx="18">
                  <c:v>1160</c:v>
                </c:pt>
                <c:pt idx="19">
                  <c:v>1180</c:v>
                </c:pt>
                <c:pt idx="20">
                  <c:v>1200</c:v>
                </c:pt>
                <c:pt idx="21">
                  <c:v>1220</c:v>
                </c:pt>
                <c:pt idx="22">
                  <c:v>1240</c:v>
                </c:pt>
                <c:pt idx="23">
                  <c:v>1260</c:v>
                </c:pt>
                <c:pt idx="24">
                  <c:v>1280</c:v>
                </c:pt>
                <c:pt idx="25">
                  <c:v>1300</c:v>
                </c:pt>
                <c:pt idx="26">
                  <c:v>1320</c:v>
                </c:pt>
                <c:pt idx="27">
                  <c:v>1340</c:v>
                </c:pt>
                <c:pt idx="28">
                  <c:v>1360</c:v>
                </c:pt>
                <c:pt idx="29">
                  <c:v>1380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36960"/>
        <c:axId val="48138496"/>
      </c:lineChart>
      <c:catAx>
        <c:axId val="4813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8138496"/>
        <c:crosses val="autoZero"/>
        <c:auto val="1"/>
        <c:lblAlgn val="ctr"/>
        <c:lblOffset val="100"/>
        <c:noMultiLvlLbl val="0"/>
      </c:catAx>
      <c:valAx>
        <c:axId val="48138496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48136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0.84125</cdr:x>
      <cdr:y>0.92132</cdr:y>
    </cdr:from>
    <cdr:to>
      <cdr:x>0.97813</cdr:x>
      <cdr:y>0.97965</cdr:y>
    </cdr:to>
    <cdr:sp macro="" textlink="">
      <cdr:nvSpPr>
        <cdr:cNvPr id="2" name="Textfeld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923112" y="4493096"/>
          <a:ext cx="1126490" cy="2844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de-DE" sz="1100">
              <a:effectLst/>
              <a:latin typeface="Calibri"/>
              <a:ea typeface="Calibri"/>
              <a:cs typeface="Times New Roman"/>
            </a:rPr>
            <a:t>In 10 Umfragen</a:t>
          </a:r>
          <a:endParaRPr lang="en-US" sz="1100">
            <a:effectLst/>
            <a:latin typeface="Calibri"/>
            <a:ea typeface="Calibri"/>
            <a:cs typeface="Times New Roman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umfragesystem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Entwicklung und Bereitstellung eines Online-Umfragesystems</a:t>
            </a:r>
          </a:p>
          <a:p>
            <a:endParaRPr lang="de-DE" dirty="0"/>
          </a:p>
          <a:p>
            <a:r>
              <a:rPr lang="de-DE" dirty="0" smtClean="0"/>
              <a:t>Autoren: Dominik </a:t>
            </a:r>
            <a:r>
              <a:rPr lang="de-DE" dirty="0" err="1" smtClean="0"/>
              <a:t>Hoppenkamps</a:t>
            </a:r>
            <a:r>
              <a:rPr lang="de-DE" dirty="0" smtClean="0"/>
              <a:t> / Simon </a:t>
            </a:r>
            <a:r>
              <a:rPr lang="de-DE" dirty="0" err="1" smtClean="0"/>
              <a:t>Steppan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5" y="1600200"/>
            <a:ext cx="6985830" cy="4876800"/>
          </a:xfrm>
        </p:spPr>
      </p:pic>
    </p:spTree>
    <p:extLst>
      <p:ext uri="{BB962C8B-B14F-4D97-AF65-F5344CB8AC3E}">
        <p14:creationId xmlns:p14="http://schemas.microsoft.com/office/powerpoint/2010/main" val="38942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Web </a:t>
            </a:r>
            <a:r>
              <a:rPr lang="de-DE" dirty="0" err="1" smtClean="0"/>
              <a:t>Application</a:t>
            </a:r>
            <a:r>
              <a:rPr lang="de-DE" dirty="0" smtClean="0"/>
              <a:t> Archive Implementation auf </a:t>
            </a:r>
            <a:r>
              <a:rPr lang="de-DE" dirty="0" err="1" smtClean="0"/>
              <a:t>Tomcat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Mailtechnologie: Versenden über SMTP-Server</a:t>
            </a:r>
          </a:p>
          <a:p>
            <a:endParaRPr lang="de-DE" dirty="0"/>
          </a:p>
          <a:p>
            <a:r>
              <a:rPr lang="de-DE" dirty="0" smtClean="0"/>
              <a:t>HTML verknüpft mit Java Servlet </a:t>
            </a:r>
            <a:r>
              <a:rPr lang="de-DE" dirty="0" err="1" smtClean="0"/>
              <a:t>Faces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3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201"/>
            <a:ext cx="8229600" cy="43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r>
              <a:rPr lang="de-DE" b="1" dirty="0" smtClean="0"/>
              <a:t>Ist-Zustand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Materialien postalische Umfrage:	</a:t>
            </a:r>
            <a:r>
              <a:rPr lang="de-DE" dirty="0" smtClean="0"/>
              <a:t>	0,70</a:t>
            </a:r>
            <a:r>
              <a:rPr lang="de-DE" dirty="0"/>
              <a:t>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postalische Umfrage:		4,00€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/>
              <a:t>	Arbeitsaufwand 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en-US" dirty="0"/>
          </a:p>
          <a:p>
            <a:r>
              <a:rPr lang="de-DE" b="1" dirty="0"/>
              <a:t>Soll-Zustand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Anschaffung der Software:			800,00€	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31222"/>
              </p:ext>
            </p:extLst>
          </p:nvPr>
        </p:nvGraphicFramePr>
        <p:xfrm>
          <a:off x="395536" y="1600200"/>
          <a:ext cx="8291264" cy="478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3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gesetzten Ziele wurden erreicht</a:t>
            </a:r>
          </a:p>
          <a:p>
            <a:endParaRPr lang="de-DE" dirty="0"/>
          </a:p>
          <a:p>
            <a:r>
              <a:rPr lang="de-DE" dirty="0" smtClean="0"/>
              <a:t>Erweiterung des Projektes</a:t>
            </a:r>
          </a:p>
          <a:p>
            <a:pPr lvl="1"/>
            <a:r>
              <a:rPr lang="de-DE" dirty="0" smtClean="0"/>
              <a:t>Ausweitung des Import</a:t>
            </a:r>
          </a:p>
          <a:p>
            <a:pPr lvl="1"/>
            <a:r>
              <a:rPr lang="de-DE" dirty="0" smtClean="0"/>
              <a:t>Erfahrung aus realem Einsatz</a:t>
            </a:r>
          </a:p>
          <a:p>
            <a:pPr lvl="1"/>
            <a:r>
              <a:rPr lang="de-DE" dirty="0" smtClean="0"/>
              <a:t>Verbesserung der Erweiterbarkeit der Umfragen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26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Probleme </a:t>
            </a:r>
            <a:r>
              <a:rPr lang="de-DE" dirty="0"/>
              <a:t>/ Erfahrung</a:t>
            </a:r>
          </a:p>
          <a:p>
            <a:pPr lvl="1"/>
            <a:r>
              <a:rPr lang="de-DE" dirty="0"/>
              <a:t>Schlechte Einschätzung der </a:t>
            </a:r>
            <a:r>
              <a:rPr lang="de-DE" dirty="0" smtClean="0"/>
              <a:t>Projektdauer</a:t>
            </a:r>
          </a:p>
          <a:p>
            <a:pPr lvl="1"/>
            <a:r>
              <a:rPr lang="de-DE" dirty="0" smtClean="0"/>
              <a:t>Teils wenig Erfahrung mit bestimmten Technologien</a:t>
            </a:r>
          </a:p>
          <a:p>
            <a:pPr lvl="1"/>
            <a:r>
              <a:rPr lang="de-DE" dirty="0" smtClean="0"/>
              <a:t>Computer in der Schule unzureichend für das Projekt</a:t>
            </a:r>
          </a:p>
          <a:p>
            <a:pPr lvl="1"/>
            <a:r>
              <a:rPr lang="de-DE" dirty="0" smtClean="0"/>
              <a:t>„Getrennte“ Entwicklung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Ist-Zustand / Soll-Zustand / Projektumfeld</a:t>
            </a:r>
          </a:p>
          <a:p>
            <a:endParaRPr lang="de-DE" dirty="0" smtClean="0"/>
          </a:p>
          <a:p>
            <a:r>
              <a:rPr lang="de-DE" dirty="0" smtClean="0"/>
              <a:t>Zeitplanung und Projektphasen</a:t>
            </a:r>
          </a:p>
          <a:p>
            <a:endParaRPr lang="de-DE" dirty="0"/>
          </a:p>
          <a:p>
            <a:r>
              <a:rPr lang="de-DE" dirty="0" smtClean="0"/>
              <a:t>Planung und Konzept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Auftragnehmender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IT Solutions GmbH</a:t>
            </a:r>
          </a:p>
          <a:p>
            <a:pPr lvl="1"/>
            <a:r>
              <a:rPr lang="de-DE" dirty="0" smtClean="0"/>
              <a:t>Umsetzung von auftragsspezifischen Projekten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Auftraggebender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err="1" smtClean="0"/>
              <a:t>HardSys</a:t>
            </a:r>
            <a:r>
              <a:rPr lang="de-DE" dirty="0" smtClean="0"/>
              <a:t> GmbH</a:t>
            </a:r>
          </a:p>
          <a:p>
            <a:pPr lvl="1"/>
            <a:r>
              <a:rPr lang="de-DE" dirty="0" smtClean="0"/>
              <a:t>Vertrieb von Hardware-Komponenten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80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Grund für den Auftrag</a:t>
            </a:r>
          </a:p>
          <a:p>
            <a:pPr lvl="1"/>
            <a:r>
              <a:rPr lang="de-DE" dirty="0" smtClean="0"/>
              <a:t>Wunsch nach Automatisierung von Kundenumfragen zur </a:t>
            </a:r>
            <a:br>
              <a:rPr lang="de-DE" dirty="0" smtClean="0"/>
            </a:br>
            <a:r>
              <a:rPr lang="de-DE" dirty="0" smtClean="0"/>
              <a:t>Zufriedenheit mit Service und Produkten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Erwartungen</a:t>
            </a:r>
          </a:p>
          <a:p>
            <a:pPr lvl="1"/>
            <a:r>
              <a:rPr lang="de-DE" dirty="0" smtClean="0"/>
              <a:t>Vereinfachung des, aktuell manuell durchgeführten, </a:t>
            </a:r>
            <a:r>
              <a:rPr lang="de-DE" dirty="0" smtClean="0"/>
              <a:t>Vorgangs</a:t>
            </a:r>
            <a:endParaRPr lang="de-DE" dirty="0" smtClean="0"/>
          </a:p>
          <a:p>
            <a:pPr lvl="1"/>
            <a:r>
              <a:rPr lang="de-DE" dirty="0" smtClean="0"/>
              <a:t>Einsparung von Personalkosten</a:t>
            </a:r>
          </a:p>
          <a:p>
            <a:pPr lvl="1"/>
            <a:r>
              <a:rPr lang="de-DE" dirty="0" smtClean="0"/>
              <a:t>Einsparung von Materialkosten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5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Leistungen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Leistungen die das Projekt umfassen sollen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Automatisiertes versenden von E-Mails an den Kundenstamm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Zu beantwortender Fragekatalog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Automatisierte Auswertung und Darstellung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73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8272"/>
            <a:ext cx="6909867" cy="543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Projektphasen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C:\Dokumente und Einstellungen\S106\Desktop\thrt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7008"/>
            <a:ext cx="534039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3195637"/>
            <a:ext cx="8029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0893"/>
            <a:ext cx="7272287" cy="46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187</Words>
  <Application>Microsoft Office PowerPoint</Application>
  <PresentationFormat>Bildschirmpräsentation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Klarheit</vt:lpstr>
      <vt:lpstr>Online-umfragesystem</vt:lpstr>
      <vt:lpstr>Inhalt – Online-Umfragesystem</vt:lpstr>
      <vt:lpstr>Projektumfeld – Online-Umfragesystem</vt:lpstr>
      <vt:lpstr>Projektumfeld – Online-Umfragesystem</vt:lpstr>
      <vt:lpstr>Leistungen – Online-Umfragesystem</vt:lpstr>
      <vt:lpstr>Use-Case – Online-Umfragesystem</vt:lpstr>
      <vt:lpstr>Projektphasen – Online-Umfragesystem</vt:lpstr>
      <vt:lpstr>Projektplanung – Online-Umfragesystem</vt:lpstr>
      <vt:lpstr>Planung – Online-Umfragesystem</vt:lpstr>
      <vt:lpstr>Planung – Online-Umfragesystem</vt:lpstr>
      <vt:lpstr>Umsetzung – Online-Umfragesystem</vt:lpstr>
      <vt:lpstr>Umsetzung – Online-Umfragesystem</vt:lpstr>
      <vt:lpstr>Wirtschaftlichkeit – Online-Umfrage</vt:lpstr>
      <vt:lpstr>Wirtschaftlichkeit – Online-Umfrage</vt:lpstr>
      <vt:lpstr>Fazit – Online-Umfragesystem</vt:lpstr>
      <vt:lpstr>Fazit – Online-Umfragesystem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Online-umfragesystem</dc:title>
  <dc:creator>Steppan, Simon Martin</dc:creator>
  <cp:lastModifiedBy>Steppan, Simon Martin</cp:lastModifiedBy>
  <cp:revision>11</cp:revision>
  <dcterms:created xsi:type="dcterms:W3CDTF">2014-06-10T12:54:53Z</dcterms:created>
  <dcterms:modified xsi:type="dcterms:W3CDTF">2014-06-12T12:15:36Z</dcterms:modified>
</cp:coreProperties>
</file>