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4" r:id="rId5"/>
    <p:sldId id="265" r:id="rId6"/>
    <p:sldId id="263" r:id="rId7"/>
    <p:sldId id="259" r:id="rId8"/>
    <p:sldId id="266" r:id="rId9"/>
    <p:sldId id="267" r:id="rId10"/>
    <p:sldId id="260" r:id="rId11"/>
    <p:sldId id="261" r:id="rId12"/>
    <p:sldId id="272" r:id="rId13"/>
    <p:sldId id="268" r:id="rId14"/>
    <p:sldId id="270" r:id="rId15"/>
    <p:sldId id="269" r:id="rId16"/>
    <p:sldId id="262" r:id="rId17"/>
    <p:sldId id="271" r:id="rId18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Mappe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v>Ist-Zustand</c:v>
          </c:tx>
          <c:marker>
            <c:symbol val="none"/>
          </c:marker>
          <c:val>
            <c:numRef>
              <c:f>Tabelle1!$C$4:$C$33</c:f>
              <c:numCache>
                <c:formatCode>_("€"* #,##0.00_);_("€"* \(#,##0.00\);_("€"* "-"??_);_(@_)</c:formatCode>
                <c:ptCount val="30"/>
                <c:pt idx="1">
                  <c:v>67</c:v>
                </c:pt>
                <c:pt idx="2">
                  <c:v>134</c:v>
                </c:pt>
                <c:pt idx="3">
                  <c:v>201</c:v>
                </c:pt>
                <c:pt idx="4">
                  <c:v>268</c:v>
                </c:pt>
                <c:pt idx="5">
                  <c:v>335</c:v>
                </c:pt>
                <c:pt idx="6">
                  <c:v>402</c:v>
                </c:pt>
                <c:pt idx="7">
                  <c:v>469</c:v>
                </c:pt>
                <c:pt idx="8">
                  <c:v>536</c:v>
                </c:pt>
                <c:pt idx="9">
                  <c:v>603</c:v>
                </c:pt>
                <c:pt idx="10">
                  <c:v>670</c:v>
                </c:pt>
                <c:pt idx="11">
                  <c:v>737</c:v>
                </c:pt>
                <c:pt idx="12">
                  <c:v>804</c:v>
                </c:pt>
                <c:pt idx="13">
                  <c:v>871</c:v>
                </c:pt>
                <c:pt idx="14">
                  <c:v>938</c:v>
                </c:pt>
                <c:pt idx="15">
                  <c:v>1005</c:v>
                </c:pt>
                <c:pt idx="16">
                  <c:v>1072</c:v>
                </c:pt>
                <c:pt idx="17">
                  <c:v>1139</c:v>
                </c:pt>
                <c:pt idx="18">
                  <c:v>1206</c:v>
                </c:pt>
                <c:pt idx="19">
                  <c:v>1273</c:v>
                </c:pt>
                <c:pt idx="20">
                  <c:v>1340</c:v>
                </c:pt>
                <c:pt idx="21">
                  <c:v>1407</c:v>
                </c:pt>
                <c:pt idx="22">
                  <c:v>1474</c:v>
                </c:pt>
                <c:pt idx="23">
                  <c:v>1541</c:v>
                </c:pt>
                <c:pt idx="24">
                  <c:v>1608</c:v>
                </c:pt>
                <c:pt idx="25">
                  <c:v>1675</c:v>
                </c:pt>
                <c:pt idx="26">
                  <c:v>1742</c:v>
                </c:pt>
                <c:pt idx="27">
                  <c:v>1809</c:v>
                </c:pt>
                <c:pt idx="28">
                  <c:v>1876</c:v>
                </c:pt>
                <c:pt idx="29">
                  <c:v>1943</c:v>
                </c:pt>
              </c:numCache>
            </c:numRef>
          </c:val>
          <c:smooth val="0"/>
        </c:ser>
        <c:ser>
          <c:idx val="1"/>
          <c:order val="1"/>
          <c:tx>
            <c:v>Soll-Zustand</c:v>
          </c:tx>
          <c:marker>
            <c:symbol val="none"/>
          </c:marker>
          <c:val>
            <c:numRef>
              <c:f>Tabelle1!$D$4:$D$33</c:f>
              <c:numCache>
                <c:formatCode>_("€"* #,##0.00_);_("€"* \(#,##0.00\);_("€"* "-"??_);_(@_)</c:formatCode>
                <c:ptCount val="30"/>
                <c:pt idx="1">
                  <c:v>820</c:v>
                </c:pt>
                <c:pt idx="2">
                  <c:v>840</c:v>
                </c:pt>
                <c:pt idx="3">
                  <c:v>860</c:v>
                </c:pt>
                <c:pt idx="4">
                  <c:v>880</c:v>
                </c:pt>
                <c:pt idx="5">
                  <c:v>900</c:v>
                </c:pt>
                <c:pt idx="6">
                  <c:v>920</c:v>
                </c:pt>
                <c:pt idx="7">
                  <c:v>940</c:v>
                </c:pt>
                <c:pt idx="8">
                  <c:v>960</c:v>
                </c:pt>
                <c:pt idx="9">
                  <c:v>980</c:v>
                </c:pt>
                <c:pt idx="10">
                  <c:v>1000</c:v>
                </c:pt>
                <c:pt idx="11">
                  <c:v>1020</c:v>
                </c:pt>
                <c:pt idx="12">
                  <c:v>1040</c:v>
                </c:pt>
                <c:pt idx="13">
                  <c:v>1060</c:v>
                </c:pt>
                <c:pt idx="14">
                  <c:v>1080</c:v>
                </c:pt>
                <c:pt idx="15">
                  <c:v>1100</c:v>
                </c:pt>
                <c:pt idx="16">
                  <c:v>1120</c:v>
                </c:pt>
                <c:pt idx="17">
                  <c:v>1140</c:v>
                </c:pt>
                <c:pt idx="18">
                  <c:v>1160</c:v>
                </c:pt>
                <c:pt idx="19">
                  <c:v>1180</c:v>
                </c:pt>
                <c:pt idx="20">
                  <c:v>1200</c:v>
                </c:pt>
                <c:pt idx="21">
                  <c:v>1220</c:v>
                </c:pt>
                <c:pt idx="22">
                  <c:v>1240</c:v>
                </c:pt>
                <c:pt idx="23">
                  <c:v>1260</c:v>
                </c:pt>
                <c:pt idx="24">
                  <c:v>1280</c:v>
                </c:pt>
                <c:pt idx="25">
                  <c:v>1300</c:v>
                </c:pt>
                <c:pt idx="26">
                  <c:v>1320</c:v>
                </c:pt>
                <c:pt idx="27">
                  <c:v>1340</c:v>
                </c:pt>
                <c:pt idx="28">
                  <c:v>1360</c:v>
                </c:pt>
                <c:pt idx="29">
                  <c:v>1380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5026304"/>
        <c:axId val="72372160"/>
      </c:lineChart>
      <c:catAx>
        <c:axId val="8502630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72372160"/>
        <c:crosses val="autoZero"/>
        <c:auto val="1"/>
        <c:lblAlgn val="ctr"/>
        <c:lblOffset val="100"/>
        <c:noMultiLvlLbl val="0"/>
      </c:catAx>
      <c:valAx>
        <c:axId val="72372160"/>
        <c:scaling>
          <c:orientation val="minMax"/>
        </c:scaling>
        <c:delete val="0"/>
        <c:axPos val="l"/>
        <c:majorGridlines/>
        <c:numFmt formatCode="#,##0.00\ &quot;€&quot;" sourceLinked="0"/>
        <c:majorTickMark val="out"/>
        <c:minorTickMark val="none"/>
        <c:tickLblPos val="nextTo"/>
        <c:crossAx val="8502630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0.84125</cdr:x>
      <cdr:y>0.92132</cdr:y>
    </cdr:from>
    <cdr:to>
      <cdr:x>0.97813</cdr:x>
      <cdr:y>0.97965</cdr:y>
    </cdr:to>
    <cdr:sp macro="" textlink="">
      <cdr:nvSpPr>
        <cdr:cNvPr id="2" name="Textfeld 2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6923112" y="4493096"/>
          <a:ext cx="1126490" cy="284480"/>
        </a:xfrm>
        <a:prstGeom xmlns:a="http://schemas.openxmlformats.org/drawingml/2006/main" prst="rect">
          <a:avLst/>
        </a:prstGeom>
        <a:solidFill xmlns:a="http://schemas.openxmlformats.org/drawingml/2006/main">
          <a:srgbClr val="FFFFFF"/>
        </a:solidFill>
        <a:ln xmlns:a="http://schemas.openxmlformats.org/drawingml/2006/main" w="9525">
          <a:noFill/>
          <a:miter lim="800000"/>
          <a:headEnd/>
          <a:tailEnd/>
        </a:ln>
      </cdr:spPr>
      <cdr:txBody>
        <a:bodyPr xmlns:a="http://schemas.openxmlformats.org/drawingml/2006/main" rot="0" vert="horz" wrap="square" lIns="91440" tIns="45720" rIns="91440" bIns="45720" anchor="t" anchorCtr="0">
          <a:noAutofit/>
        </a:bodyPr>
        <a:lstStyle xmlns:a="http://schemas.openxmlformats.org/drawingml/2006/main"/>
        <a:p xmlns:a="http://schemas.openxmlformats.org/drawingml/2006/main">
          <a:pPr>
            <a:lnSpc>
              <a:spcPct val="115000"/>
            </a:lnSpc>
            <a:spcAft>
              <a:spcPts val="1000"/>
            </a:spcAft>
          </a:pPr>
          <a:r>
            <a:rPr lang="de-DE" sz="1100">
              <a:effectLst/>
              <a:latin typeface="Calibri"/>
              <a:ea typeface="Calibri"/>
              <a:cs typeface="Times New Roman"/>
            </a:rPr>
            <a:t>In 10 Umfragen</a:t>
          </a:r>
          <a:endParaRPr lang="en-US" sz="1100">
            <a:effectLst/>
            <a:latin typeface="Calibri"/>
            <a:ea typeface="Calibri"/>
            <a:cs typeface="Times New Roman"/>
          </a:endParaRPr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20.06.2014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20.06.2014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20.06.2014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20.06.2014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20.06.2014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20.06.2014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20.06.2014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20.06.2014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20.06.2014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20.06.2014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20.06.2014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20.06.2014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Online-</a:t>
            </a:r>
            <a:r>
              <a:rPr lang="de-DE" dirty="0" err="1" smtClean="0"/>
              <a:t>umfragesystem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de-DE" dirty="0" smtClean="0"/>
              <a:t>Entwicklung und Bereitstellung eines Online-Umfragesystems</a:t>
            </a:r>
          </a:p>
          <a:p>
            <a:endParaRPr lang="de-DE" dirty="0"/>
          </a:p>
          <a:p>
            <a:r>
              <a:rPr lang="de-DE" dirty="0" smtClean="0"/>
              <a:t>Autoren: Dominik </a:t>
            </a:r>
            <a:r>
              <a:rPr lang="de-DE" dirty="0" err="1" smtClean="0"/>
              <a:t>Hoppenkamps</a:t>
            </a:r>
            <a:r>
              <a:rPr lang="de-DE" dirty="0" smtClean="0"/>
              <a:t> / Simon </a:t>
            </a:r>
            <a:r>
              <a:rPr lang="de-DE" dirty="0" err="1" smtClean="0"/>
              <a:t>Steppan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1499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Planung – Online-Umfragesystem</a:t>
            </a:r>
            <a:endParaRPr lang="en-US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085" y="1600200"/>
            <a:ext cx="6985830" cy="4876800"/>
          </a:xfrm>
        </p:spPr>
      </p:pic>
    </p:spTree>
    <p:extLst>
      <p:ext uri="{BB962C8B-B14F-4D97-AF65-F5344CB8AC3E}">
        <p14:creationId xmlns:p14="http://schemas.microsoft.com/office/powerpoint/2010/main" val="3894298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Umsetzung – Online-Umfragesystem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smtClean="0"/>
              <a:t>Implementierung in Java (Auslieferung als WAR)</a:t>
            </a:r>
          </a:p>
          <a:p>
            <a:pPr marL="0" indent="0">
              <a:buNone/>
            </a:pPr>
            <a:endParaRPr lang="de-DE" dirty="0" smtClean="0"/>
          </a:p>
          <a:p>
            <a:r>
              <a:rPr lang="de-DE" dirty="0" smtClean="0"/>
              <a:t>Applikationsserver: Tomcat 7 </a:t>
            </a:r>
            <a:endParaRPr lang="de-DE" dirty="0"/>
          </a:p>
          <a:p>
            <a:pPr marL="0" indent="0">
              <a:buNone/>
            </a:pPr>
            <a:endParaRPr lang="de-DE" dirty="0" smtClean="0"/>
          </a:p>
          <a:p>
            <a:r>
              <a:rPr lang="de-DE" dirty="0" smtClean="0"/>
              <a:t>Mailtechnologie: Versenden über SMTP-Server</a:t>
            </a:r>
          </a:p>
          <a:p>
            <a:endParaRPr lang="de-DE" dirty="0"/>
          </a:p>
          <a:p>
            <a:r>
              <a:rPr lang="de-DE" dirty="0" smtClean="0"/>
              <a:t>HTML verknüpft mit </a:t>
            </a:r>
            <a:r>
              <a:rPr lang="de-DE" b="1" dirty="0" err="1" smtClean="0"/>
              <a:t>J</a:t>
            </a:r>
            <a:r>
              <a:rPr lang="de-DE" dirty="0" err="1" smtClean="0"/>
              <a:t>ava</a:t>
            </a:r>
            <a:r>
              <a:rPr lang="de-DE" b="1" dirty="0" err="1" smtClean="0"/>
              <a:t>S</a:t>
            </a:r>
            <a:r>
              <a:rPr lang="de-DE" dirty="0" err="1" smtClean="0"/>
              <a:t>erver</a:t>
            </a:r>
            <a:r>
              <a:rPr lang="de-DE" dirty="0" smtClean="0"/>
              <a:t> </a:t>
            </a:r>
            <a:r>
              <a:rPr lang="de-DE" b="1" dirty="0" smtClean="0"/>
              <a:t>F</a:t>
            </a:r>
            <a:r>
              <a:rPr lang="de-DE" dirty="0" smtClean="0"/>
              <a:t>aces (</a:t>
            </a:r>
            <a:r>
              <a:rPr lang="de-DE" b="1" dirty="0" smtClean="0"/>
              <a:t>JSF 2</a:t>
            </a:r>
            <a:r>
              <a:rPr lang="de-DE" dirty="0" smtClean="0"/>
              <a:t>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74322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Testing</a:t>
            </a:r>
            <a:r>
              <a:rPr lang="de-DE" dirty="0" smtClean="0"/>
              <a:t> – Online-Umfragesystem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smtClean="0"/>
              <a:t>Testverfahren:</a:t>
            </a:r>
          </a:p>
          <a:p>
            <a:pPr lvl="1"/>
            <a:r>
              <a:rPr lang="de-DE" dirty="0" smtClean="0"/>
              <a:t>White-Box-Test</a:t>
            </a:r>
          </a:p>
          <a:p>
            <a:pPr lvl="2"/>
            <a:r>
              <a:rPr lang="de-DE" dirty="0" smtClean="0"/>
              <a:t>Installation auf dem Tomcat-Server</a:t>
            </a:r>
          </a:p>
          <a:p>
            <a:pPr lvl="2"/>
            <a:r>
              <a:rPr lang="de-DE" dirty="0" smtClean="0"/>
              <a:t>Distribution der Mails</a:t>
            </a:r>
          </a:p>
          <a:p>
            <a:pPr lvl="2"/>
            <a:r>
              <a:rPr lang="de-DE" dirty="0" smtClean="0"/>
              <a:t>Empfang der Mails</a:t>
            </a:r>
          </a:p>
          <a:p>
            <a:pPr lvl="2"/>
            <a:r>
              <a:rPr lang="de-DE" dirty="0" smtClean="0"/>
              <a:t>Beantworten einer Umfrage</a:t>
            </a:r>
          </a:p>
          <a:p>
            <a:pPr lvl="2"/>
            <a:r>
              <a:rPr lang="de-DE" dirty="0" smtClean="0"/>
              <a:t>Überprüfung der Statistik</a:t>
            </a:r>
          </a:p>
          <a:p>
            <a:pPr lvl="2"/>
            <a:endParaRPr lang="de-DE" dirty="0"/>
          </a:p>
          <a:p>
            <a:pPr lvl="1"/>
            <a:r>
              <a:rPr lang="de-DE" dirty="0" smtClean="0"/>
              <a:t>Mangel an </a:t>
            </a:r>
            <a:r>
              <a:rPr lang="de-DE" dirty="0" smtClean="0"/>
              <a:t>Testern </a:t>
            </a:r>
            <a:endParaRPr lang="de-DE" dirty="0" smtClean="0"/>
          </a:p>
          <a:p>
            <a:pPr lvl="2"/>
            <a:r>
              <a:rPr lang="de-DE" dirty="0" smtClean="0"/>
              <a:t>Keine Black-Box-Tests</a:t>
            </a:r>
          </a:p>
          <a:p>
            <a:pPr marL="548640" lvl="2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510993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Umsetzung – Online-Umfragesystem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78201"/>
            <a:ext cx="8229600" cy="4320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1227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Wirtschaftlichkeit – Online-Umfrage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DE" b="1" dirty="0" smtClean="0"/>
          </a:p>
          <a:p>
            <a:r>
              <a:rPr lang="de-DE" b="1" dirty="0" smtClean="0"/>
              <a:t>Ist-Zustand</a:t>
            </a:r>
            <a:endParaRPr lang="en-US" dirty="0"/>
          </a:p>
          <a:p>
            <a:pPr marL="274320" lvl="1" indent="0">
              <a:buNone/>
            </a:pPr>
            <a:r>
              <a:rPr lang="de-DE" dirty="0"/>
              <a:t>Materialien postalische Umfrage:	</a:t>
            </a:r>
            <a:r>
              <a:rPr lang="de-DE" dirty="0" smtClean="0"/>
              <a:t>	0,70</a:t>
            </a:r>
            <a:r>
              <a:rPr lang="de-DE" dirty="0"/>
              <a:t>€	</a:t>
            </a:r>
            <a:r>
              <a:rPr lang="de-DE" dirty="0" smtClean="0"/>
              <a:t>/ </a:t>
            </a:r>
            <a:r>
              <a:rPr lang="de-DE" dirty="0"/>
              <a:t>Stück</a:t>
            </a:r>
            <a:br>
              <a:rPr lang="de-DE" dirty="0"/>
            </a:br>
            <a:r>
              <a:rPr lang="de-DE" dirty="0" smtClean="0"/>
              <a:t>Arbeitsaufwand </a:t>
            </a:r>
            <a:r>
              <a:rPr lang="de-DE" dirty="0"/>
              <a:t>postalische Umfrage:		4,00€	</a:t>
            </a:r>
            <a:r>
              <a:rPr lang="de-DE" dirty="0" smtClean="0"/>
              <a:t>/ </a:t>
            </a:r>
            <a:r>
              <a:rPr lang="de-DE" dirty="0"/>
              <a:t>Stück</a:t>
            </a:r>
            <a:br>
              <a:rPr lang="de-DE" dirty="0"/>
            </a:br>
            <a:r>
              <a:rPr lang="de-DE" dirty="0"/>
              <a:t>	Arbeitsaufwand der Auswertung:		2,00€	</a:t>
            </a:r>
            <a:r>
              <a:rPr lang="de-DE" dirty="0" smtClean="0"/>
              <a:t>/ </a:t>
            </a:r>
            <a:r>
              <a:rPr lang="de-DE" dirty="0"/>
              <a:t>Stück</a:t>
            </a:r>
            <a:endParaRPr lang="en-US" dirty="0"/>
          </a:p>
          <a:p>
            <a:endParaRPr lang="en-US" dirty="0"/>
          </a:p>
          <a:p>
            <a:r>
              <a:rPr lang="de-DE" b="1" dirty="0"/>
              <a:t>Soll-Zustand</a:t>
            </a:r>
            <a:endParaRPr lang="en-US" dirty="0"/>
          </a:p>
          <a:p>
            <a:pPr marL="274320" lvl="1" indent="0">
              <a:buNone/>
            </a:pPr>
            <a:r>
              <a:rPr lang="de-DE" dirty="0"/>
              <a:t>Anschaffung der Software:			800,00€	</a:t>
            </a:r>
            <a:br>
              <a:rPr lang="de-DE" dirty="0"/>
            </a:br>
            <a:r>
              <a:rPr lang="de-DE" dirty="0" smtClean="0"/>
              <a:t>Arbeitsaufwand </a:t>
            </a:r>
            <a:r>
              <a:rPr lang="de-DE" dirty="0"/>
              <a:t>der Auswertung:		2,00€	</a:t>
            </a:r>
            <a:r>
              <a:rPr lang="de-DE" dirty="0" smtClean="0"/>
              <a:t>/ </a:t>
            </a:r>
            <a:r>
              <a:rPr lang="de-DE" dirty="0"/>
              <a:t>Stück</a:t>
            </a:r>
            <a:endParaRPr lang="en-US" dirty="0"/>
          </a:p>
          <a:p>
            <a:endParaRPr lang="de-DE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7606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Wirtschaftlichkeit – Online-Umfrage</a:t>
            </a:r>
            <a:endParaRPr lang="en-US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4331222"/>
              </p:ext>
            </p:extLst>
          </p:nvPr>
        </p:nvGraphicFramePr>
        <p:xfrm>
          <a:off x="395536" y="1600200"/>
          <a:ext cx="8291264" cy="47811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283313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Fazit – Online-Umfragesystem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smtClean="0"/>
              <a:t>Die gesetzten Ziele wurden erreicht</a:t>
            </a:r>
          </a:p>
          <a:p>
            <a:endParaRPr lang="de-DE" dirty="0"/>
          </a:p>
          <a:p>
            <a:r>
              <a:rPr lang="de-DE" dirty="0" smtClean="0"/>
              <a:t>Erweiterung des Projektes</a:t>
            </a:r>
          </a:p>
          <a:p>
            <a:pPr lvl="1"/>
            <a:r>
              <a:rPr lang="de-DE" dirty="0" smtClean="0"/>
              <a:t>Ausweitung des Import</a:t>
            </a:r>
          </a:p>
          <a:p>
            <a:pPr lvl="1"/>
            <a:r>
              <a:rPr lang="de-DE" dirty="0" smtClean="0"/>
              <a:t>Erfahrung aus realem Einsatz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232636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Fazit – Online-Umfragesystem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smtClean="0"/>
              <a:t>Probleme </a:t>
            </a:r>
            <a:r>
              <a:rPr lang="de-DE" dirty="0"/>
              <a:t>/ Erfahrung</a:t>
            </a:r>
          </a:p>
          <a:p>
            <a:pPr lvl="1"/>
            <a:r>
              <a:rPr lang="de-DE" dirty="0"/>
              <a:t>Schlechte Einschätzung der </a:t>
            </a:r>
            <a:r>
              <a:rPr lang="de-DE" dirty="0" smtClean="0"/>
              <a:t>Projektdauer</a:t>
            </a:r>
          </a:p>
          <a:p>
            <a:pPr lvl="1"/>
            <a:r>
              <a:rPr lang="de-DE" dirty="0" smtClean="0"/>
              <a:t>Teils wenig Erfahrung mit bestimmten Technologien</a:t>
            </a:r>
          </a:p>
          <a:p>
            <a:pPr lvl="1"/>
            <a:r>
              <a:rPr lang="de-DE" dirty="0" smtClean="0"/>
              <a:t>Computer in der Schule unzureichend für das Projekt</a:t>
            </a:r>
          </a:p>
          <a:p>
            <a:pPr lvl="1"/>
            <a:r>
              <a:rPr lang="de-DE" dirty="0" smtClean="0"/>
              <a:t>„Getrennte“ Entwicklung</a:t>
            </a:r>
          </a:p>
          <a:p>
            <a:pPr lvl="1"/>
            <a:endParaRPr lang="de-DE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665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Inhalt – Online-Umfragesystem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  <a:p>
            <a:r>
              <a:rPr lang="de-DE" dirty="0" smtClean="0"/>
              <a:t>Ist-Zustand / Soll-Zustand / Projektumfeld</a:t>
            </a:r>
          </a:p>
          <a:p>
            <a:endParaRPr lang="de-DE" dirty="0" smtClean="0"/>
          </a:p>
          <a:p>
            <a:r>
              <a:rPr lang="de-DE" dirty="0" smtClean="0"/>
              <a:t>Zeitplanung und Projektphasen</a:t>
            </a:r>
          </a:p>
          <a:p>
            <a:endParaRPr lang="de-DE" dirty="0"/>
          </a:p>
          <a:p>
            <a:r>
              <a:rPr lang="de-DE" dirty="0" smtClean="0"/>
              <a:t>Planung und Konzept</a:t>
            </a:r>
          </a:p>
          <a:p>
            <a:endParaRPr lang="de-DE" dirty="0"/>
          </a:p>
          <a:p>
            <a:r>
              <a:rPr lang="de-DE" dirty="0" smtClean="0"/>
              <a:t>Umsetzung </a:t>
            </a:r>
          </a:p>
          <a:p>
            <a:endParaRPr lang="de-DE" dirty="0"/>
          </a:p>
          <a:p>
            <a:r>
              <a:rPr lang="de-DE" dirty="0" smtClean="0"/>
              <a:t>Fazit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670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Projektumfeld – Online-Umfragesystem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DE" dirty="0" smtClean="0"/>
          </a:p>
          <a:p>
            <a:r>
              <a:rPr lang="de-DE" dirty="0" err="1" smtClean="0"/>
              <a:t>Auftragnehmender</a:t>
            </a:r>
            <a:r>
              <a:rPr lang="de-DE" dirty="0" smtClean="0"/>
              <a:t> Betrieb</a:t>
            </a:r>
          </a:p>
          <a:p>
            <a:endParaRPr lang="de-DE" dirty="0" smtClean="0"/>
          </a:p>
          <a:p>
            <a:pPr lvl="1"/>
            <a:r>
              <a:rPr lang="de-DE" dirty="0" smtClean="0"/>
              <a:t>IT Solutions GmbH</a:t>
            </a:r>
          </a:p>
          <a:p>
            <a:pPr lvl="1"/>
            <a:r>
              <a:rPr lang="de-DE" dirty="0" smtClean="0"/>
              <a:t>Umsetzung von auftragsspezifischen Projekten</a:t>
            </a:r>
            <a:endParaRPr lang="de-DE" dirty="0"/>
          </a:p>
          <a:p>
            <a:endParaRPr lang="de-DE" dirty="0" smtClean="0"/>
          </a:p>
          <a:p>
            <a:r>
              <a:rPr lang="de-DE" dirty="0" err="1" smtClean="0"/>
              <a:t>Auftraggebender</a:t>
            </a:r>
            <a:r>
              <a:rPr lang="de-DE" dirty="0" smtClean="0"/>
              <a:t> Betrieb</a:t>
            </a:r>
          </a:p>
          <a:p>
            <a:endParaRPr lang="de-DE" dirty="0" smtClean="0"/>
          </a:p>
          <a:p>
            <a:pPr lvl="1"/>
            <a:r>
              <a:rPr lang="de-DE" dirty="0" err="1" smtClean="0"/>
              <a:t>HardSys</a:t>
            </a:r>
            <a:r>
              <a:rPr lang="de-DE" dirty="0" smtClean="0"/>
              <a:t> GmbH</a:t>
            </a:r>
          </a:p>
          <a:p>
            <a:pPr lvl="1"/>
            <a:r>
              <a:rPr lang="de-DE" dirty="0" smtClean="0"/>
              <a:t>Vertrieb von Hardware-Komponenten</a:t>
            </a:r>
          </a:p>
          <a:p>
            <a:endParaRPr lang="de-DE" dirty="0"/>
          </a:p>
          <a:p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728072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Projektumfeld – Online-Umfragesystem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smtClean="0"/>
              <a:t>Grund für den Auftrag</a:t>
            </a:r>
          </a:p>
          <a:p>
            <a:pPr lvl="1"/>
            <a:r>
              <a:rPr lang="de-DE" dirty="0" smtClean="0"/>
              <a:t>Wunsch nach Automatisierung von Kundenumfragen zur </a:t>
            </a:r>
            <a:br>
              <a:rPr lang="de-DE" dirty="0" smtClean="0"/>
            </a:br>
            <a:r>
              <a:rPr lang="de-DE" dirty="0" smtClean="0"/>
              <a:t>Zufriedenheit mit Service und Produkten</a:t>
            </a:r>
          </a:p>
          <a:p>
            <a:pPr lvl="1"/>
            <a:endParaRPr lang="de-DE" dirty="0" smtClean="0"/>
          </a:p>
          <a:p>
            <a:pPr lvl="1"/>
            <a:endParaRPr lang="de-DE" dirty="0"/>
          </a:p>
          <a:p>
            <a:r>
              <a:rPr lang="de-DE" dirty="0" smtClean="0"/>
              <a:t>Erwartungen</a:t>
            </a:r>
          </a:p>
          <a:p>
            <a:pPr lvl="1"/>
            <a:r>
              <a:rPr lang="de-DE" dirty="0" smtClean="0"/>
              <a:t>Vereinfachung des, aktuell manuell durchgeführten, Vorgangs</a:t>
            </a:r>
          </a:p>
          <a:p>
            <a:pPr lvl="1"/>
            <a:r>
              <a:rPr lang="de-DE" dirty="0" smtClean="0"/>
              <a:t>Einsparung von Personalkosten</a:t>
            </a:r>
          </a:p>
          <a:p>
            <a:pPr lvl="1"/>
            <a:r>
              <a:rPr lang="de-DE" dirty="0" smtClean="0"/>
              <a:t>Einsparung von Materialkosten</a:t>
            </a:r>
          </a:p>
          <a:p>
            <a:pPr lvl="1"/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90534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Leistungen – Online-Umfragesystem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smtClean="0"/>
              <a:t>Leistungen die das Projekt umfassen sollen</a:t>
            </a:r>
          </a:p>
          <a:p>
            <a:endParaRPr lang="de-DE" dirty="0" smtClean="0"/>
          </a:p>
          <a:p>
            <a:pPr lvl="1"/>
            <a:r>
              <a:rPr lang="de-DE" dirty="0" smtClean="0"/>
              <a:t>Automatisiertes versenden von E-Mails an den Kundenstamm</a:t>
            </a:r>
          </a:p>
          <a:p>
            <a:pPr lvl="1"/>
            <a:endParaRPr lang="de-DE" dirty="0" smtClean="0"/>
          </a:p>
          <a:p>
            <a:pPr lvl="1"/>
            <a:r>
              <a:rPr lang="de-DE" dirty="0" smtClean="0"/>
              <a:t>Zu beantwortender Fragekatalog</a:t>
            </a:r>
          </a:p>
          <a:p>
            <a:pPr lvl="1"/>
            <a:endParaRPr lang="de-DE" dirty="0" smtClean="0"/>
          </a:p>
          <a:p>
            <a:pPr lvl="1"/>
            <a:r>
              <a:rPr lang="de-DE" dirty="0" smtClean="0"/>
              <a:t>Automatisierte Auswertung und Darstellung</a:t>
            </a:r>
          </a:p>
          <a:p>
            <a:pPr lvl="1"/>
            <a:endParaRPr lang="de-DE" dirty="0"/>
          </a:p>
          <a:p>
            <a:pPr lvl="1"/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4017344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Use</a:t>
            </a:r>
            <a:r>
              <a:rPr lang="de-DE" dirty="0" smtClean="0"/>
              <a:t>-Case – Online-Umfragesystem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pPr lvl="1"/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408272"/>
            <a:ext cx="6909867" cy="54390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03984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Projektphasen – Online-Umfragesystem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</p:txBody>
      </p:sp>
      <p:pic>
        <p:nvPicPr>
          <p:cNvPr id="4" name="Grafik 3" descr="C:\Dokumente und Einstellungen\S106\Desktop\thrth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777008"/>
            <a:ext cx="5340398" cy="43204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11833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Projektplanung – Online-Umfragesystem</a:t>
            </a:r>
            <a:endParaRPr lang="en-US" dirty="0"/>
          </a:p>
        </p:txBody>
      </p:sp>
      <p:pic>
        <p:nvPicPr>
          <p:cNvPr id="5" name="Inhaltsplatzhalter 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7212" y="3195637"/>
            <a:ext cx="8029575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254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Planung – Online-Umfragesystem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740893"/>
            <a:ext cx="7272287" cy="46551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39241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Klarheit">
  <a:themeElements>
    <a:clrScheme name="Klarheit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larhei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0</TotalTime>
  <Words>218</Words>
  <Application>Microsoft Office PowerPoint</Application>
  <PresentationFormat>Bildschirmpräsentation (4:3)</PresentationFormat>
  <Paragraphs>99</Paragraphs>
  <Slides>17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18" baseType="lpstr">
      <vt:lpstr>Klarheit</vt:lpstr>
      <vt:lpstr>Online-umfragesystem</vt:lpstr>
      <vt:lpstr>Inhalt – Online-Umfragesystem</vt:lpstr>
      <vt:lpstr>Projektumfeld – Online-Umfragesystem</vt:lpstr>
      <vt:lpstr>Projektumfeld – Online-Umfragesystem</vt:lpstr>
      <vt:lpstr>Leistungen – Online-Umfragesystem</vt:lpstr>
      <vt:lpstr>Use-Case – Online-Umfragesystem</vt:lpstr>
      <vt:lpstr>Projektphasen – Online-Umfragesystem</vt:lpstr>
      <vt:lpstr>Projektplanung – Online-Umfragesystem</vt:lpstr>
      <vt:lpstr>Planung – Online-Umfragesystem</vt:lpstr>
      <vt:lpstr>Planung – Online-Umfragesystem</vt:lpstr>
      <vt:lpstr>Umsetzung – Online-Umfragesystem</vt:lpstr>
      <vt:lpstr>Testing – Online-Umfragesystem</vt:lpstr>
      <vt:lpstr>Umsetzung – Online-Umfragesystem</vt:lpstr>
      <vt:lpstr>Wirtschaftlichkeit – Online-Umfrage</vt:lpstr>
      <vt:lpstr>Wirtschaftlichkeit – Online-Umfrage</vt:lpstr>
      <vt:lpstr>Fazit – Online-Umfragesystem</vt:lpstr>
      <vt:lpstr>Fazit – Online-Umfragesystem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Online-umfragesystem</dc:title>
  <dc:creator>Steppan, Simon Martin</dc:creator>
  <cp:lastModifiedBy>Customer</cp:lastModifiedBy>
  <cp:revision>19</cp:revision>
  <dcterms:created xsi:type="dcterms:W3CDTF">2014-06-10T12:54:53Z</dcterms:created>
  <dcterms:modified xsi:type="dcterms:W3CDTF">2014-06-19T22:21:01Z</dcterms:modified>
</cp:coreProperties>
</file>