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191" d="100"/>
          <a:sy n="191"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 Perform analysis </a:t>
            </a:r>
          </a:p>
        </c:rich>
      </c:tx>
      <c:overlay val="0"/>
      <c:spPr>
        <a:noFill/>
        <a:ln>
          <a:noFill/>
        </a:ln>
      </c:spPr>
    </c:title>
    <c:autoTitleDeleted val="0"/>
    <c:plotArea>
      <c:layout>
        <c:manualLayout>
          <c:layoutTarget val="inner"/>
          <c:xMode val="edge"/>
          <c:yMode val="edge"/>
          <c:x val="9.510188E-2"/>
          <c:y val="0.16869371999999999"/>
          <c:w val="0.73478299999999996"/>
          <c:h val="0.71300536000000003"/>
        </c:manualLayout>
      </c:layout>
      <c:barChart>
        <c:barDir val="col"/>
        <c:grouping val="clustered"/>
        <c:varyColors val="0"/>
        <c:ser>
          <c:idx val="0"/>
          <c:order val="0"/>
          <c:tx>
            <c:v>HIGH</c:v>
          </c:tx>
          <c:spPr>
            <a:solidFill>
              <a:srgbClr val="4F81BD"/>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16</c:v>
              </c:pt>
              <c:pt idx="1">
                <c:v>18</c:v>
              </c:pt>
              <c:pt idx="2">
                <c:v>21</c:v>
              </c:pt>
              <c:pt idx="3">
                <c:v>17</c:v>
              </c:pt>
              <c:pt idx="4">
                <c:v>21</c:v>
              </c:pt>
              <c:pt idx="5">
                <c:v>29</c:v>
              </c:pt>
              <c:pt idx="6">
                <c:v>26</c:v>
              </c:pt>
              <c:pt idx="7">
                <c:v>26</c:v>
              </c:pt>
              <c:pt idx="8">
                <c:v>21</c:v>
              </c:pt>
              <c:pt idx="9">
                <c:v>25</c:v>
              </c:pt>
            </c:numLit>
          </c:val>
          <c:extLst>
            <c:ext xmlns:c16="http://schemas.microsoft.com/office/drawing/2014/chart" uri="{C3380CC4-5D6E-409C-BE32-E72D297353CC}">
              <c16:uniqueId val="{00000000-0D85-C74D-9447-1A626D59F98C}"/>
            </c:ext>
          </c:extLst>
        </c:ser>
        <c:ser>
          <c:idx val="1"/>
          <c:order val="1"/>
          <c:tx>
            <c:v>LOW</c:v>
          </c:tx>
          <c:spPr>
            <a:solidFill>
              <a:srgbClr val="C0504D"/>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34</c:v>
              </c:pt>
              <c:pt idx="1">
                <c:v>47</c:v>
              </c:pt>
              <c:pt idx="2">
                <c:v>41</c:v>
              </c:pt>
              <c:pt idx="3">
                <c:v>39</c:v>
              </c:pt>
              <c:pt idx="4">
                <c:v>41</c:v>
              </c:pt>
              <c:pt idx="5">
                <c:v>33</c:v>
              </c:pt>
              <c:pt idx="6">
                <c:v>41</c:v>
              </c:pt>
              <c:pt idx="7">
                <c:v>43</c:v>
              </c:pt>
              <c:pt idx="8">
                <c:v>45</c:v>
              </c:pt>
              <c:pt idx="9">
                <c:v>34</c:v>
              </c:pt>
            </c:numLit>
          </c:val>
          <c:extLst>
            <c:ext xmlns:c16="http://schemas.microsoft.com/office/drawing/2014/chart" uri="{C3380CC4-5D6E-409C-BE32-E72D297353CC}">
              <c16:uniqueId val="{00000001-0D85-C74D-9447-1A626D59F98C}"/>
            </c:ext>
          </c:extLst>
        </c:ser>
        <c:ser>
          <c:idx val="2"/>
          <c:order val="2"/>
          <c:tx>
            <c:v>MED</c:v>
          </c:tx>
          <c:spPr>
            <a:solidFill>
              <a:srgbClr val="9BBB59"/>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85</c:v>
              </c:pt>
              <c:pt idx="1">
                <c:v>65</c:v>
              </c:pt>
              <c:pt idx="2">
                <c:v>78</c:v>
              </c:pt>
              <c:pt idx="3">
                <c:v>92</c:v>
              </c:pt>
              <c:pt idx="4">
                <c:v>77</c:v>
              </c:pt>
              <c:pt idx="5">
                <c:v>69</c:v>
              </c:pt>
              <c:pt idx="6">
                <c:v>75</c:v>
              </c:pt>
              <c:pt idx="7">
                <c:v>82</c:v>
              </c:pt>
              <c:pt idx="8">
                <c:v>71</c:v>
              </c:pt>
              <c:pt idx="9">
                <c:v>84</c:v>
              </c:pt>
            </c:numLit>
          </c:val>
          <c:extLst>
            <c:ext xmlns:c16="http://schemas.microsoft.com/office/drawing/2014/chart" uri="{C3380CC4-5D6E-409C-BE32-E72D297353CC}">
              <c16:uniqueId val="{00000002-0D85-C74D-9447-1A626D59F98C}"/>
            </c:ext>
          </c:extLst>
        </c:ser>
        <c:ser>
          <c:idx val="3"/>
          <c:order val="3"/>
          <c:tx>
            <c:v>VERY HIGH</c:v>
          </c:tx>
          <c:spPr>
            <a:solidFill>
              <a:srgbClr val="8064A2"/>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15</c:v>
              </c:pt>
              <c:pt idx="1">
                <c:v>15</c:v>
              </c:pt>
              <c:pt idx="2">
                <c:v>14</c:v>
              </c:pt>
              <c:pt idx="3">
                <c:v>9</c:v>
              </c:pt>
              <c:pt idx="4">
                <c:v>15</c:v>
              </c:pt>
              <c:pt idx="5">
                <c:v>12</c:v>
              </c:pt>
              <c:pt idx="6">
                <c:v>15</c:v>
              </c:pt>
              <c:pt idx="7">
                <c:v>16</c:v>
              </c:pt>
              <c:pt idx="8">
                <c:v>13</c:v>
              </c:pt>
              <c:pt idx="9">
                <c:v>13</c:v>
              </c:pt>
            </c:numLit>
          </c:val>
          <c:extLst>
            <c:ext xmlns:c16="http://schemas.microsoft.com/office/drawing/2014/chart" uri="{C3380CC4-5D6E-409C-BE32-E72D297353CC}">
              <c16:uniqueId val="{00000003-0D85-C74D-9447-1A626D59F98C}"/>
            </c:ext>
          </c:extLst>
        </c:ser>
        <c:dLbls>
          <c:showLegendKey val="0"/>
          <c:showVal val="0"/>
          <c:showCatName val="0"/>
          <c:showSerName val="0"/>
          <c:showPercent val="0"/>
          <c:showBubbleSize val="0"/>
        </c:dLbls>
        <c:gapWidth val="219"/>
        <c:overlap val="-27"/>
        <c:axId val="475868000"/>
        <c:axId val="1"/>
      </c:barChart>
      <c:catAx>
        <c:axId val="475868000"/>
        <c:scaling>
          <c:orientation val="minMax"/>
        </c:scaling>
        <c:delete val="0"/>
        <c:axPos val="b"/>
        <c:title>
          <c:tx>
            <c:rich>
              <a:bodyPr/>
              <a:lstStyle/>
              <a:p>
                <a:pPr>
                  <a:defRPr sz="1000" b="0" i="0" u="none" strike="noStrike" baseline="0">
                    <a:solidFill>
                      <a:srgbClr val="595959"/>
                    </a:solidFill>
                    <a:latin typeface="Droid Sans"/>
                    <a:ea typeface="Droid Sans"/>
                    <a:cs typeface="Lucida Sans"/>
                  </a:defRPr>
                </a:pPr>
                <a:r>
                  <a:rPr lang="zh-CN"/>
                  <a:t>坐标轴标题</a:t>
                </a:r>
              </a:p>
            </c:rich>
          </c:tx>
          <c:overlay val="0"/>
          <c:spPr>
            <a:noFill/>
            <a:ln>
              <a:noFill/>
            </a:ln>
          </c:spPr>
        </c:title>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title>
          <c:tx>
            <c:rich>
              <a:bodyPr rot="-5400000" vert="horz"/>
              <a:lstStyle/>
              <a:p>
                <a:pPr>
                  <a:defRPr sz="1000" b="0" i="0" u="none" strike="noStrike" baseline="0">
                    <a:solidFill>
                      <a:srgbClr val="595959"/>
                    </a:solidFill>
                    <a:latin typeface="Droid Sans"/>
                    <a:ea typeface="Droid Sans"/>
                    <a:cs typeface="Lucida Sans"/>
                  </a:defRPr>
                </a:pPr>
                <a:r>
                  <a:rPr lang="zh-CN"/>
                  <a:t>坐标轴标题</a:t>
                </a:r>
              </a:p>
            </c:rich>
          </c:tx>
          <c:overlay val="0"/>
          <c:spPr>
            <a:noFill/>
            <a:ln>
              <a:noFill/>
            </a:ln>
          </c:spPr>
        </c:title>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475868000"/>
        <c:crosses val="autoZero"/>
        <c:crossBetween val="between"/>
      </c:valAx>
      <c:spPr>
        <a:noFill/>
        <a:ln>
          <a:noFill/>
        </a:ln>
      </c:spPr>
    </c:plotArea>
    <c:legend>
      <c:legendPos val="r"/>
      <c:overlay val="0"/>
      <c:spPr>
        <a:noFill/>
        <a:ln>
          <a:noFill/>
        </a:ln>
      </c:spPr>
      <c:txPr>
        <a:bodyPr/>
        <a:lstStyle/>
        <a:p>
          <a:pPr>
            <a:defRPr sz="900" b="0" i="0" u="none" strike="noStrike" baseline="0">
              <a:solidFill>
                <a:srgbClr val="595959"/>
              </a:solidFill>
              <a:latin typeface="Droid Sans"/>
              <a:ea typeface="Droid Sans"/>
              <a:cs typeface="Lucida Sans"/>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8/30/24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9605760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15569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3432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56162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6659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30680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13839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28162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1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1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111919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10383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56042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53205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05085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93523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8946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12463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697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040354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00617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5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5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5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4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4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4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4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4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4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4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38"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9"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4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4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873555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67906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32295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56646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29369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89241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88209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36212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9604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8/30/24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02677902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716464" y="2923631"/>
            <a:ext cx="8610599"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 JEEVITHA.G.S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 312209082  asunm1353312209082</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DEPARTMENT:B.COM (A&amp;F)</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 ANNA ADARSH COLLEGE FOR WOMEN</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981374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5"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6"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7" name="矩形"/>
          <p:cNvSpPr>
            <a:spLocks/>
          </p:cNvSpPr>
          <p:nvPr/>
        </p:nvSpPr>
        <p:spPr>
          <a:xfrm>
            <a:off x="739774" y="291147"/>
            <a:ext cx="3303904"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68"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9" name="文本框"/>
          <p:cNvSpPr>
            <a:spLocks noGrp="1"/>
          </p:cNvSpPr>
          <p:nvPr>
            <p:ph type="subTitle" idx="4"/>
          </p:nvPr>
        </p:nvSpPr>
        <p:spPr>
          <a:xfrm>
            <a:off x="739774" y="1600200"/>
            <a:ext cx="9623425" cy="461664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1" i="0" u="none" strike="noStrike" kern="0" cap="none" spc="0" baseline="0">
                <a:latin typeface="Calibri" charset="0"/>
                <a:ea typeface="宋体" charset="0"/>
                <a:cs typeface="Lucida Sans"/>
              </a:rPr>
              <a:t>DATA COLLECTION</a:t>
            </a:r>
          </a:p>
          <a:p>
            <a:pPr marL="0" indent="0" algn="l">
              <a:lnSpc>
                <a:spcPct val="100000"/>
              </a:lnSpc>
              <a:spcBef>
                <a:spcPts val="0"/>
              </a:spcBef>
              <a:spcAft>
                <a:spcPts val="0"/>
              </a:spcAft>
              <a:buNone/>
            </a:pPr>
            <a:r>
              <a:rPr lang="en-US" altLang="zh-CN" sz="2000" b="0" i="0" u="none" strike="noStrike" kern="0" cap="none" spc="0" baseline="0">
                <a:latin typeface="Calibri" charset="0"/>
                <a:ea typeface="宋体" charset="0"/>
                <a:cs typeface="Lucida Sans"/>
              </a:rPr>
              <a:t> 1. Data gathered from Kaggle </a:t>
            </a:r>
          </a:p>
          <a:p>
            <a:pPr marL="0" indent="0" algn="l">
              <a:lnSpc>
                <a:spcPct val="100000"/>
              </a:lnSpc>
              <a:spcBef>
                <a:spcPts val="0"/>
              </a:spcBef>
              <a:spcAft>
                <a:spcPts val="0"/>
              </a:spcAft>
              <a:buNone/>
            </a:pPr>
            <a:r>
              <a:rPr lang="en-US" altLang="zh-CN" sz="2000" b="0" i="0" u="none" strike="noStrike" kern="0" cap="none" spc="0" baseline="0">
                <a:latin typeface="Calibri" charset="0"/>
                <a:ea typeface="宋体" charset="0"/>
                <a:cs typeface="Lucida Sans"/>
              </a:rPr>
              <a:t> 2. Data collected from edunet website </a:t>
            </a:r>
          </a:p>
          <a:p>
            <a:pPr marL="0" indent="0" algn="l">
              <a:lnSpc>
                <a:spcPct val="100000"/>
              </a:lnSpc>
              <a:spcBef>
                <a:spcPts val="0"/>
              </a:spcBef>
              <a:spcAft>
                <a:spcPts val="0"/>
              </a:spcAft>
              <a:buNone/>
            </a:pPr>
            <a:r>
              <a:rPr lang="en-US" altLang="zh-CN" sz="2000" b="1" i="0" u="none" strike="noStrike" kern="0" cap="none" spc="0" baseline="0">
                <a:latin typeface="Calibri" charset="0"/>
                <a:ea typeface="宋体" charset="0"/>
                <a:cs typeface="Lucida Sans"/>
              </a:rPr>
              <a:t>FEATURES COLLECTION</a:t>
            </a:r>
          </a:p>
          <a:p>
            <a:pPr marL="0" indent="0" algn="l">
              <a:lnSpc>
                <a:spcPct val="100000"/>
              </a:lnSpc>
              <a:spcBef>
                <a:spcPts val="0"/>
              </a:spcBef>
              <a:spcAft>
                <a:spcPts val="0"/>
              </a:spcAft>
              <a:buNone/>
            </a:pPr>
            <a:r>
              <a:rPr lang="en-US" altLang="zh-CN" sz="2000" b="0" i="0" u="none" strike="noStrike" kern="0" cap="none" spc="0" baseline="0">
                <a:latin typeface="Calibri" charset="0"/>
                <a:ea typeface="宋体" charset="0"/>
                <a:cs typeface="Lucida Sans"/>
              </a:rPr>
              <a:t> 1 features identified each and every steps </a:t>
            </a:r>
          </a:p>
          <a:p>
            <a:pPr marL="0" indent="0" algn="l">
              <a:lnSpc>
                <a:spcPct val="100000"/>
              </a:lnSpc>
              <a:spcBef>
                <a:spcPts val="0"/>
              </a:spcBef>
              <a:spcAft>
                <a:spcPts val="0"/>
              </a:spcAft>
              <a:buNone/>
            </a:pPr>
            <a:r>
              <a:rPr lang="en-US" altLang="zh-CN" sz="2000" b="1" i="0" u="none" strike="noStrike" kern="0" cap="none" spc="0" baseline="0">
                <a:latin typeface="Calibri" charset="0"/>
                <a:ea typeface="宋体" charset="0"/>
                <a:cs typeface="Lucida Sans"/>
              </a:rPr>
              <a:t>DATA CLEARNING</a:t>
            </a:r>
          </a:p>
          <a:p>
            <a:pPr marL="457200" indent="-457200" algn="l">
              <a:lnSpc>
                <a:spcPct val="100000"/>
              </a:lnSpc>
              <a:spcBef>
                <a:spcPts val="0"/>
              </a:spcBef>
              <a:spcAft>
                <a:spcPts val="0"/>
              </a:spcAft>
              <a:buClrTx/>
              <a:buAutoNum type="arabicPeriod"/>
            </a:pPr>
            <a:r>
              <a:rPr lang="en-US" altLang="zh-CN" sz="2000" b="0" i="0" u="none" strike="noStrike" kern="0" cap="none" spc="0" baseline="0">
                <a:latin typeface="Calibri" charset="0"/>
                <a:ea typeface="宋体" charset="0"/>
                <a:cs typeface="Lucida Sans"/>
              </a:rPr>
              <a:t>Identify the missing values </a:t>
            </a:r>
          </a:p>
          <a:p>
            <a:pPr marL="457200" indent="-457200" algn="l">
              <a:lnSpc>
                <a:spcPct val="100000"/>
              </a:lnSpc>
              <a:spcBef>
                <a:spcPts val="0"/>
              </a:spcBef>
              <a:spcAft>
                <a:spcPts val="0"/>
              </a:spcAft>
              <a:buClrTx/>
              <a:buAutoNum type="arabicPeriod"/>
            </a:pPr>
            <a:r>
              <a:rPr lang="en-US" altLang="zh-CN" sz="2000" b="0" i="0" u="none" strike="noStrike" kern="0" cap="none" spc="0" baseline="0">
                <a:latin typeface="Calibri" charset="0"/>
                <a:ea typeface="宋体" charset="0"/>
                <a:cs typeface="Lucida Sans"/>
              </a:rPr>
              <a:t> filter out the missing values </a:t>
            </a:r>
          </a:p>
          <a:p>
            <a:pPr marL="0" indent="0" algn="l">
              <a:lnSpc>
                <a:spcPct val="100000"/>
              </a:lnSpc>
              <a:spcBef>
                <a:spcPts val="0"/>
              </a:spcBef>
              <a:spcAft>
                <a:spcPts val="0"/>
              </a:spcAft>
              <a:buNone/>
            </a:pPr>
            <a:r>
              <a:rPr lang="en-US" altLang="zh-CN" sz="2000" b="1" i="0" u="none" strike="noStrike" kern="0" cap="none" spc="0" baseline="0">
                <a:latin typeface="Calibri" charset="0"/>
                <a:ea typeface="宋体" charset="0"/>
                <a:cs typeface="Lucida Sans"/>
              </a:rPr>
              <a:t>PERFORMANCE LEVEL </a:t>
            </a:r>
          </a:p>
          <a:p>
            <a:pPr marL="457200" indent="-457200" algn="l">
              <a:lnSpc>
                <a:spcPct val="100000"/>
              </a:lnSpc>
              <a:spcBef>
                <a:spcPts val="0"/>
              </a:spcBef>
              <a:spcAft>
                <a:spcPts val="0"/>
              </a:spcAft>
              <a:buClrTx/>
              <a:buAutoNum type="arabicPeriod"/>
            </a:pPr>
            <a:r>
              <a:rPr lang="en-US" altLang="zh-CN" sz="2000" b="0" i="0" u="none" strike="noStrike" kern="0" cap="none" spc="0" baseline="0">
                <a:latin typeface="Calibri" charset="0"/>
                <a:ea typeface="宋体" charset="0"/>
                <a:cs typeface="Lucida Sans"/>
              </a:rPr>
              <a:t>Calculated performance level in “Z” coloumn </a:t>
            </a:r>
          </a:p>
          <a:p>
            <a:pPr marL="0" indent="0" algn="l">
              <a:lnSpc>
                <a:spcPct val="100000"/>
              </a:lnSpc>
              <a:spcBef>
                <a:spcPts val="0"/>
              </a:spcBef>
              <a:spcAft>
                <a:spcPts val="0"/>
              </a:spcAft>
              <a:buNone/>
            </a:pPr>
            <a:r>
              <a:rPr lang="en-US" altLang="zh-CN" sz="2000" b="0" i="0" u="none" strike="noStrike" kern="0" cap="none" spc="0" baseline="0">
                <a:latin typeface="Calibri" charset="0"/>
                <a:ea typeface="宋体" charset="0"/>
                <a:cs typeface="Lucida Sans"/>
              </a:rPr>
              <a:t>2. Performance level= IFS(Z8&gt;=5,”VERY HIGH”,Z8&gt;=4,”HIGH”,Z8&gt;=3,”MED”,TRUE,”LOW”)</a:t>
            </a:r>
          </a:p>
          <a:p>
            <a:pPr marL="0" indent="0" algn="l">
              <a:lnSpc>
                <a:spcPct val="100000"/>
              </a:lnSpc>
              <a:spcBef>
                <a:spcPts val="0"/>
              </a:spcBef>
              <a:spcAft>
                <a:spcPts val="0"/>
              </a:spcAft>
              <a:buNone/>
            </a:pPr>
            <a:r>
              <a:rPr lang="en-US" altLang="zh-CN" sz="2000" b="1" i="0" u="none" strike="noStrike" kern="0" cap="none" spc="0" baseline="0">
                <a:latin typeface="Calibri" charset="0"/>
                <a:ea typeface="宋体" charset="0"/>
                <a:cs typeface="Lucida Sans"/>
              </a:rPr>
              <a:t>SUMMARY </a:t>
            </a:r>
          </a:p>
          <a:p>
            <a:pPr marL="0" indent="0" algn="l">
              <a:lnSpc>
                <a:spcPct val="100000"/>
              </a:lnSpc>
              <a:spcBef>
                <a:spcPts val="0"/>
              </a:spcBef>
              <a:spcAft>
                <a:spcPts val="0"/>
              </a:spcAft>
              <a:buNone/>
            </a:pPr>
            <a:r>
              <a:rPr lang="en-US" altLang="zh-CN" sz="2000" b="0" i="0" u="none" strike="noStrike" kern="0" cap="none" spc="0" baseline="0">
                <a:latin typeface="Calibri" charset="0"/>
                <a:ea typeface="宋体" charset="0"/>
                <a:cs typeface="Lucida Sans"/>
              </a:rPr>
              <a:t>1.Pivot table created using the excel sheet </a:t>
            </a:r>
          </a:p>
          <a:p>
            <a:pPr marL="0" indent="0" algn="l">
              <a:lnSpc>
                <a:spcPct val="100000"/>
              </a:lnSpc>
              <a:spcBef>
                <a:spcPts val="0"/>
              </a:spcBef>
              <a:spcAft>
                <a:spcPts val="0"/>
              </a:spcAft>
              <a:buNone/>
            </a:pPr>
            <a:r>
              <a:rPr lang="en-US" altLang="zh-CN" sz="2000" b="0" i="0" u="none" strike="noStrike" kern="0" cap="none" spc="0" baseline="0">
                <a:latin typeface="Calibri" charset="0"/>
                <a:ea typeface="宋体" charset="0"/>
                <a:cs typeface="Lucida Sans"/>
              </a:rPr>
              <a:t>2. And analysis the data using the pivot table </a:t>
            </a:r>
          </a:p>
          <a:p>
            <a:pPr marL="0" indent="0" algn="l">
              <a:lnSpc>
                <a:spcPct val="100000"/>
              </a:lnSpc>
              <a:spcBef>
                <a:spcPts val="0"/>
              </a:spcBef>
              <a:spcAft>
                <a:spcPts val="0"/>
              </a:spcAft>
              <a:buNone/>
            </a:pPr>
            <a:endParaRPr lang="zh-CN" altLang="en-US" sz="2000" b="0" i="0" u="none" strike="noStrike" kern="0" cap="none" spc="0" baseline="0">
              <a:latin typeface="Calibri" charset="0"/>
              <a:ea typeface="宋体" charset="0"/>
              <a:cs typeface="Lucida Sans"/>
            </a:endParaRPr>
          </a:p>
        </p:txBody>
      </p:sp>
      <p:sp>
        <p:nvSpPr>
          <p:cNvPr id="170" name="文本框"/>
          <p:cNvSpPr>
            <a:spLocks noGrp="1"/>
          </p:cNvSpPr>
          <p:nvPr>
            <p:ph type="ctrTitle"/>
          </p:nvPr>
        </p:nvSpPr>
        <p:spPr>
          <a:xfrm flipH="1">
            <a:off x="12725400" y="0"/>
            <a:ext cx="223522" cy="49244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200" b="0" i="0" u="none" strike="noStrike" kern="0" cap="none" spc="0" baseline="0">
                <a:solidFill>
                  <a:schemeClr val="tx1"/>
                </a:solidFill>
                <a:latin typeface="Trebuchet MS" charset="0"/>
                <a:ea typeface="宋体" charset="0"/>
                <a:cs typeface="Trebuchet MS" charset="0"/>
              </a:rPr>
              <a:t>.</a:t>
            </a:r>
            <a:endParaRPr lang="zh-CN" altLang="en-US" sz="3200" b="0" i="0" u="none" strike="noStrike" kern="0" cap="none" spc="0" baseline="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val="58341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MODELLING </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2" name="文本框"/>
          <p:cNvSpPr>
            <a:spLocks noGrp="1"/>
          </p:cNvSpPr>
          <p:nvPr>
            <p:ph type="body" idx="1"/>
          </p:nvPr>
        </p:nvSpPr>
        <p:spPr>
          <a:xfrm>
            <a:off x="609600" y="1577340"/>
            <a:ext cx="10972800" cy="123110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1" i="0" u="none" strike="noStrike" kern="0" cap="none" spc="0" baseline="0">
                <a:latin typeface="Calibri" charset="0"/>
                <a:ea typeface="宋体" charset="0"/>
                <a:cs typeface="Lucida Sans"/>
              </a:rPr>
              <a:t>VISUALIZATION </a:t>
            </a:r>
          </a:p>
          <a:p>
            <a:pPr marL="457200" indent="-457200" algn="l">
              <a:lnSpc>
                <a:spcPct val="100000"/>
              </a:lnSpc>
              <a:spcBef>
                <a:spcPts val="0"/>
              </a:spcBef>
              <a:spcAft>
                <a:spcPts val="0"/>
              </a:spcAft>
              <a:buClrTx/>
              <a:buAutoNum type="arabicPeriod"/>
            </a:pPr>
            <a:r>
              <a:rPr lang="en-US" altLang="zh-CN" sz="2000" b="0" i="0" u="none" strike="noStrike" kern="0" cap="none" spc="0" baseline="0">
                <a:latin typeface="Calibri" charset="0"/>
                <a:ea typeface="宋体" charset="0"/>
                <a:cs typeface="Lucida Sans"/>
              </a:rPr>
              <a:t>We got the visualization using the graph tablet coloumn </a:t>
            </a:r>
          </a:p>
          <a:p>
            <a:pPr marL="457200" indent="-457200" algn="l">
              <a:lnSpc>
                <a:spcPct val="100000"/>
              </a:lnSpc>
              <a:spcBef>
                <a:spcPts val="0"/>
              </a:spcBef>
              <a:spcAft>
                <a:spcPts val="0"/>
              </a:spcAft>
              <a:buClrTx/>
              <a:buAutoNum type="arabicPeriod"/>
            </a:pPr>
            <a:r>
              <a:rPr lang="en-US" altLang="zh-CN" sz="2000" b="0" i="0" u="none" strike="noStrike" kern="0" cap="none" spc="0" baseline="0">
                <a:latin typeface="Calibri" charset="0"/>
                <a:ea typeface="宋体" charset="0"/>
                <a:cs typeface="Lucida Sans"/>
              </a:rPr>
              <a:t> and we analysis the data using the graph linear and exploring lines. </a:t>
            </a:r>
          </a:p>
          <a:p>
            <a:pPr marL="0" indent="0" algn="l">
              <a:lnSpc>
                <a:spcPct val="100000"/>
              </a:lnSpc>
              <a:spcBef>
                <a:spcPts val="0"/>
              </a:spcBef>
              <a:spcAft>
                <a:spcPts val="0"/>
              </a:spcAft>
              <a:buNone/>
            </a:pPr>
            <a:endParaRPr lang="zh-CN" altLang="en-US" sz="20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1625523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
        <p:nvSpPr>
          <p:cNvPr id="179"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12</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180" name="图表"/>
          <p:cNvGraphicFramePr/>
          <p:nvPr/>
        </p:nvGraphicFramePr>
        <p:xfrm>
          <a:off x="609600" y="1369695"/>
          <a:ext cx="8077200" cy="452627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97127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82"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a:latin typeface="Calibri" charset="0"/>
                <a:ea typeface="宋体" charset="0"/>
                <a:cs typeface="Lucida Sans"/>
              </a:rPr>
              <a:t>      So while comparing the performance of the employees  the</a:t>
            </a:r>
          </a:p>
          <a:p>
            <a:pPr marL="0" indent="0" algn="l">
              <a:lnSpc>
                <a:spcPct val="100000"/>
              </a:lnSpc>
              <a:spcBef>
                <a:spcPts val="0"/>
              </a:spcBef>
              <a:spcAft>
                <a:spcPts val="0"/>
              </a:spcAft>
              <a:buNone/>
            </a:pPr>
            <a:r>
              <a:rPr lang="en-US" altLang="zh-CN" sz="2800" b="0" i="0" u="none" strike="noStrike" kern="0" cap="none" spc="0" baseline="0">
                <a:latin typeface="Calibri" charset="0"/>
                <a:ea typeface="宋体" charset="0"/>
                <a:cs typeface="Lucida Sans"/>
              </a:rPr>
              <a:t> number of Employees are higher in number in which  average</a:t>
            </a:r>
          </a:p>
          <a:p>
            <a:pPr marL="0" indent="0" algn="l">
              <a:lnSpc>
                <a:spcPct val="100000"/>
              </a:lnSpc>
              <a:spcBef>
                <a:spcPts val="0"/>
              </a:spcBef>
              <a:spcAft>
                <a:spcPts val="0"/>
              </a:spcAft>
              <a:buNone/>
            </a:pPr>
            <a:r>
              <a:rPr lang="en-US" altLang="zh-CN" sz="2800" b="0" i="0" u="none" strike="noStrike" kern="0" cap="none" spc="0" baseline="0">
                <a:latin typeface="Calibri" charset="0"/>
                <a:ea typeface="宋体" charset="0"/>
                <a:cs typeface="Lucida Sans"/>
              </a:rPr>
              <a:t> performance of the Employees in the organisation.</a:t>
            </a:r>
          </a:p>
          <a:p>
            <a:pPr marL="0" indent="0" algn="l">
              <a:lnSpc>
                <a:spcPct val="100000"/>
              </a:lnSpc>
              <a:spcBef>
                <a:spcPts val="0"/>
              </a:spcBef>
              <a:spcAft>
                <a:spcPts val="0"/>
              </a:spcAft>
              <a:buNone/>
            </a:pPr>
            <a:r>
              <a:rPr lang="en-US" altLang="zh-CN" sz="2800" b="0" i="0" u="none" strike="noStrike" kern="0" cap="none" spc="0" baseline="0">
                <a:latin typeface="Calibri" charset="0"/>
                <a:ea typeface="宋体" charset="0"/>
                <a:cs typeface="Lucida Sans"/>
              </a:rPr>
              <a:t> So we should motivate more employees to Work more because </a:t>
            </a:r>
          </a:p>
          <a:p>
            <a:pPr marL="0" indent="0" algn="l">
              <a:lnSpc>
                <a:spcPct val="100000"/>
              </a:lnSpc>
              <a:spcBef>
                <a:spcPts val="0"/>
              </a:spcBef>
              <a:spcAft>
                <a:spcPts val="0"/>
              </a:spcAft>
              <a:buNone/>
            </a:pPr>
            <a:r>
              <a:rPr lang="en-US" altLang="zh-CN" sz="2800" b="0" i="0" u="none" strike="noStrike" kern="0" cap="none" spc="0" baseline="0">
                <a:latin typeface="Calibri" charset="0"/>
                <a:ea typeface="宋体" charset="0"/>
                <a:cs typeface="Lucida Sans"/>
              </a:rPr>
              <a:t>high and very high employees are lower in the anaylsis.</a:t>
            </a:r>
          </a:p>
          <a:p>
            <a:pPr marL="0" indent="0" algn="l">
              <a:lnSpc>
                <a:spcPct val="100000"/>
              </a:lnSpc>
              <a:spcBef>
                <a:spcPts val="0"/>
              </a:spcBef>
              <a:spcAft>
                <a:spcPts val="0"/>
              </a:spcAft>
              <a:buNone/>
            </a:pPr>
            <a:r>
              <a:rPr lang="en-US" altLang="zh-CN" sz="2800" b="0" i="0" u="none" strike="noStrike" kern="0" cap="none" spc="0" baseline="0">
                <a:latin typeface="Calibri" charset="0"/>
                <a:ea typeface="宋体" charset="0"/>
                <a:cs typeface="Lucida Sans"/>
              </a:rPr>
              <a:t>We need to motivate the employees by giving their some </a:t>
            </a:r>
          </a:p>
          <a:p>
            <a:pPr marL="0" indent="0" algn="l">
              <a:lnSpc>
                <a:spcPct val="100000"/>
              </a:lnSpc>
              <a:spcBef>
                <a:spcPts val="0"/>
              </a:spcBef>
              <a:spcAft>
                <a:spcPts val="0"/>
              </a:spcAft>
              <a:buNone/>
            </a:pPr>
            <a:r>
              <a:rPr lang="en-US" altLang="zh-CN" sz="2800" b="0" i="0" u="none" strike="noStrike" kern="0" cap="none" spc="0" baseline="0">
                <a:latin typeface="Calibri" charset="0"/>
                <a:ea typeface="宋体" charset="0"/>
                <a:cs typeface="Lucida Sans"/>
              </a:rPr>
              <a:t>interesting task Based on their skills and interest. We need to </a:t>
            </a:r>
          </a:p>
          <a:p>
            <a:pPr marL="0" indent="0" algn="l">
              <a:lnSpc>
                <a:spcPct val="100000"/>
              </a:lnSpc>
              <a:spcBef>
                <a:spcPts val="0"/>
              </a:spcBef>
              <a:spcAft>
                <a:spcPts val="0"/>
              </a:spcAft>
              <a:buNone/>
            </a:pPr>
            <a:r>
              <a:rPr lang="en-US" altLang="zh-CN" sz="2800" b="0" i="0" u="none" strike="noStrike" kern="0" cap="none" spc="0" baseline="0">
                <a:latin typeface="Calibri" charset="0"/>
                <a:ea typeface="宋体" charset="0"/>
                <a:cs typeface="Lucida Sans"/>
              </a:rPr>
              <a:t>identify the strength of the Employees and motivate through </a:t>
            </a:r>
          </a:p>
          <a:p>
            <a:pPr marL="0" indent="0" algn="l">
              <a:lnSpc>
                <a:spcPct val="100000"/>
              </a:lnSpc>
              <a:spcBef>
                <a:spcPts val="0"/>
              </a:spcBef>
              <a:spcAft>
                <a:spcPts val="0"/>
              </a:spcAft>
              <a:buNone/>
            </a:pPr>
            <a:r>
              <a:rPr lang="en-US" altLang="zh-CN" sz="2800" b="0" i="0" u="none" strike="noStrike" kern="0" cap="none" spc="0" baseline="0">
                <a:latin typeface="Calibri" charset="0"/>
                <a:ea typeface="宋体" charset="0"/>
                <a:cs typeface="Lucida Sans"/>
              </a:rPr>
              <a:t>their strength</a:t>
            </a:r>
            <a:r>
              <a:rPr lang="en-US" altLang="zh-CN" sz="2400" b="0" i="0" u="none" strike="noStrike" kern="0" cap="none" spc="0" baseline="0">
                <a:latin typeface="Calibri" charset="0"/>
                <a:ea typeface="宋体" charset="0"/>
                <a:cs typeface="Lucida Sans"/>
              </a:rPr>
              <a:t>. </a:t>
            </a:r>
          </a:p>
          <a:p>
            <a:pPr marL="0" indent="0" algn="l">
              <a:lnSpc>
                <a:spcPct val="100000"/>
              </a:lnSpc>
              <a:spcBef>
                <a:spcPts val="0"/>
              </a:spcBef>
              <a:spcAft>
                <a:spcPts val="0"/>
              </a:spcAft>
              <a:buNone/>
            </a:pPr>
            <a:endParaRPr lang="zh-CN" altLang="en-US" sz="24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1748738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982635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244301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8"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1" name="文本框"/>
          <p:cNvSpPr>
            <a:spLocks noGrp="1"/>
          </p:cNvSpPr>
          <p:nvPr>
            <p:ph type="title"/>
          </p:nvPr>
        </p:nvSpPr>
        <p:spPr>
          <a:xfrm>
            <a:off x="834071" y="575055"/>
            <a:ext cx="5636895" cy="503618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br>
              <a:rPr lang="zh-CN" altLang="en-US" sz="4250" b="1" i="0" u="none" strike="noStrike" kern="0" cap="none" spc="10" baseline="0">
                <a:solidFill>
                  <a:schemeClr val="tx1"/>
                </a:solidFill>
                <a:latin typeface="Trebuchet MS" charset="0"/>
                <a:ea typeface="宋体" charset="0"/>
                <a:cs typeface="Trebuchet MS" charset="0"/>
              </a:rPr>
            </a:br>
            <a:r>
              <a:rPr lang="en-US" altLang="zh-CN" sz="1600" b="1" i="0" u="none" strike="noStrike" kern="0" cap="none" spc="0" baseline="0">
                <a:solidFill>
                  <a:srgbClr val="2B2B2B"/>
                </a:solidFill>
                <a:latin typeface="l-regular" charset="0"/>
                <a:ea typeface="宋体" charset="0"/>
                <a:cs typeface="Trebuchet MS" charset="0"/>
              </a:rPr>
              <a:t> </a:t>
            </a:r>
            <a:br>
              <a:rPr lang="zh-CN" altLang="en-US" sz="1600" b="1" i="0" u="none" strike="noStrike" kern="0" cap="none" spc="0" baseline="0">
                <a:solidFill>
                  <a:srgbClr val="2B2B2B"/>
                </a:solidFill>
                <a:latin typeface="l-regular" charset="0"/>
                <a:ea typeface="宋体" charset="0"/>
                <a:cs typeface="Trebuchet MS" charset="0"/>
              </a:rPr>
            </a:br>
            <a:r>
              <a:rPr lang="en-US" altLang="zh-CN" sz="1600" b="1" i="0" u="none" strike="noStrike" kern="0" cap="none" spc="0" baseline="0">
                <a:solidFill>
                  <a:srgbClr val="2B2B2B"/>
                </a:solidFill>
                <a:latin typeface="l-regular" charset="0"/>
                <a:ea typeface="宋体" charset="0"/>
                <a:cs typeface="Trebuchet MS" charset="0"/>
              </a:rPr>
              <a:t>C</a:t>
            </a:r>
            <a:r>
              <a:rPr lang="en-US" altLang="zh-CN" sz="2000" b="0" i="0" u="none" strike="noStrike" kern="0" cap="none" spc="0" baseline="0">
                <a:solidFill>
                  <a:srgbClr val="2B2B2B"/>
                </a:solidFill>
                <a:latin typeface="l-regular" charset="0"/>
                <a:ea typeface="宋体" charset="0"/>
                <a:cs typeface="Trebuchet MS" charset="0"/>
              </a:rPr>
              <a:t>onstructive feedback provided during performance evaluations aids employees in understanding their areas of improvement, which can enhance job satisfaction and engagement.</a:t>
            </a:r>
            <a:br>
              <a:rPr lang="zh-CN" altLang="en-US" sz="2000" b="0" i="0" u="none" strike="noStrike" kern="0" cap="none" spc="0" baseline="0">
                <a:solidFill>
                  <a:srgbClr val="2B2B2B"/>
                </a:solidFill>
                <a:latin typeface="l-regular" charset="0"/>
                <a:ea typeface="宋体" charset="0"/>
                <a:cs typeface="Trebuchet MS" charset="0"/>
              </a:rPr>
            </a:br>
            <a:br>
              <a:rPr lang="zh-CN" altLang="en-US" sz="2000" b="0" i="0" u="none" strike="noStrike" kern="0" cap="none" spc="0" baseline="0">
                <a:solidFill>
                  <a:srgbClr val="2B2B2B"/>
                </a:solidFill>
                <a:latin typeface="l-regular" charset="0"/>
                <a:ea typeface="宋体" charset="0"/>
                <a:cs typeface="Trebuchet MS" charset="0"/>
              </a:rPr>
            </a:br>
            <a:r>
              <a:rPr lang="en-US" altLang="zh-CN" sz="2000" b="0" i="0" u="none" strike="noStrike" kern="0" cap="none" spc="0" baseline="0">
                <a:solidFill>
                  <a:srgbClr val="2B2B2B"/>
                </a:solidFill>
                <a:latin typeface="l-regular" charset="0"/>
                <a:ea typeface="宋体" charset="0"/>
                <a:cs typeface="Trebuchet MS" charset="0"/>
              </a:rPr>
              <a:t>Clearly defined goals established through performance evaluations provide employees with a sense of purpose and direction in their roles.</a:t>
            </a:r>
            <a:br>
              <a:rPr lang="zh-CN" altLang="en-US" sz="2000" b="0" i="0" u="none" strike="noStrike" kern="0" cap="none" spc="0" baseline="0">
                <a:solidFill>
                  <a:srgbClr val="2B2B2B"/>
                </a:solidFill>
                <a:latin typeface="l-regular" charset="0"/>
                <a:ea typeface="宋体" charset="0"/>
                <a:cs typeface="Trebuchet MS" charset="0"/>
              </a:rPr>
            </a:br>
            <a:br>
              <a:rPr lang="zh-CN" altLang="en-US" sz="2000" b="0" i="0" u="none" strike="noStrike" kern="0" cap="none" spc="0" baseline="0">
                <a:solidFill>
                  <a:srgbClr val="2B2B2B"/>
                </a:solidFill>
                <a:latin typeface="l-regular" charset="0"/>
                <a:ea typeface="宋体" charset="0"/>
                <a:cs typeface="Trebuchet MS" charset="0"/>
              </a:rPr>
            </a:br>
            <a:r>
              <a:rPr lang="en-US" altLang="zh-CN" sz="2000" b="0" i="0" u="none" strike="noStrike" kern="0" cap="none" spc="0" baseline="0">
                <a:solidFill>
                  <a:srgbClr val="2B2B2B"/>
                </a:solidFill>
                <a:latin typeface="l-regular" charset="0"/>
                <a:ea typeface="宋体" charset="0"/>
                <a:cs typeface="Trebuchet MS" charset="0"/>
              </a:rPr>
              <a:t>Performance evaluations create a sense of ownership among employees for their tasks and responsibilities, fostering a more responsible and reliable workforce. Accountability encourages employees to take initiative, be proactive, and demonstrate greater commitment to their roles.</a:t>
            </a:r>
            <a:endParaRPr lang="zh-CN" altLang="en-US" sz="2000" b="1" i="0" u="none" strike="noStrike" kern="0" cap="none" spc="0" baseline="0">
              <a:solidFill>
                <a:schemeClr val="tx1"/>
              </a:solidFill>
              <a:latin typeface="Trebuchet MS" charset="0"/>
              <a:ea typeface="宋体" charset="0"/>
              <a:cs typeface="Trebuchet MS" charset="0"/>
            </a:endParaRPr>
          </a:p>
        </p:txBody>
      </p:sp>
      <p:pic>
        <p:nvPicPr>
          <p:cNvPr id="112"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18775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9" name="组合"/>
          <p:cNvGrpSpPr>
            <a:grpSpLocks/>
          </p:cNvGrpSpPr>
          <p:nvPr/>
        </p:nvGrpSpPr>
        <p:grpSpPr>
          <a:xfrm>
            <a:off x="8658225" y="2647950"/>
            <a:ext cx="3533775" cy="3810000"/>
            <a:chOff x="8658225" y="2647950"/>
            <a:chExt cx="3533775" cy="3810000"/>
          </a:xfrm>
        </p:grpSpPr>
        <p:sp>
          <p:nvSpPr>
            <p:cNvPr id="11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8"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1"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2"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4" name="矩形"/>
          <p:cNvSpPr>
            <a:spLocks/>
          </p:cNvSpPr>
          <p:nvPr/>
        </p:nvSpPr>
        <p:spPr>
          <a:xfrm>
            <a:off x="990600" y="2133600"/>
            <a:ext cx="7924800" cy="2987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An employee performance analysis also known as a performance review is a process used by organization to give employees feedback on their job performance and formally document that performance. Although companies determine their own evaluation cycles most conduct employee performance evaluation once per year . In order to identify the trends and patterns of  different category like gender , performance .</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11675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8" name="文本框"/>
          <p:cNvSpPr>
            <a:spLocks noGrp="1"/>
          </p:cNvSpPr>
          <p:nvPr>
            <p:ph type="title"/>
          </p:nvPr>
        </p:nvSpPr>
        <p:spPr>
          <a:xfrm>
            <a:off x="723900" y="1066800"/>
            <a:ext cx="5014595" cy="341693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br>
              <a:rPr lang="zh-CN" altLang="en-US" sz="3200" b="1" i="0" u="none" strike="noStrike" kern="0" cap="none" spc="5" baseline="0">
                <a:solidFill>
                  <a:schemeClr val="tx1"/>
                </a:solidFill>
                <a:latin typeface="Trebuchet MS" charset="0"/>
                <a:ea typeface="宋体" charset="0"/>
                <a:cs typeface="Trebuchet MS" charset="0"/>
              </a:rPr>
            </a:br>
            <a:br>
              <a:rPr lang="zh-CN" altLang="en-US" sz="3200" b="1" i="0" u="none" strike="noStrike" kern="0" cap="none" spc="5" baseline="0">
                <a:solidFill>
                  <a:schemeClr val="tx1"/>
                </a:solidFill>
                <a:latin typeface="Trebuchet MS" charset="0"/>
                <a:ea typeface="宋体" charset="0"/>
                <a:cs typeface="Trebuchet MS" charset="0"/>
              </a:rPr>
            </a:br>
            <a:r>
              <a:rPr lang="en-US" altLang="zh-CN" sz="3200" b="0" i="0" u="none" strike="noStrike" kern="0" cap="none" spc="5" baseline="0">
                <a:solidFill>
                  <a:schemeClr val="tx1"/>
                </a:solidFill>
                <a:latin typeface="Trebuchet MS" charset="0"/>
                <a:ea typeface="宋体" charset="0"/>
                <a:cs typeface="Trebuchet MS" charset="0"/>
              </a:rPr>
              <a:t>Employees </a:t>
            </a:r>
            <a:br>
              <a:rPr lang="zh-CN" altLang="en-US" sz="3200" b="0" i="0" u="none" strike="noStrike" kern="0" cap="none" spc="5" baseline="0">
                <a:solidFill>
                  <a:schemeClr val="tx1"/>
                </a:solidFill>
                <a:latin typeface="Trebuchet MS" charset="0"/>
                <a:ea typeface="宋体" charset="0"/>
                <a:cs typeface="Trebuchet MS" charset="0"/>
              </a:rPr>
            </a:br>
            <a:r>
              <a:rPr lang="en-US" altLang="zh-CN" sz="3200" b="0" i="0" u="none" strike="noStrike" kern="0" cap="none" spc="5" baseline="0">
                <a:solidFill>
                  <a:schemeClr val="tx1"/>
                </a:solidFill>
                <a:latin typeface="Trebuchet MS" charset="0"/>
                <a:ea typeface="宋体" charset="0"/>
                <a:cs typeface="Trebuchet MS" charset="0"/>
              </a:rPr>
              <a:t>Manager </a:t>
            </a:r>
            <a:br>
              <a:rPr lang="zh-CN" altLang="en-US" sz="3200" b="0" i="0" u="none" strike="noStrike" kern="0" cap="none" spc="5" baseline="0">
                <a:solidFill>
                  <a:schemeClr val="tx1"/>
                </a:solidFill>
                <a:latin typeface="Trebuchet MS" charset="0"/>
                <a:ea typeface="宋体" charset="0"/>
                <a:cs typeface="Trebuchet MS" charset="0"/>
              </a:rPr>
            </a:br>
            <a:r>
              <a:rPr lang="en-US" altLang="zh-CN" sz="3200" b="0" i="0" u="none" strike="noStrike" kern="0" cap="none" spc="5" baseline="0">
                <a:solidFill>
                  <a:schemeClr val="tx1"/>
                </a:solidFill>
                <a:latin typeface="Trebuchet MS" charset="0"/>
                <a:ea typeface="宋体" charset="0"/>
                <a:cs typeface="Trebuchet MS" charset="0"/>
              </a:rPr>
              <a:t>PEER</a:t>
            </a:r>
            <a:br>
              <a:rPr lang="zh-CN" altLang="en-US" sz="3200" b="0" i="0" u="none" strike="noStrike" kern="0" cap="none" spc="5" baseline="0">
                <a:solidFill>
                  <a:schemeClr val="tx1"/>
                </a:solidFill>
                <a:latin typeface="Trebuchet MS" charset="0"/>
                <a:ea typeface="宋体" charset="0"/>
                <a:cs typeface="Trebuchet MS" charset="0"/>
              </a:rPr>
            </a:br>
            <a:r>
              <a:rPr lang="en-US" altLang="zh-CN" sz="3200" b="0" i="0" u="none" strike="noStrike" kern="0" cap="none" spc="5" baseline="0">
                <a:solidFill>
                  <a:schemeClr val="tx1"/>
                </a:solidFill>
                <a:latin typeface="Trebuchet MS" charset="0"/>
                <a:ea typeface="宋体" charset="0"/>
                <a:cs typeface="Trebuchet MS" charset="0"/>
              </a:rPr>
              <a:t>Subordinates</a:t>
            </a:r>
            <a:br>
              <a:rPr lang="zh-CN" altLang="en-US" sz="3200" b="0" i="0" u="none" strike="noStrike" kern="0" cap="none" spc="5" baseline="0">
                <a:solidFill>
                  <a:schemeClr val="tx1"/>
                </a:solidFill>
                <a:latin typeface="Trebuchet MS" charset="0"/>
                <a:ea typeface="宋体" charset="0"/>
                <a:cs typeface="Trebuchet MS" charset="0"/>
              </a:rPr>
            </a:br>
            <a:r>
              <a:rPr lang="en-US" altLang="zh-CN" sz="3200" b="0" i="0" u="none" strike="noStrike" kern="0" cap="none" spc="5" baseline="0">
                <a:solidFill>
                  <a:schemeClr val="tx1"/>
                </a:solidFill>
                <a:latin typeface="Trebuchet MS" charset="0"/>
                <a:ea typeface="宋体" charset="0"/>
                <a:cs typeface="Trebuchet MS" charset="0"/>
              </a:rPr>
              <a:t>clients  </a:t>
            </a:r>
            <a:endParaRPr lang="zh-CN" altLang="en-US" sz="3200" b="0" i="0" u="none" strike="noStrike" kern="0" cap="none" spc="0" baseline="0">
              <a:solidFill>
                <a:schemeClr val="tx1"/>
              </a:solidFill>
              <a:latin typeface="Trebuchet MS" charset="0"/>
              <a:ea typeface="宋体" charset="0"/>
              <a:cs typeface="Trebuchet MS" charset="0"/>
            </a:endParaRPr>
          </a:p>
        </p:txBody>
      </p:sp>
      <p:pic>
        <p:nvPicPr>
          <p:cNvPr id="129"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0"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469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1"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32"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3"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4"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5" name="文本框"/>
          <p:cNvSpPr>
            <a:spLocks noGrp="1"/>
          </p:cNvSpPr>
          <p:nvPr>
            <p:ph type="title"/>
          </p:nvPr>
        </p:nvSpPr>
        <p:spPr>
          <a:xfrm>
            <a:off x="755332" y="385444"/>
            <a:ext cx="10681335" cy="40995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br>
              <a:rPr lang="zh-CN" altLang="en-US" sz="3600" b="1" i="0" u="none" strike="noStrike" kern="0" cap="none" spc="0" baseline="0">
                <a:solidFill>
                  <a:schemeClr val="tx1"/>
                </a:solidFill>
                <a:latin typeface="Trebuchet MS" charset="0"/>
                <a:ea typeface="宋体" charset="0"/>
                <a:cs typeface="Trebuchet MS" charset="0"/>
              </a:rPr>
            </a:br>
            <a:br>
              <a:rPr lang="zh-CN" altLang="en-US" sz="3600" b="1" i="0" u="none" strike="noStrike" kern="0" cap="none" spc="0" baseline="0">
                <a:solidFill>
                  <a:schemeClr val="tx1"/>
                </a:solidFill>
                <a:latin typeface="Trebuchet MS" charset="0"/>
                <a:ea typeface="宋体" charset="0"/>
                <a:cs typeface="Trebuchet MS" charset="0"/>
              </a:rPr>
            </a:br>
            <a:br>
              <a:rPr lang="zh-CN" altLang="en-US" sz="2800" b="1" i="0" u="none" strike="noStrike" kern="0" cap="none" spc="0" baseline="0">
                <a:solidFill>
                  <a:schemeClr val="tx1"/>
                </a:solidFill>
                <a:latin typeface="Trebuchet MS" charset="0"/>
                <a:ea typeface="宋体" charset="0"/>
                <a:cs typeface="Trebuchet MS" charset="0"/>
              </a:rPr>
            </a:br>
            <a:r>
              <a:rPr lang="en-US" altLang="zh-CN" sz="2800" b="1" i="0" u="none" strike="noStrike" kern="0" cap="none" spc="0" baseline="0">
                <a:solidFill>
                  <a:schemeClr val="tx1"/>
                </a:solidFill>
                <a:latin typeface="Trebuchet MS" charset="0"/>
                <a:ea typeface="宋体" charset="0"/>
                <a:cs typeface="Trebuchet MS" charset="0"/>
              </a:rPr>
              <a:t>                   </a:t>
            </a:r>
            <a:br>
              <a:rPr lang="zh-CN" altLang="en-US" sz="2800" b="1" i="0" u="none" strike="noStrike" kern="0" cap="none" spc="0" baseline="0">
                <a:solidFill>
                  <a:schemeClr val="tx1"/>
                </a:solidFill>
                <a:latin typeface="Trebuchet MS" charset="0"/>
                <a:ea typeface="宋体" charset="0"/>
                <a:cs typeface="Trebuchet MS" charset="0"/>
              </a:rPr>
            </a:br>
            <a:r>
              <a:rPr lang="en-US" altLang="zh-CN" sz="2800" b="1" i="0" u="none" strike="noStrike" kern="0" cap="none" spc="0" baseline="0">
                <a:solidFill>
                  <a:schemeClr val="tx1"/>
                </a:solidFill>
                <a:latin typeface="Trebuchet MS" charset="0"/>
                <a:ea typeface="宋体" charset="0"/>
                <a:cs typeface="Trebuchet MS" charset="0"/>
              </a:rPr>
              <a:t>                     </a:t>
            </a:r>
            <a:r>
              <a:rPr lang="en-US" altLang="zh-CN" sz="2800" b="0" i="0" u="none" strike="noStrike" kern="0" cap="none" spc="0" baseline="0">
                <a:solidFill>
                  <a:schemeClr val="tx1"/>
                </a:solidFill>
                <a:latin typeface="Trebuchet MS" charset="0"/>
                <a:ea typeface="宋体" charset="0"/>
                <a:cs typeface="Trebuchet MS" charset="0"/>
              </a:rPr>
              <a:t>Conditional formatting- missing </a:t>
            </a:r>
            <a:br>
              <a:rPr lang="zh-CN" altLang="en-US" sz="2800" b="0" i="0" u="none" strike="noStrike" kern="0" cap="none" spc="0" baseline="0">
                <a:solidFill>
                  <a:schemeClr val="tx1"/>
                </a:solidFill>
                <a:latin typeface="Trebuchet MS" charset="0"/>
                <a:ea typeface="宋体" charset="0"/>
                <a:cs typeface="Trebuchet MS" charset="0"/>
              </a:rPr>
            </a:br>
            <a:r>
              <a:rPr lang="en-US" altLang="zh-CN" sz="2800" b="0" i="0" u="none" strike="noStrike" kern="0" cap="none" spc="0" baseline="0">
                <a:solidFill>
                  <a:schemeClr val="tx1"/>
                </a:solidFill>
                <a:latin typeface="Trebuchet MS" charset="0"/>
                <a:ea typeface="宋体" charset="0"/>
                <a:cs typeface="Trebuchet MS" charset="0"/>
              </a:rPr>
              <a:t>                     Filter -remove </a:t>
            </a:r>
            <a:br>
              <a:rPr lang="zh-CN" altLang="en-US" sz="2800" b="0" i="0" u="none" strike="noStrike" kern="0" cap="none" spc="0" baseline="0">
                <a:solidFill>
                  <a:schemeClr val="tx1"/>
                </a:solidFill>
                <a:latin typeface="Trebuchet MS" charset="0"/>
                <a:ea typeface="宋体" charset="0"/>
                <a:cs typeface="Trebuchet MS" charset="0"/>
              </a:rPr>
            </a:br>
            <a:r>
              <a:rPr lang="en-US" altLang="zh-CN" sz="2800" b="0" i="0" u="none" strike="noStrike" kern="0" cap="none" spc="0" baseline="0">
                <a:solidFill>
                  <a:schemeClr val="tx1"/>
                </a:solidFill>
                <a:latin typeface="Trebuchet MS" charset="0"/>
                <a:ea typeface="宋体" charset="0"/>
                <a:cs typeface="Trebuchet MS" charset="0"/>
              </a:rPr>
              <a:t>                     Formula-performance </a:t>
            </a:r>
            <a:br>
              <a:rPr lang="zh-CN" altLang="en-US" sz="2800" b="0" i="0" u="none" strike="noStrike" kern="0" cap="none" spc="0" baseline="0">
                <a:solidFill>
                  <a:schemeClr val="tx1"/>
                </a:solidFill>
                <a:latin typeface="Trebuchet MS" charset="0"/>
                <a:ea typeface="宋体" charset="0"/>
                <a:cs typeface="Trebuchet MS" charset="0"/>
              </a:rPr>
            </a:br>
            <a:r>
              <a:rPr lang="en-US" altLang="zh-CN" sz="2800" b="0" i="0" u="none" strike="noStrike" kern="0" cap="none" spc="0" baseline="0">
                <a:solidFill>
                  <a:schemeClr val="tx1"/>
                </a:solidFill>
                <a:latin typeface="Trebuchet MS" charset="0"/>
                <a:ea typeface="宋体" charset="0"/>
                <a:cs typeface="Trebuchet MS" charset="0"/>
              </a:rPr>
              <a:t>                     Pivot –summary </a:t>
            </a:r>
            <a:br>
              <a:rPr lang="zh-CN" altLang="en-US" sz="2800" b="0" i="0" u="none" strike="noStrike" kern="0" cap="none" spc="0" baseline="0">
                <a:solidFill>
                  <a:schemeClr val="tx1"/>
                </a:solidFill>
                <a:latin typeface="Trebuchet MS" charset="0"/>
                <a:ea typeface="宋体" charset="0"/>
                <a:cs typeface="Trebuchet MS" charset="0"/>
              </a:rPr>
            </a:br>
            <a:r>
              <a:rPr lang="en-US" altLang="zh-CN" sz="2800" b="0" i="0" u="none" strike="noStrike" kern="0" cap="none" spc="0" baseline="0">
                <a:solidFill>
                  <a:schemeClr val="tx1"/>
                </a:solidFill>
                <a:latin typeface="Trebuchet MS" charset="0"/>
                <a:ea typeface="宋体" charset="0"/>
                <a:cs typeface="Trebuchet MS" charset="0"/>
              </a:rPr>
              <a:t>                     Graph – data visualize </a:t>
            </a:r>
            <a:endParaRPr lang="zh-CN" altLang="en-US" sz="2800" b="1" i="0" u="none" strike="noStrike" kern="0" cap="none" spc="0" baseline="0">
              <a:solidFill>
                <a:schemeClr val="tx1"/>
              </a:solidFill>
              <a:latin typeface="Trebuchet MS" charset="0"/>
              <a:ea typeface="宋体" charset="0"/>
              <a:cs typeface="Trebuchet MS" charset="0"/>
            </a:endParaRPr>
          </a:p>
        </p:txBody>
      </p:sp>
      <p:sp>
        <p:nvSpPr>
          <p:cNvPr id="136"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37"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144153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4"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a:latin typeface="Calibri" charset="0"/>
                <a:ea typeface="宋体" charset="0"/>
                <a:cs typeface="Lucida Sans"/>
              </a:rPr>
              <a:t>Employee- Kaggle </a:t>
            </a:r>
          </a:p>
          <a:p>
            <a:pPr marL="0" indent="0" algn="l">
              <a:lnSpc>
                <a:spcPct val="100000"/>
              </a:lnSpc>
              <a:spcBef>
                <a:spcPts val="0"/>
              </a:spcBef>
              <a:spcAft>
                <a:spcPts val="0"/>
              </a:spcAft>
              <a:buNone/>
            </a:pPr>
            <a:r>
              <a:rPr lang="en-US" altLang="zh-CN" sz="2800" b="0" i="0" u="none" strike="noStrike" kern="0" cap="none" spc="0" baseline="0">
                <a:latin typeface="Calibri" charset="0"/>
                <a:ea typeface="宋体" charset="0"/>
                <a:cs typeface="Lucida Sans"/>
              </a:rPr>
              <a:t>26- features</a:t>
            </a:r>
          </a:p>
          <a:p>
            <a:pPr marL="0" indent="0" algn="l">
              <a:lnSpc>
                <a:spcPct val="100000"/>
              </a:lnSpc>
              <a:spcBef>
                <a:spcPts val="0"/>
              </a:spcBef>
              <a:spcAft>
                <a:spcPts val="0"/>
              </a:spcAft>
              <a:buNone/>
            </a:pPr>
            <a:r>
              <a:rPr lang="en-US" altLang="zh-CN" sz="2800" b="0" i="0" u="none" strike="noStrike" kern="0" cap="none" spc="0" baseline="0">
                <a:latin typeface="Calibri" charset="0"/>
                <a:ea typeface="宋体" charset="0"/>
                <a:cs typeface="Lucida Sans"/>
              </a:rPr>
              <a:t>9-features </a:t>
            </a:r>
          </a:p>
          <a:p>
            <a:pPr marL="0" indent="0" algn="l">
              <a:lnSpc>
                <a:spcPct val="100000"/>
              </a:lnSpc>
              <a:spcBef>
                <a:spcPts val="0"/>
              </a:spcBef>
              <a:spcAft>
                <a:spcPts val="0"/>
              </a:spcAft>
              <a:buNone/>
            </a:pPr>
            <a:r>
              <a:rPr lang="en-US" altLang="zh-CN" sz="2800" b="0" i="0" u="none" strike="noStrike" kern="0" cap="none" spc="0" baseline="0">
                <a:latin typeface="Calibri" charset="0"/>
                <a:ea typeface="宋体" charset="0"/>
                <a:cs typeface="Lucida Sans"/>
              </a:rPr>
              <a:t>Emp id –num </a:t>
            </a:r>
          </a:p>
          <a:p>
            <a:pPr marL="0" indent="0" algn="l">
              <a:lnSpc>
                <a:spcPct val="100000"/>
              </a:lnSpc>
              <a:spcBef>
                <a:spcPts val="0"/>
              </a:spcBef>
              <a:spcAft>
                <a:spcPts val="0"/>
              </a:spcAft>
              <a:buNone/>
            </a:pPr>
            <a:r>
              <a:rPr lang="en-US" altLang="zh-CN" sz="2800" b="0" i="0" u="none" strike="noStrike" kern="0" cap="none" spc="0" baseline="0">
                <a:latin typeface="Calibri" charset="0"/>
                <a:ea typeface="宋体" charset="0"/>
                <a:cs typeface="Lucida Sans"/>
              </a:rPr>
              <a:t>Name –text </a:t>
            </a:r>
          </a:p>
          <a:p>
            <a:pPr marL="0" indent="0" algn="l">
              <a:lnSpc>
                <a:spcPct val="100000"/>
              </a:lnSpc>
              <a:spcBef>
                <a:spcPts val="0"/>
              </a:spcBef>
              <a:spcAft>
                <a:spcPts val="0"/>
              </a:spcAft>
              <a:buNone/>
            </a:pPr>
            <a:r>
              <a:rPr lang="en-US" altLang="zh-CN" sz="2800" b="0" i="0" u="none" strike="noStrike" kern="0" cap="none" spc="0" baseline="0">
                <a:latin typeface="Calibri" charset="0"/>
                <a:ea typeface="宋体" charset="0"/>
                <a:cs typeface="Lucida Sans"/>
              </a:rPr>
              <a:t>Emp type </a:t>
            </a:r>
          </a:p>
          <a:p>
            <a:pPr marL="0" indent="0" algn="l">
              <a:lnSpc>
                <a:spcPct val="100000"/>
              </a:lnSpc>
              <a:spcBef>
                <a:spcPts val="0"/>
              </a:spcBef>
              <a:spcAft>
                <a:spcPts val="0"/>
              </a:spcAft>
              <a:buNone/>
            </a:pPr>
            <a:r>
              <a:rPr lang="en-US" altLang="zh-CN" sz="2800" b="0" i="0" u="none" strike="noStrike" kern="0" cap="none" spc="0" baseline="0">
                <a:latin typeface="Calibri" charset="0"/>
                <a:ea typeface="宋体" charset="0"/>
                <a:cs typeface="Lucida Sans"/>
              </a:rPr>
              <a:t>Performance level </a:t>
            </a:r>
          </a:p>
          <a:p>
            <a:pPr marL="0" indent="0" algn="l">
              <a:lnSpc>
                <a:spcPct val="100000"/>
              </a:lnSpc>
              <a:spcBef>
                <a:spcPts val="0"/>
              </a:spcBef>
              <a:spcAft>
                <a:spcPts val="0"/>
              </a:spcAft>
              <a:buNone/>
            </a:pPr>
            <a:r>
              <a:rPr lang="en-US" altLang="zh-CN" sz="2800" b="0" i="0" u="none" strike="noStrike" kern="0" cap="none" spc="0" baseline="0">
                <a:latin typeface="Calibri" charset="0"/>
                <a:ea typeface="宋体" charset="0"/>
                <a:cs typeface="Lucida Sans"/>
              </a:rPr>
              <a:t>Gender-male –female</a:t>
            </a:r>
          </a:p>
          <a:p>
            <a:pPr marL="0" indent="0" algn="l">
              <a:lnSpc>
                <a:spcPct val="100000"/>
              </a:lnSpc>
              <a:spcBef>
                <a:spcPts val="0"/>
              </a:spcBef>
              <a:spcAft>
                <a:spcPts val="0"/>
              </a:spcAft>
              <a:buNone/>
            </a:pPr>
            <a:r>
              <a:rPr lang="en-US" altLang="zh-CN" sz="2800" b="0" i="0" u="none" strike="noStrike" kern="0" cap="none" spc="0" baseline="0">
                <a:latin typeface="Calibri" charset="0"/>
                <a:ea typeface="宋体" charset="0"/>
                <a:cs typeface="Lucida Sans"/>
              </a:rPr>
              <a:t>Employee rating – num </a:t>
            </a:r>
            <a:endParaRPr lang="zh-CN" altLang="en-US" sz="28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4199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9"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0"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1" name="文本框"/>
          <p:cNvSpPr>
            <a:spLocks noGrp="1"/>
          </p:cNvSpPr>
          <p:nvPr>
            <p:ph type="body" idx="1"/>
          </p:nvPr>
        </p:nvSpPr>
        <p:spPr>
          <a:xfrm>
            <a:off x="609600" y="1577340"/>
            <a:ext cx="8839200" cy="86177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charset="0"/>
                <a:ea typeface="宋体" charset="0"/>
                <a:cs typeface="Lucida Sans"/>
              </a:rPr>
              <a:t>Performance level= IFS(Z8&gt;=5,”VERY HIGH”,Z8&gt;=4,”HIGH”,Z8&gt;=3,”MED”,TRUE,”LOW”)</a:t>
            </a:r>
            <a:endParaRPr lang="zh-CN" altLang="en-US" sz="2800" b="0" i="0" u="none" strike="noStrike" kern="0" cap="none" spc="0" baseline="0">
              <a:latin typeface="Calibri" charset="0"/>
              <a:ea typeface="宋体" charset="0"/>
              <a:cs typeface="Lucida Sans"/>
            </a:endParaRPr>
          </a:p>
        </p:txBody>
      </p:sp>
      <p:sp>
        <p:nvSpPr>
          <p:cNvPr id="162"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3" name="矩形"/>
          <p:cNvSpPr>
            <a:spLocks/>
          </p:cNvSpPr>
          <p:nvPr/>
        </p:nvSpPr>
        <p:spPr>
          <a:xfrm>
            <a:off x="2743200" y="2354703"/>
            <a:ext cx="8534019" cy="95410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09686782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246</TotalTime>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Constructive feedback provided during performance evaluations aids employees in understanding their areas of improvement, which can enhance job satisfaction and engagement.  Clearly defined goals established through performance evaluations provide employees with a sense of purpose and direction in their roles.  Performance evaluations create a sense of ownership among employees for their tasks and responsibilities, fostering a more responsible and reliable workforce. Accountability encourages employees to take initiative, be proactive, and demonstrate greater commitment to their roles.</vt:lpstr>
      <vt:lpstr>PROJECT OVERVIEW</vt:lpstr>
      <vt:lpstr>WHO ARE THE END USERS?  Employees  Manager  PEER Subordinates clients  </vt:lpstr>
      <vt:lpstr>OUR SOLUTION AND ITS VALUE PROPOSITION                                            Conditional formatting- missing                       Filter -remove                       Formula-performance                       Pivot –summary                       Graph – data visualize </vt:lpstr>
      <vt:lpstr>Dataset Description</vt:lpstr>
      <vt:lpstr>THE "WOW" IN OUR SOLUTION</vt:lpstr>
      <vt:lpstr>.</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919952079982</cp:lastModifiedBy>
  <cp:revision>14</cp:revision>
  <dcterms:created xsi:type="dcterms:W3CDTF">2024-03-29T15:07:22Z</dcterms:created>
  <dcterms:modified xsi:type="dcterms:W3CDTF">2024-08-30T04:20:38Z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