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B8E9E1-BC1E-4654-B2EA-684464AC6356}">
  <a:tblStyle styleId="{4BB8E9E1-BC1E-4654-B2EA-684464AC63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F7876A-A849-41DA-AC11-3D67CBA69C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386acabc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386acabc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386acabc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386acab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b386acab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b386acab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386acab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386acab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386acab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386acab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386acabc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b386acab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b386acabc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b386acabc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386acabc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386acab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386acabc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386acabc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b386aca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b386aca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386acab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386aca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"Let me start with an introduction. Provenance systems help us track and analyze the origins and transformations of data in relational databases."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main objective of this study is to evaluate ProvSQL and GProM based on their performance, functionality, effectiveness, and capabilities."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386aca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b386aca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b386acab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b386acab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b386acab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b386aca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121fdf6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121fdf6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b386acab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b386acab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6e1afd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d6e1afd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b386acab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b386acab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c28a0b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c28a0b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386acab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b386acab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b386aca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b386aca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386acab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386acab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ProvSQL, introduced in 2018, uses semi-rings for provenance polynomials with customizable aliases. Perm, the predecessor of GProM, uses annotation propagation and query rewriting, while GProM generates provenance game graphs.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386acabc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b386acabc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b386acabc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b386acabc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386acabc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386acabc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b386acabc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b386acabc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386aca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386aca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dataset we used is real-world flight information."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purpose of this dataset is to analyze provenance systems under realistic conditions."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"We divided the dataset into three sizes: small with 500,000 rows, medium with 1 million rows, and large with 3 million rows."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"This allowed us to evaluate performance, scalability, and resource usage across varying dataset sizes."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386acab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386acab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the entity-relationship diagram for our dataset."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"It shows the relationships between key entities like airlines, airports, flight schedules, flight operations, and flight delays."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diagram highlights how these entities interact, such as tracking flight delays and linking operations with schedules and airlines."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386aca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386aca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system configuration used for our experiments."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"We ran tests on using Oracle VirtualBox and PostgreSQL as the database.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"The test environment had 80GB of base memory and 4 processors."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"We also increased PostgreSQL configuration values as suggested by the professor, including the  shared buffers, temp buffers, and work memory to better handle large datasets."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386aca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386aca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"Next, we focused on distinguishing the features of each tool to understand their capabilities."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"We tested the queries to check which tools support WHY, HOW, and WHERE provenance."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"A total of 21 queries were assessed to evaluate performance on different operations, like selection, joins, aggregations, grouping, projections, and combined cases."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386acab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386acab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compares the features of GProM and ProvSQL."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"GProM acts as middleware that combines SQL/Datalog queries with provenance queries.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"GProM supports multiple DBMS systems like PostgreSQL, SQLite, and Oracle, while ProvSQL works only with PostgreSQL."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"GProM supports SQL and Datalog, but ProvSQL is limited to SQL."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"For provenance types, GProM supports why and why-not provenance using colored graphs, whereas ProvSQL computes provenance with semirings for better flexibility."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386acabc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386acab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GProM supports common aggregates like SUM, MAX, and AVG, but ProvSQL has limited support for aggregates."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"Implementation-wise, GProM translates queries to provenance-enhanced SQL, while ProvSQL enhances PostgreSQL with embedded extensions."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"Visualization in GProM involves color-coded graphs, whereas ProvSQL focuses on exporting graphs and formulas for external tools."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88650"/>
            <a:ext cx="8520600" cy="22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D4144"/>
                </a:solidFill>
                <a:latin typeface="Roboto"/>
                <a:ea typeface="Roboto"/>
                <a:cs typeface="Roboto"/>
                <a:sym typeface="Roboto"/>
              </a:rPr>
              <a:t>Experimental Comparison of Database Provenance Systems </a:t>
            </a:r>
            <a:endParaRPr b="1" sz="3500">
              <a:solidFill>
                <a:srgbClr val="3D4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20000"/>
              </a:lnSpc>
              <a:spcBef>
                <a:spcPts val="2600"/>
              </a:spcBef>
              <a:spcAft>
                <a:spcPts val="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3D4144"/>
                </a:solidFill>
                <a:latin typeface="Roboto"/>
                <a:ea typeface="Roboto"/>
                <a:cs typeface="Roboto"/>
                <a:sym typeface="Roboto"/>
              </a:rPr>
              <a:t>GProm VS ProvSQL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9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Sri Keshav Katragadda, Revathi Dhotre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962025" y="153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{4BB8E9E1-BC1E-4654-B2EA-684464AC6356}</a:tableStyleId>
              </a:tblPr>
              <a:tblGrid>
                <a:gridCol w="1504950"/>
                <a:gridCol w="2857500"/>
                <a:gridCol w="28575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Ease of Installation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Open-source; requires a separate frontend and backend setup.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Open-source; installed as an extension to PostgreSQL.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Well-documented with reproducible examples.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Well-documented and continuously updated with new features.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depends on middleware configuration and backend DBMS.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is tied directly to PostgreSQL and semiring computations.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Use Cases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for complex queries, transactional provenance, and combined why/why-not provenance requirements.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for mathematical representations of provenance (e.g., formulas) and applications needing semirings.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Applications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Provenance analysis for debugging, auditing, and compliance in multi-DBMS environments.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Mathematical modeling of provenance for queries in scientific and analytical domains.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22"/>
          <p:cNvGraphicFramePr/>
          <p:nvPr/>
        </p:nvGraphicFramePr>
        <p:xfrm>
          <a:off x="962025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{4BB8E9E1-BC1E-4654-B2EA-684464AC6356}</a:tableStyleId>
              </a:tblPr>
              <a:tblGrid>
                <a:gridCol w="1504950"/>
                <a:gridCol w="2857500"/>
                <a:gridCol w="2857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GProM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ProvSQL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CATEGORIES OF QUERIES TESTED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4"/>
          <p:cNvGraphicFramePr/>
          <p:nvPr/>
        </p:nvGraphicFramePr>
        <p:xfrm>
          <a:off x="261150" y="112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960050"/>
                <a:gridCol w="1782450"/>
                <a:gridCol w="868850"/>
                <a:gridCol w="862775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Code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Supported by ProvSQL</a:t>
                      </a:r>
                      <a:endParaRPr b="1" sz="1200"/>
                    </a:p>
                  </a:txBody>
                  <a:tcPr marT="91425" marB="91425" marR="0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 Selection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Q2, Q6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Join without Aggregation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Q3, Q4,Q5, Q7, Q10, Q12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join and HAVING clause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2" name="Google Shape;122;p24"/>
          <p:cNvSpPr/>
          <p:nvPr/>
        </p:nvSpPr>
        <p:spPr>
          <a:xfrm>
            <a:off x="347200" y="3818550"/>
            <a:ext cx="4302000" cy="44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4896075" y="707850"/>
            <a:ext cx="40959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QUERY 8: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SELECT</a:t>
            </a:r>
            <a:r>
              <a:rPr lang="en">
                <a:solidFill>
                  <a:schemeClr val="dk1"/>
                </a:solidFill>
              </a:rPr>
              <a:t> fs.origin_code, a.airline_code, fd.flight_number, MAX(fd.departure_delay) AS max_departure_delay, MAX(fd.arrival_delay) AS max_arrival_delay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 flight_delays 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JOIN</a:t>
            </a:r>
            <a:r>
              <a:rPr lang="en">
                <a:solidFill>
                  <a:schemeClr val="dk1"/>
                </a:solidFill>
              </a:rPr>
              <a:t> flight_operations fo ON fd.operation_id = fo.operation_id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JOIN </a:t>
            </a:r>
            <a:r>
              <a:rPr lang="en">
                <a:solidFill>
                  <a:schemeClr val="dk1"/>
                </a:solidFill>
              </a:rPr>
              <a:t>flight_schedules fs ON fo.schedule_id = fs.schedule_i</a:t>
            </a:r>
            <a:r>
              <a:rPr lang="en">
                <a:solidFill>
                  <a:schemeClr val="dk1"/>
                </a:solidFill>
              </a:rPr>
              <a:t>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JOIN </a:t>
            </a:r>
            <a:r>
              <a:rPr lang="en">
                <a:solidFill>
                  <a:schemeClr val="dk1"/>
                </a:solidFill>
              </a:rPr>
              <a:t>airlines a ON fo.airline_id = a.airline_id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fs.origin_code, a.airline_code, fd.flight_number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</a:t>
            </a:r>
            <a:r>
              <a:rPr b="1" lang="en">
                <a:solidFill>
                  <a:schemeClr val="dk1"/>
                </a:solidFill>
              </a:rPr>
              <a:t>HAVING MAX</a:t>
            </a:r>
            <a:r>
              <a:rPr lang="en">
                <a:solidFill>
                  <a:schemeClr val="dk1"/>
                </a:solidFill>
              </a:rPr>
              <a:t>(fd.departure_delay) &gt; 300 OR MAX(fd.arrival_delay) &gt; 300;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1646400" y="290325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2322575" y="69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87325"/>
                <a:gridCol w="1303575"/>
                <a:gridCol w="977450"/>
                <a:gridCol w="1030525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Code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Supported by ProvSQL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join and WHERE clause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Q11, Q14, Q15, Q17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Join </a:t>
                      </a:r>
                      <a:r>
                        <a:rPr lang="en" sz="1200"/>
                        <a:t>with WHERE clause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(Without Aggregation)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WHERE Clause(Without Join)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 Selection with WHERE Clause (without Join)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5"/>
          <p:cNvSpPr txBox="1"/>
          <p:nvPr>
            <p:ph type="title"/>
          </p:nvPr>
        </p:nvSpPr>
        <p:spPr>
          <a:xfrm>
            <a:off x="1646413" y="124725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6"/>
          <p:cNvGraphicFramePr/>
          <p:nvPr/>
        </p:nvGraphicFramePr>
        <p:xfrm>
          <a:off x="194275" y="71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599850"/>
                <a:gridCol w="2086350"/>
                <a:gridCol w="1035925"/>
                <a:gridCol w="10632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Code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type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Supported by ProvSQL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WHERE clause, GROUP BY, ORDERBY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multiple Joins, </a:t>
                      </a:r>
                      <a:r>
                        <a:rPr lang="en" sz="1200"/>
                        <a:t>GROUP</a:t>
                      </a:r>
                      <a:r>
                        <a:rPr lang="en" sz="1200"/>
                        <a:t>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multiple Joins, GROUP BY, and ORDER BY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6"/>
          <p:cNvSpPr/>
          <p:nvPr/>
        </p:nvSpPr>
        <p:spPr>
          <a:xfrm>
            <a:off x="308288" y="1316150"/>
            <a:ext cx="4557300" cy="7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158350" y="1001700"/>
            <a:ext cx="370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QUERY 18: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SELECT</a:t>
            </a:r>
            <a:r>
              <a:rPr lang="en" sz="1600">
                <a:solidFill>
                  <a:schemeClr val="dk1"/>
                </a:solidFill>
              </a:rPr>
              <a:t> fs.origin_code, </a:t>
            </a:r>
            <a:r>
              <a:rPr b="1" lang="en" sz="1600">
                <a:solidFill>
                  <a:schemeClr val="dk1"/>
                </a:solidFill>
              </a:rPr>
              <a:t>COUNT</a:t>
            </a:r>
            <a:r>
              <a:rPr lang="en" sz="1600">
                <a:solidFill>
                  <a:schemeClr val="dk1"/>
                </a:solidFill>
              </a:rPr>
              <a:t>(fo.operation_id) AS total_diverted_flights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FROM </a:t>
            </a:r>
            <a:r>
              <a:rPr lang="en" sz="1600">
                <a:solidFill>
                  <a:schemeClr val="dk1"/>
                </a:solidFill>
              </a:rPr>
              <a:t>flight_operations fo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lang="en" sz="1600">
                <a:solidFill>
                  <a:schemeClr val="dk1"/>
                </a:solidFill>
              </a:rPr>
              <a:t> flight_schedules fs ON fo.schedule_id = fs.schedule_id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</a:t>
            </a:r>
            <a:r>
              <a:rPr b="1" lang="en" sz="1600">
                <a:solidFill>
                  <a:schemeClr val="dk1"/>
                </a:solidFill>
              </a:rPr>
              <a:t> WHERE</a:t>
            </a:r>
            <a:r>
              <a:rPr lang="en" sz="1600">
                <a:solidFill>
                  <a:schemeClr val="dk1"/>
                </a:solidFill>
              </a:rPr>
              <a:t> fo.diverted = 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GROUP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BY</a:t>
            </a:r>
            <a:r>
              <a:rPr lang="en" sz="1600">
                <a:solidFill>
                  <a:schemeClr val="dk1"/>
                </a:solidFill>
              </a:rPr>
              <a:t> fs.origin_code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ORDER BY</a:t>
            </a:r>
            <a:r>
              <a:rPr lang="en" sz="1600">
                <a:solidFill>
                  <a:schemeClr val="dk1"/>
                </a:solidFill>
              </a:rPr>
              <a:t> total_diverted_flights DESC;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1646400" y="216100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7"/>
          <p:cNvGraphicFramePr/>
          <p:nvPr/>
        </p:nvGraphicFramePr>
        <p:xfrm>
          <a:off x="246325" y="71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599850"/>
                <a:gridCol w="2086350"/>
                <a:gridCol w="1035925"/>
                <a:gridCol w="10632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Code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type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Supported by ProvSQL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WHERE clause, GROUP BY, ORDERBY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multiple Joins,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multiple Joins, GROUP BY, and ORDER BY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7"/>
          <p:cNvSpPr/>
          <p:nvPr/>
        </p:nvSpPr>
        <p:spPr>
          <a:xfrm>
            <a:off x="306038" y="2047625"/>
            <a:ext cx="4665900" cy="7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331525" y="1371150"/>
            <a:ext cx="353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QUERY 19: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SELECT </a:t>
            </a:r>
            <a:r>
              <a:rPr lang="en" sz="1600">
                <a:solidFill>
                  <a:schemeClr val="dk1"/>
                </a:solidFill>
              </a:rPr>
              <a:t>fs.origin_code, AVG(fo.taxi_out) AS avg_taxi_out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FROM</a:t>
            </a:r>
            <a:r>
              <a:rPr lang="en" sz="1600">
                <a:solidFill>
                  <a:schemeClr val="dk1"/>
                </a:solidFill>
              </a:rPr>
              <a:t> flight_operations fo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</a:t>
            </a:r>
            <a:r>
              <a:rPr b="1" lang="en" sz="1600">
                <a:solidFill>
                  <a:schemeClr val="dk1"/>
                </a:solidFill>
              </a:rPr>
              <a:t> JOIN</a:t>
            </a:r>
            <a:r>
              <a:rPr lang="en" sz="1600">
                <a:solidFill>
                  <a:schemeClr val="dk1"/>
                </a:solidFill>
              </a:rPr>
              <a:t> flight_schedules fs ON fo.schedule_id = fs.schedule_id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GROUP BY</a:t>
            </a:r>
            <a:r>
              <a:rPr lang="en" sz="1600">
                <a:solidFill>
                  <a:schemeClr val="dk1"/>
                </a:solidFill>
              </a:rPr>
              <a:t> fs.origin_code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ORDER BY </a:t>
            </a:r>
            <a:r>
              <a:rPr lang="en" sz="1600">
                <a:solidFill>
                  <a:schemeClr val="dk1"/>
                </a:solidFill>
              </a:rPr>
              <a:t>avg_taxi_out DESC;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1646400" y="145875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8"/>
          <p:cNvGraphicFramePr/>
          <p:nvPr/>
        </p:nvGraphicFramePr>
        <p:xfrm>
          <a:off x="194275" y="71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599850"/>
                <a:gridCol w="2086350"/>
                <a:gridCol w="1035925"/>
                <a:gridCol w="10632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Code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type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Supported by ProvSQL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WHERE clause, GROUP BY, ORDERBY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multiple Joins,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multiple Joins, GROUP BY, and ORDER BY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8"/>
          <p:cNvSpPr/>
          <p:nvPr/>
        </p:nvSpPr>
        <p:spPr>
          <a:xfrm>
            <a:off x="314438" y="2779100"/>
            <a:ext cx="4545000" cy="71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121250" y="878550"/>
            <a:ext cx="3848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QUERY 20: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SELECT </a:t>
            </a:r>
            <a:r>
              <a:rPr lang="en" sz="1600">
                <a:solidFill>
                  <a:schemeClr val="dk1"/>
                </a:solidFill>
              </a:rPr>
              <a:t>fs.origin_code, SUM(fd.delay_weather) AS total_weather_delay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FROM</a:t>
            </a:r>
            <a:r>
              <a:rPr lang="en" sz="1600">
                <a:solidFill>
                  <a:schemeClr val="dk1"/>
                </a:solidFill>
              </a:rPr>
              <a:t> flight_schedules fs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lang="en" sz="1600">
                <a:solidFill>
                  <a:schemeClr val="dk1"/>
                </a:solidFill>
              </a:rPr>
              <a:t> flight_operations fo ON fs.schedule_id = fo.schedule_id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lang="en" sz="1600">
                <a:solidFill>
                  <a:schemeClr val="dk1"/>
                </a:solidFill>
              </a:rPr>
              <a:t> FLIGHT_DELAYS fd ON fo.operation_id = fd.operation_id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GROUP BY</a:t>
            </a:r>
            <a:r>
              <a:rPr lang="en" sz="1600">
                <a:solidFill>
                  <a:schemeClr val="dk1"/>
                </a:solidFill>
              </a:rPr>
              <a:t> fs.origin_code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ORDER BY</a:t>
            </a:r>
            <a:r>
              <a:rPr lang="en" sz="1600">
                <a:solidFill>
                  <a:schemeClr val="dk1"/>
                </a:solidFill>
              </a:rPr>
              <a:t> total_weather_delay DESC;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1646400" y="145875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29"/>
          <p:cNvGraphicFramePr/>
          <p:nvPr/>
        </p:nvGraphicFramePr>
        <p:xfrm>
          <a:off x="159725" y="71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599850"/>
                <a:gridCol w="2086350"/>
                <a:gridCol w="1035925"/>
                <a:gridCol w="10632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Code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Query type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Supported by ProvSQL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Supported by GProM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Q18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WHERE clause, GROUP BY, ORDERBY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Join,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Q20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Aggregation with multiple Joins, GROUP BY, and ORDER BY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Aggregation with multiple Joins, GROUP BY, and ORDER BY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EA9999"/>
                          </a:highlight>
                        </a:rPr>
                        <a:t>No</a:t>
                      </a:r>
                      <a:endParaRPr sz="1200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00FF00"/>
                          </a:highlight>
                        </a:rPr>
                        <a:t>Yes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9"/>
          <p:cNvSpPr/>
          <p:nvPr/>
        </p:nvSpPr>
        <p:spPr>
          <a:xfrm>
            <a:off x="233125" y="3555475"/>
            <a:ext cx="4421100" cy="67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5108850" y="878550"/>
            <a:ext cx="3737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QUERY 21: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SELECT</a:t>
            </a:r>
            <a:r>
              <a:rPr lang="en" sz="1600">
                <a:solidFill>
                  <a:schemeClr val="dk1"/>
                </a:solidFill>
              </a:rPr>
              <a:t> fs.destination_code, AVG(fd.arrival_delay) AS avg_arrival_delay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FROM</a:t>
            </a:r>
            <a:r>
              <a:rPr lang="en" sz="1600">
                <a:solidFill>
                  <a:schemeClr val="dk1"/>
                </a:solidFill>
              </a:rPr>
              <a:t> flight_schedules fs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</a:t>
            </a:r>
            <a:r>
              <a:rPr b="1" lang="en" sz="1600">
                <a:solidFill>
                  <a:schemeClr val="dk1"/>
                </a:solidFill>
              </a:rPr>
              <a:t> JOIN</a:t>
            </a:r>
            <a:r>
              <a:rPr lang="en" sz="1600">
                <a:solidFill>
                  <a:schemeClr val="dk1"/>
                </a:solidFill>
              </a:rPr>
              <a:t> flight_operations fo ON fs.schedule_id = fo.schedule_id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lang="en" sz="1600">
                <a:solidFill>
                  <a:schemeClr val="dk1"/>
                </a:solidFill>
              </a:rPr>
              <a:t> flight_delays fd ON fo.operation_id = fd.operation_id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GROUP BY</a:t>
            </a:r>
            <a:r>
              <a:rPr lang="en" sz="1600">
                <a:solidFill>
                  <a:schemeClr val="dk1"/>
                </a:solidFill>
              </a:rPr>
              <a:t> fs.destination_code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</a:t>
            </a:r>
            <a:r>
              <a:rPr b="1" lang="en" sz="1600">
                <a:solidFill>
                  <a:schemeClr val="dk1"/>
                </a:solidFill>
              </a:rPr>
              <a:t>ORDER BY</a:t>
            </a:r>
            <a:r>
              <a:rPr lang="en" sz="1600">
                <a:solidFill>
                  <a:schemeClr val="dk1"/>
                </a:solidFill>
              </a:rPr>
              <a:t> avg_arrival_delay DESC;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1646400" y="145875"/>
            <a:ext cx="58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32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 METRICS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(EXECUTION TIME)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" name="Google Shape;168;p30"/>
          <p:cNvSpPr/>
          <p:nvPr/>
        </p:nvSpPr>
        <p:spPr>
          <a:xfrm>
            <a:off x="2347350" y="2623975"/>
            <a:ext cx="485700" cy="321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2347350" y="3094000"/>
            <a:ext cx="485700" cy="321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2964425" y="2571750"/>
            <a:ext cx="3832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GProM performed well compared to ProvSQL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rovSQL performed well compared to GProM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1"/>
          <p:cNvGraphicFramePr/>
          <p:nvPr/>
        </p:nvGraphicFramePr>
        <p:xfrm>
          <a:off x="573313" y="5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50"/>
                <a:gridCol w="1160150"/>
                <a:gridCol w="1160150"/>
                <a:gridCol w="1160150"/>
                <a:gridCol w="1160150"/>
                <a:gridCol w="1160150"/>
                <a:gridCol w="1160150"/>
              </a:tblGrid>
              <a:tr h="7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code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ProvSQL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(ms) 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4.91725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1.509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6.026666667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1.1855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6.772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2.093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2.82575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5.216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3.597333333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3.0865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4.376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7.5395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34,913.30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1030.365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38097.73933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4904.985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331200.815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5130.4635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4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211.4025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20.363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223.6926667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21.0945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505.297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15.6225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4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330.758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226.372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360.347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339.775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4094.747333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605.478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2.941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3.676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3.221666667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6.271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4.276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7.812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172,790.15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6751.646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235833.9927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107871.512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1645004.166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124693.792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23625.682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279235.411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699279.6315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10,617.21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614.336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42090.45433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901.5465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75595.86267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1570.3345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31"/>
          <p:cNvGraphicFramePr/>
          <p:nvPr/>
        </p:nvGraphicFramePr>
        <p:xfrm>
          <a:off x="573325" y="1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75"/>
                <a:gridCol w="2320300"/>
                <a:gridCol w="2320300"/>
                <a:gridCol w="2320275"/>
              </a:tblGrid>
              <a:tr h="22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Small Dataset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Medium Dataset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 Dataset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839"/>
              <a:buFont typeface="Arial"/>
              <a:buNone/>
            </a:pPr>
            <a:r>
              <a:rPr b="1" lang="en" sz="2761"/>
              <a:t>Introduction</a:t>
            </a:r>
            <a:endParaRPr b="1" sz="27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Provenance Systems</a:t>
            </a:r>
            <a:r>
              <a:rPr lang="en" sz="2100">
                <a:solidFill>
                  <a:schemeClr val="dk1"/>
                </a:solidFill>
              </a:rPr>
              <a:t>: Track and analyze the origins and transformations of data in relational databases.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Objective</a:t>
            </a:r>
            <a:r>
              <a:rPr lang="en" sz="2100">
                <a:solidFill>
                  <a:schemeClr val="dk1"/>
                </a:solidFill>
              </a:rPr>
              <a:t>: Evaluate two provenance systems, </a:t>
            </a:r>
            <a:r>
              <a:rPr b="1" lang="en" sz="2100">
                <a:solidFill>
                  <a:schemeClr val="dk1"/>
                </a:solidFill>
              </a:rPr>
              <a:t>ProvSQL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b="1" lang="en" sz="2100">
                <a:solidFill>
                  <a:schemeClr val="dk1"/>
                </a:solidFill>
              </a:rPr>
              <a:t>GProM</a:t>
            </a:r>
            <a:r>
              <a:rPr lang="en" sz="2100">
                <a:solidFill>
                  <a:schemeClr val="dk1"/>
                </a:solidFill>
              </a:rPr>
              <a:t>, on performance,functionality, effectiveness and capabilities.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Significance</a:t>
            </a:r>
            <a:r>
              <a:rPr lang="en" sz="2100">
                <a:solidFill>
                  <a:schemeClr val="dk1"/>
                </a:solidFill>
              </a:rPr>
              <a:t>: Database provenance is crucial for accountability, debugging, and understanding data derivations.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32"/>
          <p:cNvGraphicFramePr/>
          <p:nvPr/>
        </p:nvGraphicFramePr>
        <p:xfrm>
          <a:off x="511463" y="3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50"/>
                <a:gridCol w="1160150"/>
                <a:gridCol w="1160150"/>
                <a:gridCol w="1160150"/>
                <a:gridCol w="1160150"/>
                <a:gridCol w="1160150"/>
                <a:gridCol w="1160150"/>
              </a:tblGrid>
              <a:tr h="7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code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244,009.66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3751.801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247843.1797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6634.5355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2308662.302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19381.309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32.727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15.834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109.305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21.514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5945.846333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57.1965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428,548.14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126750.779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450880.9397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232415.8515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2932560.165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762460.3615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Q13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2,989.11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303.467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5807.714667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602.84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38240.23867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1304.6615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67.413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18.695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90.085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18.3135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158.0626667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15.4605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473.329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321.248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1230.866667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401.728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6835.058667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1031.464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104.646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98.904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178.8246667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171.624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532.033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203.98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Q17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218.93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159.862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429.2873333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228.7205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9339.323667</a:t>
                      </a:r>
                      <a:endParaRPr sz="13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358.1015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2"/>
          <p:cNvGraphicFramePr/>
          <p:nvPr/>
        </p:nvGraphicFramePr>
        <p:xfrm>
          <a:off x="5114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75"/>
                <a:gridCol w="2320300"/>
                <a:gridCol w="2320300"/>
                <a:gridCol w="2320275"/>
              </a:tblGrid>
              <a:tr h="22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 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3"/>
          <p:cNvGraphicFramePr/>
          <p:nvPr/>
        </p:nvGraphicFramePr>
        <p:xfrm>
          <a:off x="511463" y="119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50"/>
                <a:gridCol w="1160150"/>
                <a:gridCol w="1160150"/>
                <a:gridCol w="1160150"/>
                <a:gridCol w="1160150"/>
                <a:gridCol w="1160150"/>
                <a:gridCol w="1160150"/>
              </a:tblGrid>
              <a:tr h="7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Query code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ProvSQL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(ms) 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GProM (ms)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276.218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214.737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649.133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Q19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6632.192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6087.9935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25459.463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9639.604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10185.6105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46237.386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Q21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9842.146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12787.289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N/A</a:t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40454.7675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33"/>
          <p:cNvGraphicFramePr/>
          <p:nvPr/>
        </p:nvGraphicFramePr>
        <p:xfrm>
          <a:off x="511475" y="8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160175"/>
                <a:gridCol w="2320300"/>
                <a:gridCol w="2320300"/>
                <a:gridCol w="2320275"/>
              </a:tblGrid>
              <a:tr h="22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Small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Medium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 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50"/>
            <a:ext cx="4449398" cy="235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36750"/>
            <a:ext cx="4449398" cy="23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4725" y="2431330"/>
            <a:ext cx="4614548" cy="2444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" y="46325"/>
            <a:ext cx="4343127" cy="230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975" y="21575"/>
            <a:ext cx="4343127" cy="230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0625" y="2451724"/>
            <a:ext cx="4702756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 Unsupported Queries in ProvSQL</a:t>
            </a:r>
            <a:endParaRPr sz="25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Overview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Some queries failed to execute on </a:t>
            </a:r>
            <a:r>
              <a:rPr b="1" lang="en" sz="1600">
                <a:solidFill>
                  <a:schemeClr val="dk1"/>
                </a:solidFill>
              </a:rPr>
              <a:t>ProvSQL</a:t>
            </a:r>
            <a:r>
              <a:rPr lang="en" sz="1600">
                <a:solidFill>
                  <a:schemeClr val="dk1"/>
                </a:solidFill>
              </a:rPr>
              <a:t> due to lack of support for certain features or limitations in handling specific query types.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Number of Failed Queries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5 queries</a:t>
            </a:r>
            <a:r>
              <a:rPr lang="en" sz="1600">
                <a:solidFill>
                  <a:schemeClr val="dk1"/>
                </a:solidFill>
              </a:rPr>
              <a:t> encountered errors.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Reasons for Failure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Non-terminal aggregates not supported by ProvSQL - 1 Query.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ORDER BY on the result of an aggregate function is not supported by ProvSQL - 4 queries.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Provenance Support</a:t>
            </a:r>
            <a:endParaRPr b="1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Provenance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GProM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ProvSQL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Yes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Yes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Yes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No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Yes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No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Why 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No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Yes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Lineage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No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A9999"/>
                          </a:highlight>
                        </a:rPr>
                        <a:t>No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Installation and Configuration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Both of us were new to provenance tools. (Harder than it looks)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Setting up </a:t>
            </a:r>
            <a:r>
              <a:rPr b="1" lang="en" sz="1200">
                <a:solidFill>
                  <a:schemeClr val="dk1"/>
                </a:solidFill>
              </a:rPr>
              <a:t>ProvSQL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b="1" lang="en" sz="1200">
                <a:solidFill>
                  <a:schemeClr val="dk1"/>
                </a:solidFill>
              </a:rPr>
              <a:t>GProM</a:t>
            </a:r>
            <a:r>
              <a:rPr lang="en" sz="1200">
                <a:solidFill>
                  <a:schemeClr val="dk1"/>
                </a:solidFill>
              </a:rPr>
              <a:t> required understanding new tools, debugging, and resolving dependency issues.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Specific issues: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ProvSQL: Architecture mismatches and errors during installation.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GProM: Configuring environment variables and database connections.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Large Dataset Processing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Large dataset (3.2 million rows)</a:t>
            </a:r>
            <a:r>
              <a:rPr lang="en" sz="1200">
                <a:solidFill>
                  <a:schemeClr val="dk1"/>
                </a:solidFill>
              </a:rPr>
              <a:t> caused: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Memory bottlenecks during execution.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Excessive execution times for complex queries.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Query Failures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Some queries failed due to unsupported features (e.g., subqueries in ProvSQL).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Limited Documentation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Both tools had sparse or difficult-to-follow documentation, leading to delays in understanding usage.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238350" y="2285400"/>
            <a:ext cx="26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GLOSSARY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1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b="1" lang="en"/>
              <a:t> Schema and Relations</a:t>
            </a:r>
            <a:endParaRPr b="1"/>
          </a:p>
        </p:txBody>
      </p:sp>
      <p:graphicFrame>
        <p:nvGraphicFramePr>
          <p:cNvPr id="236" name="Google Shape;236;p41"/>
          <p:cNvGraphicFramePr/>
          <p:nvPr/>
        </p:nvGraphicFramePr>
        <p:xfrm>
          <a:off x="717450" y="7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1829450"/>
                <a:gridCol w="540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airlines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irline_id, airline_code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airports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irport_id, airport_code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flight_delays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elay_id, operation_id, flight_date, airline_code, flight_number, departure_delay, arrival_delay, delay_carrier, delay_weather, delay_security, delay_late_aircraft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light_operations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operation_id, schedule_id, flight_date, airline_id, airline_code, flight_number, actual_departure, actual_arrival, actual_duration, taxi_out, taxi_in, wheels_off, wheels_on, air_time, cancelled, diverted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flight_schedules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schedule_id, airline_id , airline_code , flight_number, origin_id, origin_code ,destination_id , destination_code, scheduled_departure, scheduled_arrival, scheduled_duration, distance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Introduction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16150" y="1162225"/>
            <a:ext cx="75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ProvSQL</a:t>
            </a:r>
            <a:r>
              <a:rPr lang="en"/>
              <a:t> is the latest provenance system, which was first introduced 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Provenance Week in 2018. It uses semi-rings to compute provenance polynomials,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are made particularly descriptive by user-defined aliases.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 uses annotation propagation and query rewriting to determine provenance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is also the predecessor of </a:t>
            </a:r>
            <a:r>
              <a:rPr b="1" lang="en"/>
              <a:t>GProM</a:t>
            </a:r>
            <a:r>
              <a:rPr lang="en"/>
              <a:t>, which implements an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generate provenance game 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2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endParaRPr b="1"/>
          </a:p>
        </p:txBody>
      </p:sp>
      <p:graphicFrame>
        <p:nvGraphicFramePr>
          <p:cNvPr id="242" name="Google Shape;242;p42"/>
          <p:cNvGraphicFramePr/>
          <p:nvPr/>
        </p:nvGraphicFramePr>
        <p:xfrm>
          <a:off x="1249400" y="8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866725"/>
                <a:gridCol w="4924125"/>
              </a:tblGrid>
              <a:tr h="64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QUERY CODE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QUERY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* FROM flight_schedules;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fs.flight_number, a.airline_code 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flight_schedules fs 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airlines a ON fs.airline_code = a.airline_code LIMIT 5;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a.airline_code, SUM(fd.departure_delay) AS total_departure_delay, SUM(fd.arrival_delay) AS total_arrival_delay, SUM(fd.delay_carrier) AS total_carrier_delay, SUM(fd.delay_weather) AS total_weather_delay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flight_delays fd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flight_operations fo ON fd.operation_id = fo.operation_id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airlines a ON fo.airline_id = a.airline_id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a.airline_code = 'AA'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BY a.airline_code;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a.airline_code, SUM(fs.scheduled_duration) AS total_scheduled_duration           FROM flight_schedules fs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airlines a ON fs.airline_id = a.airline_id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a.airline_code = 'UA'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BY a.airline_code;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2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endParaRPr b="1"/>
          </a:p>
        </p:txBody>
      </p:sp>
      <p:graphicFrame>
        <p:nvGraphicFramePr>
          <p:cNvPr id="248" name="Google Shape;248;p43"/>
          <p:cNvGraphicFramePr/>
          <p:nvPr/>
        </p:nvGraphicFramePr>
        <p:xfrm>
          <a:off x="1249400" y="8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866725"/>
                <a:gridCol w="492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a.airline_code, 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COUNT(fo.operation_id) AS total_diverted_flights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flight_operations fo   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WHERE fo.diverted = 1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GROUP BY a.airline_code;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fo.flight_number, fo.actual_duration, fo.taxi_out, fo.air_time, fo.taxi_in, a.airline_code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flight_operations fo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WHERE fo.operation_id = 101;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fs.origin_code, SUM(fd.departure_delay) AS total_departure_delay, SUM(fd.arrival_delay) AS total_arrival_delay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flight_schedules fs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flight_operations fo ON fs.schedule_id = fo.schedule_id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flight_delays fd ON fo.operation_id = fd.operation_id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GROUP BY fs.origin_code; 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fs.origin_code, a.airline_code, fd.flight_number, MAX(fd.departure_delay) AS max_departure_delay, MAX(fd.arrival_delay) AS max_arrival_delay           FROM flight_delays fd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flight_operations fo ON fd.operation_id = fo.operation_id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flight_schedules fs ON fo.schedule_id = fs.schedule_id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GROUP BY fs.origin_code, a.airline_code, fd.flight_number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HAVING MAX(fd.departure_delay) &gt; 300 OR MAX(fd.arrival_delay) &gt; 300; 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2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endParaRPr b="1"/>
          </a:p>
        </p:txBody>
      </p:sp>
      <p:graphicFrame>
        <p:nvGraphicFramePr>
          <p:cNvPr id="254" name="Google Shape;254;p44"/>
          <p:cNvGraphicFramePr/>
          <p:nvPr/>
        </p:nvGraphicFramePr>
        <p:xfrm>
          <a:off x="1249400" y="8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866725"/>
                <a:gridCol w="492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fs.destination_code, a.airline_code, 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COUNT(fo.cancelled) AS total_cancellations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flight_operations fo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flight_schedules fs ON fo.schedule_id = fs.schedule_id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WHERE fo.cancelled = 1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GROUP BY fs.destination_code, a.airline_code;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a.airline_code, SUM(fo.air_time) AS total_air_time, SUM(fs.distance) AS total_distance   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flight_operations fo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JOIN flight_schedules fs ON fo.schedule_id = fs.schedule_id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GROUP BY a.airline_code;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Q11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fd.flight_number, fs.origin_code, fs.destination_code, fd.departure_delay, fd.arrival_delay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flight_delays fd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flight_operations fo ON fd.operation_id = fo.operation_id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flight_schedules fs ON fo.schedule_id = fs.schedule_id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WHERE fs.origin_code = 'JFK' AND fs.destination_code = 'LAX'; 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Q12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 a.airline_code, fd.flight_date, SUM(fd.delay_carrier) AS carrier_delay, SUM(fd.delay_weather) AS weather_delay, SUM(fd.delay_nas) AS nas_delay, SUM(fd.delay_security) AS security_delay, SUM(fd.delay_late_aircraft) AS late_aircraft_delay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FROM flight_delays fd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flight_operations fo ON fd.operation_id = fo.operation_id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JOIN airlines a ON fo.airline_id = a.airline_id           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GROUP BY a.airline_code, fd.flight_date;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13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endParaRPr b="1"/>
          </a:p>
        </p:txBody>
      </p:sp>
      <p:graphicFrame>
        <p:nvGraphicFramePr>
          <p:cNvPr id="260" name="Google Shape;260;p45"/>
          <p:cNvGraphicFramePr/>
          <p:nvPr/>
        </p:nvGraphicFramePr>
        <p:xfrm>
          <a:off x="1597875" y="65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{B2F7876A-A849-41DA-AC11-3D67CBA69CCA}</a:tableStyleId>
              </a:tblPr>
              <a:tblGrid>
                <a:gridCol w="866725"/>
                <a:gridCol w="492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airline_code, SUM(departure_delay + arrival_delay) AS total_delay           FROM flight_delays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airline_code = 'AA'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 BY airline_code;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fs.origin_code, fs.destination_code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flight_schedules fs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JOIN airlines a ON fs.airline_id = a.airline_id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a.airline_code = 'UA';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fo.flight_number, fo.flight_date, fo.cancelled, fd.delay_weather, fd.delay_carrier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flight_operations fo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flight_delays fd ON fo.operation_id = fd.operation_id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fo.cancelled = 1;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fd.flight_number, fd.departure_delay, fd.delay_carrier, fd.delay_weather, fd.delay_nas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FROM flight_delays fd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fd.departure_delay &gt; 300;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SELECT fd.flight_number, fs.origin_code, fs.destination_code, fd.departure_delay, fd.arrival_delay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FROM flight_delays fd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flight_operations fo ON fd.operation_id = fo.operation_id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JOIN flight_schedules fs ON fo.schedule_id = fs.schedule_id          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WHERE fd.departure_delay &gt; 300 OR fd.arrival_delay &gt; 300;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 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2975" y="1087525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b="1" lang="en" sz="1729">
                <a:solidFill>
                  <a:schemeClr val="dk1"/>
                </a:solidFill>
              </a:rPr>
              <a:t>Source</a:t>
            </a:r>
            <a:r>
              <a:rPr lang="en" sz="1729">
                <a:solidFill>
                  <a:schemeClr val="dk1"/>
                </a:solidFill>
              </a:rPr>
              <a:t>: Real-world flight information.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b="1" lang="en" sz="1729">
                <a:solidFill>
                  <a:schemeClr val="dk1"/>
                </a:solidFill>
              </a:rPr>
              <a:t>Purpose</a:t>
            </a:r>
            <a:r>
              <a:rPr lang="en" sz="1729">
                <a:solidFill>
                  <a:schemeClr val="dk1"/>
                </a:solidFill>
              </a:rPr>
              <a:t>: Analyze provenance systems under realistic conditions.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b="1" lang="en" sz="1729">
                <a:solidFill>
                  <a:schemeClr val="dk1"/>
                </a:solidFill>
              </a:rPr>
              <a:t>Divided into Three Sizes for Testing</a:t>
            </a:r>
            <a:r>
              <a:rPr lang="en" sz="1729">
                <a:solidFill>
                  <a:schemeClr val="dk1"/>
                </a:solidFill>
              </a:rPr>
              <a:t>:</a:t>
            </a:r>
            <a:endParaRPr sz="1729">
              <a:solidFill>
                <a:schemeClr val="dk1"/>
              </a:solidFill>
            </a:endParaRPr>
          </a:p>
          <a:p>
            <a:pPr indent="-3384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AutoNum type="alphaLcPeriod"/>
            </a:pPr>
            <a:r>
              <a:rPr lang="en" sz="1729">
                <a:solidFill>
                  <a:schemeClr val="dk1"/>
                </a:solidFill>
              </a:rPr>
              <a:t>Small: 500,000 rows.</a:t>
            </a:r>
            <a:endParaRPr sz="1729">
              <a:solidFill>
                <a:schemeClr val="dk1"/>
              </a:solidFill>
            </a:endParaRPr>
          </a:p>
          <a:p>
            <a:pPr indent="-3384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AutoNum type="alphaLcPeriod"/>
            </a:pPr>
            <a:r>
              <a:rPr lang="en" sz="1729">
                <a:solidFill>
                  <a:schemeClr val="dk1"/>
                </a:solidFill>
              </a:rPr>
              <a:t>Medium: 1,000,000 rows.</a:t>
            </a:r>
            <a:endParaRPr sz="1729">
              <a:solidFill>
                <a:schemeClr val="dk1"/>
              </a:solidFill>
            </a:endParaRPr>
          </a:p>
          <a:p>
            <a:pPr indent="-3384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AutoNum type="alphaLcPeriod"/>
            </a:pPr>
            <a:r>
              <a:rPr lang="en" sz="1729">
                <a:solidFill>
                  <a:schemeClr val="dk1"/>
                </a:solidFill>
              </a:rPr>
              <a:t>Large: 3,000,000 rows.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b="1" lang="en" sz="1729">
                <a:solidFill>
                  <a:schemeClr val="dk1"/>
                </a:solidFill>
              </a:rPr>
              <a:t>Testing Scenarios</a:t>
            </a:r>
            <a:r>
              <a:rPr lang="en" sz="1729">
                <a:solidFill>
                  <a:schemeClr val="dk1"/>
                </a:solidFill>
              </a:rPr>
              <a:t>: Evaluate performance, scalability, and resource usage across varying dataset sizes.</a:t>
            </a:r>
            <a:endParaRPr sz="17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2975" y="18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- Relationship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75" y="754700"/>
            <a:ext cx="5338325" cy="433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configuration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17725"/>
            <a:ext cx="8271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 OS: Ubuntu 22.04 (64 bit) - Oracle Virtualbox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Database: PostgreSQL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 Environment Specifications: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Base memory: 80GB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Processors: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Postgres configuration changes: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effective_cache_size = 4GB  -&gt; 40GB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shared_buffers = 128MB  --&gt; 4GB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temp_buffers = 8MB  --&gt; 4GB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work_mem = 4MB --&gt; 16GB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54300" y="244325"/>
            <a:ext cx="423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CRITERIA</a:t>
            </a:r>
            <a:endParaRPr b="1"/>
          </a:p>
        </p:txBody>
      </p:sp>
      <p:sp>
        <p:nvSpPr>
          <p:cNvPr id="91" name="Google Shape;91;p19"/>
          <p:cNvSpPr txBox="1"/>
          <p:nvPr/>
        </p:nvSpPr>
        <p:spPr>
          <a:xfrm>
            <a:off x="558025" y="965475"/>
            <a:ext cx="81081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Firstly, focussed on distinguishing the features of each tool to know its capabilities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Tested the queries to see which tools support WHY, HOW and WHERE Provenances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Total of 21 queries were assessed, to test performance metrics on selection, joins, aggregations, grouping and projections, and broad set of combined cases.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Comparison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962025" y="7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{4BB8E9E1-BC1E-4654-B2EA-684464AC6356}</a:tableStyleId>
              </a:tblPr>
              <a:tblGrid>
                <a:gridCol w="1504950"/>
                <a:gridCol w="2857500"/>
                <a:gridCol w="2857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GProM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ProvSQL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Middleware for provenance management combining SQL/Datalog queries with provenance queries.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extension implementing provenance using semirings.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Supported DBMS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PostgreSQL, SQLite, Oracle, MonetDB.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only.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Query Language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and Datalog.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only.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Provenance Types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why and why not provenance queries (provenance games with colored graphs).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Computes provenance using semirings (e.g., counting, Boolean, tropical semirings).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Graph Output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Generates provenance game graphs for why and why-not provenance.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Outputs provenance graphs and formulas with IDs replaced by aliases for better readability.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Semiring Support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explicitly supported.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various semirings like counting, tropical, positive Boolean, and user-defined semirings.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962025" y="11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{4BB8E9E1-BC1E-4654-B2EA-684464AC6356}</a:tableStyleId>
              </a:tblPr>
              <a:tblGrid>
                <a:gridCol w="1504950"/>
                <a:gridCol w="2857500"/>
                <a:gridCol w="28575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Aggregate Functions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aggregates like SUM, MAX, and AVG.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support for aggregates (e.g., MAX, AVG, not supported as of 2021).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Provenance IDs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required; directly derives provenance information.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add provenance to assign provenance IDs and create provenance mapping for user aliases.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Middleware that translates queries to provenance-enhanced SQL, executed on the backend DBMS.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Extension embedded in PostgreSQL, enhancing its native capabilities.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Visualization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Generates provenance graphs with color-coded nodes for root nodes (depending on query type).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Exports provenance graphs and formulas, which can be visualized using external tools.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Customization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Supports query customization for provenance analysis through SQL or Datalog.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Allows user-defined semirings and provenance mapping customization for enhanced readability.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21"/>
          <p:cNvGraphicFramePr/>
          <p:nvPr/>
        </p:nvGraphicFramePr>
        <p:xfrm>
          <a:off x="962025" y="7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{4BB8E9E1-BC1E-4654-B2EA-684464AC6356}</a:tableStyleId>
              </a:tblPr>
              <a:tblGrid>
                <a:gridCol w="1504950"/>
                <a:gridCol w="2857500"/>
                <a:gridCol w="2857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GProM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ProvSQL</a:t>
                      </a:r>
                      <a:endParaRPr b="1" sz="11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76200" marL="76200" anchor="ctr">
                    <a:lnL cap="flat" cmpd="sng" w="847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1"/>
          <p:cNvSpPr txBox="1"/>
          <p:nvPr/>
        </p:nvSpPr>
        <p:spPr>
          <a:xfrm>
            <a:off x="1651950" y="86600"/>
            <a:ext cx="58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Feature </a:t>
            </a:r>
            <a:r>
              <a:rPr lang="en" sz="2800">
                <a:solidFill>
                  <a:schemeClr val="dk1"/>
                </a:solidFill>
              </a:rPr>
              <a:t>Comparison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