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0" r:id="rId3"/>
    <p:sldId id="257" r:id="rId4"/>
    <p:sldId id="269" r:id="rId5"/>
    <p:sldId id="258" r:id="rId6"/>
    <p:sldId id="267" r:id="rId7"/>
    <p:sldId id="263" r:id="rId8"/>
    <p:sldId id="268" r:id="rId9"/>
    <p:sldId id="262" r:id="rId10"/>
    <p:sldId id="271" r:id="rId11"/>
    <p:sldId id="264" r:id="rId12"/>
    <p:sldId id="266" r:id="rId13"/>
    <p:sldId id="259"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27167B67-A1EC-404A-AB49-358C37C4F921}" type="datetimeFigureOut">
              <a:rPr lang="fr-FR" smtClean="0"/>
              <a:t>17/12/2021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2268466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7167B67-A1EC-404A-AB49-358C37C4F921}" type="datetimeFigureOut">
              <a:rPr lang="fr-FR" smtClean="0"/>
              <a:t>17/12/2021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274273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7167B67-A1EC-404A-AB49-358C37C4F921}" type="datetimeFigureOut">
              <a:rPr lang="fr-FR" smtClean="0"/>
              <a:t>17/12/2021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19FD33-F76A-4204-ADCC-B78909BAD6E5}" type="slidenum">
              <a:rPr lang="fr-FR" smtClean="0"/>
              <a:t>‹N°›</a:t>
            </a:fld>
            <a:endParaRPr 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485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7167B67-A1EC-404A-AB49-358C37C4F921}" type="datetimeFigureOut">
              <a:rPr lang="fr-FR" smtClean="0"/>
              <a:t>17/12/2021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1415568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7167B67-A1EC-404A-AB49-358C37C4F921}" type="datetimeFigureOut">
              <a:rPr lang="fr-FR" smtClean="0"/>
              <a:t>17/12/2021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19FD33-F76A-4204-ADCC-B78909BAD6E5}" type="slidenum">
              <a:rPr lang="fr-FR" smtClean="0"/>
              <a:t>‹N°›</a:t>
            </a:fld>
            <a:endParaRPr 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8276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7167B67-A1EC-404A-AB49-358C37C4F921}" type="datetimeFigureOut">
              <a:rPr lang="fr-FR" smtClean="0"/>
              <a:t>17/12/2021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4279099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7167B67-A1EC-404A-AB49-358C37C4F921}" type="datetimeFigureOut">
              <a:rPr lang="fr-FR" smtClean="0"/>
              <a:t>17/12/2021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823868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7167B67-A1EC-404A-AB49-358C37C4F921}" type="datetimeFigureOut">
              <a:rPr lang="fr-FR" smtClean="0"/>
              <a:t>17/12/2021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238378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7167B67-A1EC-404A-AB49-358C37C4F921}" type="datetimeFigureOut">
              <a:rPr lang="fr-FR" smtClean="0"/>
              <a:t>17/12/2021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259214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7167B67-A1EC-404A-AB49-358C37C4F921}" type="datetimeFigureOut">
              <a:rPr lang="fr-FR" smtClean="0"/>
              <a:t>17/12/2021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309877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7167B67-A1EC-404A-AB49-358C37C4F921}" type="datetimeFigureOut">
              <a:rPr lang="fr-FR" smtClean="0"/>
              <a:t>17/12/2021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1972880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7167B67-A1EC-404A-AB49-358C37C4F921}" type="datetimeFigureOut">
              <a:rPr lang="fr-FR" smtClean="0"/>
              <a:t>17/12/2021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1364368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7167B67-A1EC-404A-AB49-358C37C4F921}" type="datetimeFigureOut">
              <a:rPr lang="fr-FR" smtClean="0"/>
              <a:t>17/12/2021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352997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67B67-A1EC-404A-AB49-358C37C4F921}" type="datetimeFigureOut">
              <a:rPr lang="fr-FR" smtClean="0"/>
              <a:t>17/12/2021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48714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7167B67-A1EC-404A-AB49-358C37C4F921}" type="datetimeFigureOut">
              <a:rPr lang="fr-FR" smtClean="0"/>
              <a:t>17/12/2021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374315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7167B67-A1EC-404A-AB49-358C37C4F921}" type="datetimeFigureOut">
              <a:rPr lang="fr-FR" smtClean="0"/>
              <a:t>17/12/2021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C19FD33-F76A-4204-ADCC-B78909BAD6E5}" type="slidenum">
              <a:rPr lang="fr-FR" smtClean="0"/>
              <a:t>‹N°›</a:t>
            </a:fld>
            <a:endParaRPr lang="fr-FR"/>
          </a:p>
        </p:txBody>
      </p:sp>
    </p:spTree>
    <p:extLst>
      <p:ext uri="{BB962C8B-B14F-4D97-AF65-F5344CB8AC3E}">
        <p14:creationId xmlns:p14="http://schemas.microsoft.com/office/powerpoint/2010/main" val="292133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167B67-A1EC-404A-AB49-358C37C4F921}" type="datetimeFigureOut">
              <a:rPr lang="fr-FR" smtClean="0"/>
              <a:t>17/12/2021</a:t>
            </a:fld>
            <a:endParaRPr lang="fr-F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C19FD33-F76A-4204-ADCC-B78909BAD6E5}" type="slidenum">
              <a:rPr lang="fr-FR" smtClean="0"/>
              <a:t>‹N°›</a:t>
            </a:fld>
            <a:endParaRPr lang="fr-FR"/>
          </a:p>
        </p:txBody>
      </p:sp>
    </p:spTree>
    <p:extLst>
      <p:ext uri="{BB962C8B-B14F-4D97-AF65-F5344CB8AC3E}">
        <p14:creationId xmlns:p14="http://schemas.microsoft.com/office/powerpoint/2010/main" val="263944765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b-engines.com/en/rank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043608" y="2564904"/>
            <a:ext cx="6840760" cy="1752600"/>
          </a:xfrm>
          <a:ln w="19050">
            <a:solidFill>
              <a:srgbClr val="00B050"/>
            </a:solidFill>
          </a:ln>
          <a:effectLst>
            <a:outerShdw blurRad="50800" dist="50800" dir="5400000" algn="ctr" rotWithShape="0">
              <a:schemeClr val="accent4">
                <a:lumMod val="50000"/>
              </a:schemeClr>
            </a:outerShdw>
          </a:effectLst>
        </p:spPr>
        <p:txBody>
          <a:bodyPr>
            <a:normAutofit/>
          </a:bodyPr>
          <a:lstStyle/>
          <a:p>
            <a:r>
              <a:rPr lang="en-US" sz="4400" b="1" i="1" dirty="0" smtClean="0">
                <a:solidFill>
                  <a:srgbClr val="00B050"/>
                </a:solidFill>
              </a:rPr>
              <a:t>MySQL </a:t>
            </a:r>
            <a:r>
              <a:rPr lang="en-US" sz="4400" b="1" i="1" dirty="0" err="1" smtClean="0">
                <a:solidFill>
                  <a:srgbClr val="00B050"/>
                </a:solidFill>
              </a:rPr>
              <a:t>vs</a:t>
            </a:r>
            <a:r>
              <a:rPr lang="en-US" sz="4400" b="1" i="1" dirty="0" smtClean="0">
                <a:solidFill>
                  <a:srgbClr val="00B050"/>
                </a:solidFill>
              </a:rPr>
              <a:t> </a:t>
            </a:r>
            <a:r>
              <a:rPr lang="en-US" sz="4400" b="1" i="1" dirty="0" err="1">
                <a:solidFill>
                  <a:srgbClr val="00B050"/>
                </a:solidFill>
              </a:rPr>
              <a:t>PostgreSQL</a:t>
            </a:r>
            <a:r>
              <a:rPr lang="en-US" sz="4400" b="1" i="1" dirty="0">
                <a:solidFill>
                  <a:srgbClr val="00B050"/>
                </a:solidFill>
              </a:rPr>
              <a:t> </a:t>
            </a:r>
            <a:r>
              <a:rPr lang="en-US" sz="4400" b="1" i="1" dirty="0" err="1" smtClean="0">
                <a:solidFill>
                  <a:srgbClr val="00B050"/>
                </a:solidFill>
              </a:rPr>
              <a:t>vs</a:t>
            </a:r>
            <a:r>
              <a:rPr lang="en-US" sz="4400" b="1" i="1" dirty="0" smtClean="0">
                <a:solidFill>
                  <a:srgbClr val="00B050"/>
                </a:solidFill>
              </a:rPr>
              <a:t> </a:t>
            </a:r>
            <a:r>
              <a:rPr lang="en-US" sz="4400" b="1" i="1" dirty="0">
                <a:solidFill>
                  <a:srgbClr val="00B050"/>
                </a:solidFill>
              </a:rPr>
              <a:t>SQL SERVER </a:t>
            </a:r>
            <a:endParaRPr lang="fr-FR" sz="4400" i="1" dirty="0">
              <a:solidFill>
                <a:srgbClr val="00B050"/>
              </a:solidFill>
            </a:endParaRPr>
          </a:p>
        </p:txBody>
      </p:sp>
    </p:spTree>
    <p:extLst>
      <p:ext uri="{BB962C8B-B14F-4D97-AF65-F5344CB8AC3E}">
        <p14:creationId xmlns:p14="http://schemas.microsoft.com/office/powerpoint/2010/main" val="1846459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p:cNvSpPr txBox="1">
            <a:spLocks/>
          </p:cNvSpPr>
          <p:nvPr/>
        </p:nvSpPr>
        <p:spPr>
          <a:xfrm>
            <a:off x="827584" y="2420888"/>
            <a:ext cx="6840760" cy="1752600"/>
          </a:xfrm>
          <a:prstGeom prst="rect">
            <a:avLst/>
          </a:prstGeom>
          <a:ln w="19050">
            <a:solidFill>
              <a:srgbClr val="00B050"/>
            </a:solidFill>
          </a:ln>
          <a:effectLst>
            <a:outerShdw blurRad="50800" dist="50800" dir="5400000" algn="ctr" rotWithShape="0">
              <a:schemeClr val="accent4">
                <a:lumMod val="50000"/>
              </a:scheme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400" b="1" i="1" dirty="0">
                <a:solidFill>
                  <a:srgbClr val="00B050"/>
                </a:solidFill>
              </a:rPr>
              <a:t>Comparison between the </a:t>
            </a:r>
            <a:r>
              <a:rPr lang="en-US" sz="4400" b="1" i="1" dirty="0" smtClean="0">
                <a:solidFill>
                  <a:srgbClr val="00B050"/>
                </a:solidFill>
              </a:rPr>
              <a:t>    three </a:t>
            </a:r>
            <a:r>
              <a:rPr lang="en-US" sz="4400" b="1" i="1" dirty="0">
                <a:solidFill>
                  <a:srgbClr val="00B050"/>
                </a:solidFill>
              </a:rPr>
              <a:t>RDBMS</a:t>
            </a:r>
            <a:endParaRPr lang="fr-FR" sz="4400" i="1" dirty="0">
              <a:solidFill>
                <a:srgbClr val="00B050"/>
              </a:solidFill>
            </a:endParaRPr>
          </a:p>
        </p:txBody>
      </p:sp>
    </p:spTree>
    <p:extLst>
      <p:ext uri="{BB962C8B-B14F-4D97-AF65-F5344CB8AC3E}">
        <p14:creationId xmlns:p14="http://schemas.microsoft.com/office/powerpoint/2010/main" val="2958593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8" name="Picture 4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88640"/>
            <a:ext cx="5937385" cy="652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490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33635" y="332656"/>
            <a:ext cx="7013940" cy="5793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039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fontAlgn="base"/>
            <a:r>
              <a:rPr lang="en-US" dirty="0"/>
              <a:t>One RDBMS does not have to be better than the </a:t>
            </a:r>
            <a:r>
              <a:rPr lang="en-US" dirty="0" smtClean="0"/>
              <a:t>other. </a:t>
            </a:r>
            <a:r>
              <a:rPr lang="en-US" dirty="0"/>
              <a:t>It depends on the requirements of the programmer to design his web application.</a:t>
            </a:r>
            <a:endParaRPr lang="fr-FR" dirty="0"/>
          </a:p>
        </p:txBody>
      </p:sp>
      <p:sp>
        <p:nvSpPr>
          <p:cNvPr id="5" name="Sous-titre 2"/>
          <p:cNvSpPr txBox="1">
            <a:spLocks/>
          </p:cNvSpPr>
          <p:nvPr/>
        </p:nvSpPr>
        <p:spPr>
          <a:xfrm>
            <a:off x="827584" y="44624"/>
            <a:ext cx="6840760" cy="1368152"/>
          </a:xfrm>
          <a:prstGeom prst="rect">
            <a:avLst/>
          </a:prstGeom>
          <a:ln w="19050">
            <a:solidFill>
              <a:srgbClr val="00B050"/>
            </a:solidFill>
          </a:ln>
          <a:effectLst>
            <a:outerShdw blurRad="50800" dist="50800" dir="5400000" algn="ctr" rotWithShape="0">
              <a:schemeClr val="accent4">
                <a:lumMod val="50000"/>
              </a:scheme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400" b="1" i="1" dirty="0" smtClean="0">
                <a:solidFill>
                  <a:srgbClr val="00B050"/>
                </a:solidFill>
              </a:rPr>
              <a:t>Conclusion</a:t>
            </a:r>
            <a:endParaRPr lang="fr-FR" sz="4400" i="1" dirty="0">
              <a:solidFill>
                <a:srgbClr val="00B050"/>
              </a:solidFill>
            </a:endParaRPr>
          </a:p>
        </p:txBody>
      </p:sp>
    </p:spTree>
    <p:extLst>
      <p:ext uri="{BB962C8B-B14F-4D97-AF65-F5344CB8AC3E}">
        <p14:creationId xmlns:p14="http://schemas.microsoft.com/office/powerpoint/2010/main" val="4043862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p:cNvSpPr txBox="1">
            <a:spLocks/>
          </p:cNvSpPr>
          <p:nvPr/>
        </p:nvSpPr>
        <p:spPr>
          <a:xfrm>
            <a:off x="1331640" y="116632"/>
            <a:ext cx="6840760" cy="1080120"/>
          </a:xfrm>
          <a:prstGeom prst="rect">
            <a:avLst/>
          </a:prstGeom>
          <a:ln w="19050">
            <a:solidFill>
              <a:srgbClr val="00B050"/>
            </a:solidFill>
          </a:ln>
          <a:effectLst>
            <a:outerShdw blurRad="50800" dist="50800" dir="5400000" algn="ctr" rotWithShape="0">
              <a:schemeClr val="accent4">
                <a:lumMod val="50000"/>
              </a:scheme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400" i="1" dirty="0" smtClean="0">
                <a:solidFill>
                  <a:srgbClr val="00B050"/>
                </a:solidFill>
              </a:rPr>
              <a:t>summary</a:t>
            </a:r>
            <a:endParaRPr lang="fr-FR" sz="4400" i="1" dirty="0">
              <a:solidFill>
                <a:srgbClr val="00B050"/>
              </a:solidFill>
            </a:endParaRPr>
          </a:p>
        </p:txBody>
      </p:sp>
      <p:sp>
        <p:nvSpPr>
          <p:cNvPr id="6" name="Sous-titre 2"/>
          <p:cNvSpPr txBox="1">
            <a:spLocks/>
          </p:cNvSpPr>
          <p:nvPr/>
        </p:nvSpPr>
        <p:spPr>
          <a:xfrm>
            <a:off x="827584" y="1412776"/>
            <a:ext cx="7776864" cy="4824536"/>
          </a:xfrm>
          <a:prstGeom prst="rect">
            <a:avLst/>
          </a:prstGeom>
          <a:ln w="19050">
            <a:solidFill>
              <a:srgbClr val="00B050"/>
            </a:solidFill>
          </a:ln>
          <a:effectLst>
            <a:outerShdw blurRad="50800" dist="50800" dir="5400000" algn="ctr" rotWithShape="0">
              <a:schemeClr val="accent4">
                <a:lumMod val="50000"/>
              </a:schemeClr>
            </a:outerShdw>
          </a:effectLst>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400" i="1" dirty="0" smtClean="0">
                <a:solidFill>
                  <a:srgbClr val="0070C0"/>
                </a:solidFill>
              </a:rPr>
              <a:t>Introduction</a:t>
            </a:r>
            <a:endParaRPr lang="en-US" sz="4400" i="1" dirty="0">
              <a:solidFill>
                <a:srgbClr val="0070C0"/>
              </a:solidFill>
            </a:endParaRPr>
          </a:p>
          <a:p>
            <a:r>
              <a:rPr lang="en-US" sz="4400" i="1" dirty="0">
                <a:solidFill>
                  <a:srgbClr val="0070C0"/>
                </a:solidFill>
              </a:rPr>
              <a:t>MySQL</a:t>
            </a:r>
          </a:p>
          <a:p>
            <a:r>
              <a:rPr lang="en-US" sz="4400" i="1" dirty="0">
                <a:solidFill>
                  <a:srgbClr val="0070C0"/>
                </a:solidFill>
              </a:rPr>
              <a:t>POSTGRESQL</a:t>
            </a:r>
          </a:p>
          <a:p>
            <a:r>
              <a:rPr lang="en-US" sz="4400" i="1" dirty="0">
                <a:solidFill>
                  <a:srgbClr val="0070C0"/>
                </a:solidFill>
              </a:rPr>
              <a:t>SQL SERVER</a:t>
            </a:r>
          </a:p>
          <a:p>
            <a:r>
              <a:rPr lang="en-US" sz="4400" i="1" dirty="0">
                <a:solidFill>
                  <a:srgbClr val="0070C0"/>
                </a:solidFill>
              </a:rPr>
              <a:t>Comparison between the three RDBMS</a:t>
            </a:r>
          </a:p>
          <a:p>
            <a:r>
              <a:rPr lang="en-US" sz="4400" i="1" dirty="0">
                <a:solidFill>
                  <a:srgbClr val="0070C0"/>
                </a:solidFill>
              </a:rPr>
              <a:t>Conclusion</a:t>
            </a:r>
          </a:p>
        </p:txBody>
      </p:sp>
    </p:spTree>
    <p:extLst>
      <p:ext uri="{BB962C8B-B14F-4D97-AF65-F5344CB8AC3E}">
        <p14:creationId xmlns:p14="http://schemas.microsoft.com/office/powerpoint/2010/main" val="2301833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dirty="0" smtClean="0"/>
              <a:t>One </a:t>
            </a:r>
            <a:r>
              <a:rPr lang="en-US" dirty="0"/>
              <a:t>of the most popular databases, according to DB</a:t>
            </a:r>
            <a:r>
              <a:rPr lang="en-US" dirty="0">
                <a:hlinkClick r:id="rId2"/>
              </a:rPr>
              <a:t> </a:t>
            </a:r>
            <a:r>
              <a:rPr lang="en-US" dirty="0"/>
              <a:t>Engines Ranking. It’s a definite leader among SQL solutions, used by Google, LinkedIn, Amazon, Netflix, Twitter, and others. MySQL popularity has been growing a lot because teams increasingly prefer open-source solutions instead of commercial ones.</a:t>
            </a:r>
          </a:p>
          <a:p>
            <a:r>
              <a:rPr lang="en-US" b="1" dirty="0"/>
              <a:t>Price</a:t>
            </a:r>
            <a:r>
              <a:rPr lang="en-US" dirty="0"/>
              <a:t>: the database solution is developed by Oracle and has additional paid tools; the core functionality can be accessed for free.</a:t>
            </a:r>
          </a:p>
          <a:p>
            <a:r>
              <a:rPr lang="en-US" b="1" dirty="0"/>
              <a:t>Language</a:t>
            </a:r>
            <a:r>
              <a:rPr lang="en-US" dirty="0"/>
              <a:t>: MySQL is written in C++; database management is done with Structured Query Language.</a:t>
            </a:r>
          </a:p>
          <a:p>
            <a:endParaRPr lang="fr-FR" dirty="0"/>
          </a:p>
        </p:txBody>
      </p:sp>
      <p:sp>
        <p:nvSpPr>
          <p:cNvPr id="4" name="Sous-titre 2"/>
          <p:cNvSpPr txBox="1">
            <a:spLocks/>
          </p:cNvSpPr>
          <p:nvPr/>
        </p:nvSpPr>
        <p:spPr>
          <a:xfrm>
            <a:off x="1259632" y="116632"/>
            <a:ext cx="6840760" cy="1080120"/>
          </a:xfrm>
          <a:prstGeom prst="rect">
            <a:avLst/>
          </a:prstGeom>
          <a:ln w="19050">
            <a:solidFill>
              <a:srgbClr val="00B050"/>
            </a:solidFill>
          </a:ln>
          <a:effectLst>
            <a:outerShdw blurRad="50800" dist="50800" dir="5400000" algn="ctr" rotWithShape="0">
              <a:schemeClr val="accent4">
                <a:lumMod val="50000"/>
              </a:scheme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400" i="1" dirty="0" smtClean="0">
                <a:solidFill>
                  <a:srgbClr val="00B050"/>
                </a:solidFill>
              </a:rPr>
              <a:t>MySQL</a:t>
            </a:r>
            <a:endParaRPr lang="fr-FR" sz="4400" i="1" dirty="0">
              <a:solidFill>
                <a:srgbClr val="00B050"/>
              </a:solidFill>
            </a:endParaRPr>
          </a:p>
        </p:txBody>
      </p:sp>
    </p:spTree>
    <p:extLst>
      <p:ext uri="{BB962C8B-B14F-4D97-AF65-F5344CB8AC3E}">
        <p14:creationId xmlns:p14="http://schemas.microsoft.com/office/powerpoint/2010/main" val="2077225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10000"/>
          </a:bodyPr>
          <a:lstStyle/>
          <a:p>
            <a:r>
              <a:rPr lang="en-US" dirty="0"/>
              <a:t>MySQL is an open-source relational database management system (RDBMS) Developed in the mid-1990s (then acquired by </a:t>
            </a:r>
            <a:r>
              <a:rPr lang="en-US" dirty="0" smtClean="0"/>
              <a:t>Oracle).</a:t>
            </a:r>
          </a:p>
          <a:p>
            <a:r>
              <a:rPr lang="en-US" dirty="0" smtClean="0"/>
              <a:t>MySQL </a:t>
            </a:r>
            <a:r>
              <a:rPr lang="en-US" dirty="0"/>
              <a:t>was one of the first open-source databases. This means that there are several alternatives to MySQL. But the differences between these variants are not too remarkable; syntax and basic functionality remain the same. </a:t>
            </a:r>
            <a:endParaRPr lang="en-US" dirty="0" smtClean="0"/>
          </a:p>
          <a:p>
            <a:r>
              <a:rPr lang="en-US" dirty="0" smtClean="0"/>
              <a:t>MySQL </a:t>
            </a:r>
            <a:r>
              <a:rPr lang="en-US" dirty="0"/>
              <a:t>is popular among the startup community. Because it is free and open-source, developers can easily familiarize themselves with MySQL and modify its code in cases where they might need to. </a:t>
            </a:r>
            <a:endParaRPr lang="en-US" dirty="0" smtClean="0"/>
          </a:p>
          <a:p>
            <a:r>
              <a:rPr lang="en-US" dirty="0" smtClean="0"/>
              <a:t>MySQL </a:t>
            </a:r>
            <a:r>
              <a:rPr lang="en-US" dirty="0"/>
              <a:t>is typically used with PHP and Apache Web Server, in addition to a Linux distribution, which has led to the acronym LAMP (Linux, Apache, MySQL, PHP). </a:t>
            </a:r>
            <a:endParaRPr lang="en-US" dirty="0" smtClean="0"/>
          </a:p>
          <a:p>
            <a:r>
              <a:rPr lang="en-US" dirty="0" smtClean="0"/>
              <a:t>The new </a:t>
            </a:r>
            <a:r>
              <a:rPr lang="en-US" dirty="0"/>
              <a:t>versions of MySQL (5.7+) also support certain features of </a:t>
            </a:r>
            <a:r>
              <a:rPr lang="en-US" dirty="0" err="1"/>
              <a:t>NoSQL</a:t>
            </a:r>
            <a:r>
              <a:rPr lang="en-US" dirty="0"/>
              <a:t>.</a:t>
            </a:r>
            <a:endParaRPr lang="fr-FR" dirty="0"/>
          </a:p>
        </p:txBody>
      </p:sp>
    </p:spTree>
    <p:extLst>
      <p:ext uri="{BB962C8B-B14F-4D97-AF65-F5344CB8AC3E}">
        <p14:creationId xmlns:p14="http://schemas.microsoft.com/office/powerpoint/2010/main" val="1006198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dirty="0" smtClean="0"/>
              <a:t>A </a:t>
            </a:r>
            <a:r>
              <a:rPr lang="en-US" dirty="0"/>
              <a:t>tried-and-proven relational database that is known for supporting a lot of data types, intuitive storage of </a:t>
            </a:r>
            <a:r>
              <a:rPr lang="en-US" dirty="0" err="1"/>
              <a:t>schemaless</a:t>
            </a:r>
            <a:r>
              <a:rPr lang="en-US" dirty="0"/>
              <a:t> data, and rich functionality. Some developers go even as far as to claim that it’s the most advanced open-source database on the market. We wouldn’t go that far, but it’s definitely a highly universal solution.</a:t>
            </a:r>
          </a:p>
          <a:p>
            <a:r>
              <a:rPr lang="en-US" b="1" dirty="0"/>
              <a:t>Price</a:t>
            </a:r>
            <a:r>
              <a:rPr lang="en-US" dirty="0"/>
              <a:t>: open-source</a:t>
            </a:r>
          </a:p>
          <a:p>
            <a:r>
              <a:rPr lang="en-US" b="1" dirty="0"/>
              <a:t>Language</a:t>
            </a:r>
            <a:r>
              <a:rPr lang="en-US" dirty="0"/>
              <a:t>: C</a:t>
            </a:r>
          </a:p>
          <a:p>
            <a:endParaRPr lang="fr-FR" dirty="0"/>
          </a:p>
        </p:txBody>
      </p:sp>
      <p:sp>
        <p:nvSpPr>
          <p:cNvPr id="4" name="Sous-titre 2"/>
          <p:cNvSpPr txBox="1">
            <a:spLocks/>
          </p:cNvSpPr>
          <p:nvPr/>
        </p:nvSpPr>
        <p:spPr>
          <a:xfrm>
            <a:off x="1187624" y="96104"/>
            <a:ext cx="6840760" cy="1080120"/>
          </a:xfrm>
          <a:prstGeom prst="rect">
            <a:avLst/>
          </a:prstGeom>
          <a:ln w="19050">
            <a:solidFill>
              <a:srgbClr val="00B050"/>
            </a:solidFill>
          </a:ln>
          <a:effectLst>
            <a:outerShdw blurRad="50800" dist="50800" dir="5400000" algn="ctr" rotWithShape="0">
              <a:schemeClr val="accent4">
                <a:lumMod val="50000"/>
              </a:scheme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400" i="1" dirty="0" err="1" smtClean="0">
                <a:solidFill>
                  <a:srgbClr val="00B050"/>
                </a:solidFill>
              </a:rPr>
              <a:t>PostgreSQL</a:t>
            </a:r>
            <a:endParaRPr lang="fr-FR" sz="4400" i="1" dirty="0">
              <a:solidFill>
                <a:srgbClr val="00B050"/>
              </a:solidFill>
            </a:endParaRPr>
          </a:p>
        </p:txBody>
      </p:sp>
    </p:spTree>
    <p:extLst>
      <p:ext uri="{BB962C8B-B14F-4D97-AF65-F5344CB8AC3E}">
        <p14:creationId xmlns:p14="http://schemas.microsoft.com/office/powerpoint/2010/main" val="1123830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r>
              <a:rPr lang="en-US" dirty="0" err="1"/>
              <a:t>PostgreSQL</a:t>
            </a:r>
            <a:r>
              <a:rPr lang="en-US" dirty="0"/>
              <a:t> is an object-relational database management system (ORDBMS) with an emphasis on scalability and standards compliance</a:t>
            </a:r>
            <a:r>
              <a:rPr lang="en-US" dirty="0" smtClean="0"/>
              <a:t>.</a:t>
            </a:r>
          </a:p>
          <a:p>
            <a:r>
              <a:rPr lang="en-US" dirty="0" smtClean="0"/>
              <a:t> </a:t>
            </a:r>
            <a:r>
              <a:rPr lang="en-US" dirty="0" err="1"/>
              <a:t>PostgreSQL</a:t>
            </a:r>
            <a:r>
              <a:rPr lang="en-US" dirty="0"/>
              <a:t> is ACID compliant, transactional, has views, triggers, and foreign keys that can be updated and materialized</a:t>
            </a:r>
            <a:r>
              <a:rPr lang="en-US" dirty="0" smtClean="0"/>
              <a:t>.</a:t>
            </a:r>
          </a:p>
          <a:p>
            <a:r>
              <a:rPr lang="en-US" dirty="0" smtClean="0"/>
              <a:t>It </a:t>
            </a:r>
            <a:r>
              <a:rPr lang="en-US" dirty="0"/>
              <a:t>also supports functions and stored procedures. </a:t>
            </a:r>
            <a:endParaRPr lang="en-US" dirty="0" smtClean="0"/>
          </a:p>
          <a:p>
            <a:r>
              <a:rPr lang="en-US" dirty="0" err="1" smtClean="0"/>
              <a:t>PostgreSQL</a:t>
            </a:r>
            <a:r>
              <a:rPr lang="en-US" dirty="0" smtClean="0"/>
              <a:t> </a:t>
            </a:r>
            <a:r>
              <a:rPr lang="en-US" dirty="0"/>
              <a:t>uses tables, constraints, triggers, roles, stored procedures, and views as the components you work with. A table is made up of rows and each row contains a set of columns. </a:t>
            </a:r>
            <a:endParaRPr lang="en-US" dirty="0" smtClean="0"/>
          </a:p>
          <a:p>
            <a:r>
              <a:rPr lang="en-US" dirty="0" err="1" smtClean="0"/>
              <a:t>PostgreSQL</a:t>
            </a:r>
            <a:r>
              <a:rPr lang="en-US" dirty="0" smtClean="0"/>
              <a:t> </a:t>
            </a:r>
            <a:r>
              <a:rPr lang="en-US" dirty="0"/>
              <a:t>uses primary keys to uniquely identify each row (record) in a table and foreign keys to ensure referential integrity between two related tables. It should be noted that </a:t>
            </a:r>
            <a:r>
              <a:rPr lang="en-US" dirty="0" err="1"/>
              <a:t>PostgreSQL</a:t>
            </a:r>
            <a:r>
              <a:rPr lang="en-US" dirty="0"/>
              <a:t> also supports many </a:t>
            </a:r>
            <a:r>
              <a:rPr lang="en-US" dirty="0" err="1"/>
              <a:t>NoSQL</a:t>
            </a:r>
            <a:r>
              <a:rPr lang="en-US" dirty="0"/>
              <a:t> features.</a:t>
            </a:r>
            <a:endParaRPr lang="fr-FR" dirty="0"/>
          </a:p>
        </p:txBody>
      </p:sp>
    </p:spTree>
    <p:extLst>
      <p:ext uri="{BB962C8B-B14F-4D97-AF65-F5344CB8AC3E}">
        <p14:creationId xmlns:p14="http://schemas.microsoft.com/office/powerpoint/2010/main" val="420912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r>
              <a:rPr lang="en-US" dirty="0" smtClean="0"/>
              <a:t>Unlike </a:t>
            </a:r>
            <a:r>
              <a:rPr lang="en-US" dirty="0" err="1"/>
              <a:t>Postgresql</a:t>
            </a:r>
            <a:r>
              <a:rPr lang="en-US" dirty="0"/>
              <a:t> </a:t>
            </a:r>
            <a:r>
              <a:rPr lang="en-US" dirty="0" smtClean="0"/>
              <a:t>and MySQL</a:t>
            </a:r>
            <a:r>
              <a:rPr lang="en-US" dirty="0"/>
              <a:t>, SQL Server is a commercial solution. It’s preferred by companies who are dealing with large traffic workloads on a regular basis. It’s also considered to be one of the most compatible systems with Windows services.</a:t>
            </a:r>
          </a:p>
          <a:p>
            <a:r>
              <a:rPr lang="en-US" dirty="0"/>
              <a:t>The SQL Server infrastructure includes a lot of additional tools, like reporting services, integration systems, and analytics. For companies that manage multiple teams, these tools make a big difference in day-to-day work.</a:t>
            </a:r>
          </a:p>
          <a:p>
            <a:r>
              <a:rPr lang="en-US" b="1" dirty="0"/>
              <a:t>Price</a:t>
            </a:r>
            <a:r>
              <a:rPr lang="en-US" dirty="0"/>
              <a:t>: the database has a </a:t>
            </a:r>
            <a:r>
              <a:rPr lang="en-US" dirty="0">
                <a:solidFill>
                  <a:srgbClr val="0070C0"/>
                </a:solidFill>
              </a:rPr>
              <a:t>free edition</a:t>
            </a:r>
            <a:r>
              <a:rPr lang="en-US" dirty="0"/>
              <a:t> for developers and small businesses but only supports 1 processor, 1GB of maximum memory used by the database engine and 10GB maximum database size.</a:t>
            </a:r>
          </a:p>
          <a:p>
            <a:r>
              <a:rPr lang="en-US" dirty="0"/>
              <a:t>. For a server, users need to pay $931.</a:t>
            </a:r>
          </a:p>
          <a:p>
            <a:endParaRPr lang="fr-FR" dirty="0"/>
          </a:p>
        </p:txBody>
      </p:sp>
      <p:sp>
        <p:nvSpPr>
          <p:cNvPr id="4" name="Sous-titre 2"/>
          <p:cNvSpPr txBox="1">
            <a:spLocks/>
          </p:cNvSpPr>
          <p:nvPr/>
        </p:nvSpPr>
        <p:spPr>
          <a:xfrm>
            <a:off x="971600" y="260648"/>
            <a:ext cx="6840760" cy="1080120"/>
          </a:xfrm>
          <a:prstGeom prst="rect">
            <a:avLst/>
          </a:prstGeom>
          <a:ln w="19050">
            <a:solidFill>
              <a:srgbClr val="00B050"/>
            </a:solidFill>
          </a:ln>
          <a:effectLst>
            <a:outerShdw blurRad="50800" dist="50800" dir="5400000" algn="ctr" rotWithShape="0">
              <a:schemeClr val="accent4">
                <a:lumMod val="50000"/>
              </a:scheme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400" i="1" dirty="0" smtClean="0">
                <a:solidFill>
                  <a:srgbClr val="00B050"/>
                </a:solidFill>
              </a:rPr>
              <a:t>SQL </a:t>
            </a:r>
            <a:r>
              <a:rPr lang="en-US" sz="4400" i="1" dirty="0">
                <a:solidFill>
                  <a:srgbClr val="00B050"/>
                </a:solidFill>
              </a:rPr>
              <a:t>Server</a:t>
            </a:r>
            <a:endParaRPr lang="fr-FR" sz="4400" i="1" dirty="0">
              <a:solidFill>
                <a:srgbClr val="00B050"/>
              </a:solidFill>
            </a:endParaRPr>
          </a:p>
        </p:txBody>
      </p:sp>
    </p:spTree>
    <p:extLst>
      <p:ext uri="{BB962C8B-B14F-4D97-AF65-F5344CB8AC3E}">
        <p14:creationId xmlns:p14="http://schemas.microsoft.com/office/powerpoint/2010/main" val="3166914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dirty="0"/>
              <a:t>SQL Server, also known as Microsoft SQL Server, has been around much longer than MySQL. </a:t>
            </a:r>
            <a:endParaRPr lang="en-US" dirty="0" smtClean="0"/>
          </a:p>
          <a:p>
            <a:r>
              <a:rPr lang="en-US" dirty="0" smtClean="0"/>
              <a:t>Microsoft </a:t>
            </a:r>
            <a:r>
              <a:rPr lang="en-US" dirty="0"/>
              <a:t>developed SQL Server in the 1980s with the promise of providing a reliable and scalable RDBMS. </a:t>
            </a:r>
            <a:r>
              <a:rPr lang="en-US" dirty="0" smtClean="0"/>
              <a:t>These </a:t>
            </a:r>
            <a:r>
              <a:rPr lang="en-US" dirty="0"/>
              <a:t>remain the core qualities of SQL Server after all these years, as it is the ideal platform for large-scale enterprise software. </a:t>
            </a:r>
            <a:endParaRPr lang="en-US" dirty="0" smtClean="0"/>
          </a:p>
          <a:p>
            <a:r>
              <a:rPr lang="en-US" dirty="0" smtClean="0"/>
              <a:t>SQL </a:t>
            </a:r>
            <a:r>
              <a:rPr lang="en-US" dirty="0"/>
              <a:t>Server is primarily intended for developers who use .NET as a development language, in contrast to PHP for MySQL.</a:t>
            </a:r>
            <a:endParaRPr lang="fr-FR" dirty="0"/>
          </a:p>
        </p:txBody>
      </p:sp>
    </p:spTree>
    <p:extLst>
      <p:ext uri="{BB962C8B-B14F-4D97-AF65-F5344CB8AC3E}">
        <p14:creationId xmlns:p14="http://schemas.microsoft.com/office/powerpoint/2010/main" val="1956785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62500" lnSpcReduction="20000"/>
          </a:bodyPr>
          <a:lstStyle/>
          <a:p>
            <a:pPr fontAlgn="base"/>
            <a:r>
              <a:rPr lang="fr-FR" dirty="0" smtClean="0"/>
              <a:t>MySQL </a:t>
            </a:r>
            <a:r>
              <a:rPr lang="fr-FR" dirty="0"/>
              <a:t>est un système de gestion de base de données relationnelle (SGBDR) open-source</a:t>
            </a:r>
          </a:p>
          <a:p>
            <a:pPr fontAlgn="base"/>
            <a:r>
              <a:rPr lang="fr-FR" dirty="0"/>
              <a:t>Développée au milieu des années 90 (puis rachetée par Oracle), MySQL est l’une des premières bases de données à code source ouvert. Cela signifie qu’il existe plusieurs alternatives à MySQL. Mais les différences entre ces variantes ne sont pas trop remarquables; la syntaxe et les fonctionnalités de base restent identiques.</a:t>
            </a:r>
          </a:p>
          <a:p>
            <a:pPr fontAlgn="base"/>
            <a:r>
              <a:rPr lang="fr-FR" dirty="0"/>
              <a:t>MySQL est populaire au sein de la communauté des startups. Parce qu’il est gratuit et open-source, les développeurs peuvent facilement se familiariser avec MySQL et modifier son code dans les cas où ils pourraient en avoir besoin. MySQL est généralement utilisé avec PHP et Apache Web Server, en plus d’une distribution Linux, ce qui a conduit à l’acronyme LAMP (Linux, Apache, MySQL, PHP</a:t>
            </a:r>
            <a:r>
              <a:rPr lang="fr-FR" dirty="0" smtClean="0"/>
              <a:t>).</a:t>
            </a:r>
          </a:p>
          <a:p>
            <a:pPr fontAlgn="base"/>
            <a:r>
              <a:rPr lang="fr-FR" dirty="0"/>
              <a:t>Tout comme </a:t>
            </a:r>
            <a:r>
              <a:rPr lang="fr-FR" dirty="0" err="1"/>
              <a:t>PostgreSQL</a:t>
            </a:r>
            <a:r>
              <a:rPr lang="fr-FR" dirty="0"/>
              <a:t>, et toutes les autres bases de données relationnelles, MySQL utilise des tables en tant que composant principal et propose moins de fonctionnalités que </a:t>
            </a:r>
            <a:r>
              <a:rPr lang="fr-FR" dirty="0" err="1"/>
              <a:t>PostgreSQL</a:t>
            </a:r>
            <a:r>
              <a:rPr lang="fr-FR" dirty="0"/>
              <a:t>.</a:t>
            </a:r>
          </a:p>
          <a:p>
            <a:pPr fontAlgn="base"/>
            <a:r>
              <a:rPr lang="fr-FR" dirty="0"/>
              <a:t>À noter que les nouvelles versions de MySQL (5.7+) prennent également en charge certaines fonctionnalités de </a:t>
            </a:r>
            <a:r>
              <a:rPr lang="fr-FR" dirty="0" err="1"/>
              <a:t>NoSQL</a:t>
            </a:r>
            <a:r>
              <a:rPr lang="fr-FR" dirty="0"/>
              <a:t>.</a:t>
            </a:r>
          </a:p>
          <a:p>
            <a:pPr marL="0" indent="0" fontAlgn="base">
              <a:buNone/>
            </a:pPr>
            <a:r>
              <a:rPr lang="fr-FR" dirty="0"/>
              <a:t/>
            </a:r>
            <a:br>
              <a:rPr lang="fr-FR" dirty="0"/>
            </a:br>
            <a:r>
              <a:rPr lang="fr-FR" dirty="0"/>
              <a:t> </a:t>
            </a:r>
          </a:p>
          <a:p>
            <a:endParaRPr lang="fr-FR" dirty="0"/>
          </a:p>
        </p:txBody>
      </p:sp>
    </p:spTree>
    <p:extLst>
      <p:ext uri="{BB962C8B-B14F-4D97-AF65-F5344CB8AC3E}">
        <p14:creationId xmlns:p14="http://schemas.microsoft.com/office/powerpoint/2010/main" val="3634228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438</TotalTime>
  <Words>698</Words>
  <Application>Microsoft Office PowerPoint</Application>
  <PresentationFormat>Affichage à l'écran (4:3)</PresentationFormat>
  <Paragraphs>43</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Trebuchet MS</vt:lpstr>
      <vt:lpstr>Wingdings 3</vt:lpstr>
      <vt:lpstr>Facette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doh</cp:lastModifiedBy>
  <cp:revision>12</cp:revision>
  <dcterms:created xsi:type="dcterms:W3CDTF">2021-06-14T19:48:01Z</dcterms:created>
  <dcterms:modified xsi:type="dcterms:W3CDTF">2021-12-17T16:00:56Z</dcterms:modified>
</cp:coreProperties>
</file>