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3" d="100"/>
          <a:sy n="73" d="100"/>
        </p:scale>
        <p:origin x="53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EB2F4816-D138-47CD-8724-9B6B6BB9F7B7}" type="datetimeFigureOut">
              <a:rPr lang="fr-FR" smtClean="0"/>
              <a:t>02/10/2021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AF81AA8-5FCA-4457-8872-C0F64AD77D91}" type="slidenum">
              <a:rPr lang="fr-FR" smtClean="0"/>
              <a:t>‹N°›</a:t>
            </a:fld>
            <a:endParaRPr lang="fr-FR"/>
          </a:p>
        </p:txBody>
      </p:sp>
    </p:spTree>
    <p:extLst>
      <p:ext uri="{BB962C8B-B14F-4D97-AF65-F5344CB8AC3E}">
        <p14:creationId xmlns:p14="http://schemas.microsoft.com/office/powerpoint/2010/main" val="702581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EB2F4816-D138-47CD-8724-9B6B6BB9F7B7}" type="datetimeFigureOut">
              <a:rPr lang="fr-FR" smtClean="0"/>
              <a:t>02/10/2021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AF81AA8-5FCA-4457-8872-C0F64AD77D91}" type="slidenum">
              <a:rPr lang="fr-FR" smtClean="0"/>
              <a:t>‹N°›</a:t>
            </a:fld>
            <a:endParaRPr lang="fr-FR"/>
          </a:p>
        </p:txBody>
      </p:sp>
    </p:spTree>
    <p:extLst>
      <p:ext uri="{BB962C8B-B14F-4D97-AF65-F5344CB8AC3E}">
        <p14:creationId xmlns:p14="http://schemas.microsoft.com/office/powerpoint/2010/main" val="272321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EB2F4816-D138-47CD-8724-9B6B6BB9F7B7}" type="datetimeFigureOut">
              <a:rPr lang="fr-FR" smtClean="0"/>
              <a:t>02/10/2021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AF81AA8-5FCA-4457-8872-C0F64AD77D91}"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37322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EB2F4816-D138-47CD-8724-9B6B6BB9F7B7}" type="datetimeFigureOut">
              <a:rPr lang="fr-FR" smtClean="0"/>
              <a:t>02/10/2021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AF81AA8-5FCA-4457-8872-C0F64AD77D91}" type="slidenum">
              <a:rPr lang="fr-FR" smtClean="0"/>
              <a:t>‹N°›</a:t>
            </a:fld>
            <a:endParaRPr lang="fr-FR"/>
          </a:p>
        </p:txBody>
      </p:sp>
    </p:spTree>
    <p:extLst>
      <p:ext uri="{BB962C8B-B14F-4D97-AF65-F5344CB8AC3E}">
        <p14:creationId xmlns:p14="http://schemas.microsoft.com/office/powerpoint/2010/main" val="1988977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EB2F4816-D138-47CD-8724-9B6B6BB9F7B7}" type="datetimeFigureOut">
              <a:rPr lang="fr-FR" smtClean="0"/>
              <a:t>02/10/2021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AF81AA8-5FCA-4457-8872-C0F64AD77D91}"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16678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EB2F4816-D138-47CD-8724-9B6B6BB9F7B7}" type="datetimeFigureOut">
              <a:rPr lang="fr-FR" smtClean="0"/>
              <a:t>02/10/2021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AF81AA8-5FCA-4457-8872-C0F64AD77D91}" type="slidenum">
              <a:rPr lang="fr-FR" smtClean="0"/>
              <a:t>‹N°›</a:t>
            </a:fld>
            <a:endParaRPr lang="fr-FR"/>
          </a:p>
        </p:txBody>
      </p:sp>
    </p:spTree>
    <p:extLst>
      <p:ext uri="{BB962C8B-B14F-4D97-AF65-F5344CB8AC3E}">
        <p14:creationId xmlns:p14="http://schemas.microsoft.com/office/powerpoint/2010/main" val="2461576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B2F4816-D138-47CD-8724-9B6B6BB9F7B7}" type="datetimeFigureOut">
              <a:rPr lang="fr-FR" smtClean="0"/>
              <a:t>02/10/2021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AF81AA8-5FCA-4457-8872-C0F64AD77D91}" type="slidenum">
              <a:rPr lang="fr-FR" smtClean="0"/>
              <a:t>‹N°›</a:t>
            </a:fld>
            <a:endParaRPr lang="fr-FR"/>
          </a:p>
        </p:txBody>
      </p:sp>
    </p:spTree>
    <p:extLst>
      <p:ext uri="{BB962C8B-B14F-4D97-AF65-F5344CB8AC3E}">
        <p14:creationId xmlns:p14="http://schemas.microsoft.com/office/powerpoint/2010/main" val="1775196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B2F4816-D138-47CD-8724-9B6B6BB9F7B7}" type="datetimeFigureOut">
              <a:rPr lang="fr-FR" smtClean="0"/>
              <a:t>02/10/2021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AF81AA8-5FCA-4457-8872-C0F64AD77D91}" type="slidenum">
              <a:rPr lang="fr-FR" smtClean="0"/>
              <a:t>‹N°›</a:t>
            </a:fld>
            <a:endParaRPr lang="fr-FR"/>
          </a:p>
        </p:txBody>
      </p:sp>
    </p:spTree>
    <p:extLst>
      <p:ext uri="{BB962C8B-B14F-4D97-AF65-F5344CB8AC3E}">
        <p14:creationId xmlns:p14="http://schemas.microsoft.com/office/powerpoint/2010/main" val="4037163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B2F4816-D138-47CD-8724-9B6B6BB9F7B7}" type="datetimeFigureOut">
              <a:rPr lang="fr-FR" smtClean="0"/>
              <a:t>02/10/2021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AF81AA8-5FCA-4457-8872-C0F64AD77D91}" type="slidenum">
              <a:rPr lang="fr-FR" smtClean="0"/>
              <a:t>‹N°›</a:t>
            </a:fld>
            <a:endParaRPr lang="fr-FR"/>
          </a:p>
        </p:txBody>
      </p:sp>
    </p:spTree>
    <p:extLst>
      <p:ext uri="{BB962C8B-B14F-4D97-AF65-F5344CB8AC3E}">
        <p14:creationId xmlns:p14="http://schemas.microsoft.com/office/powerpoint/2010/main" val="2227400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EB2F4816-D138-47CD-8724-9B6B6BB9F7B7}" type="datetimeFigureOut">
              <a:rPr lang="fr-FR" smtClean="0"/>
              <a:t>02/10/2021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AF81AA8-5FCA-4457-8872-C0F64AD77D91}" type="slidenum">
              <a:rPr lang="fr-FR" smtClean="0"/>
              <a:t>‹N°›</a:t>
            </a:fld>
            <a:endParaRPr lang="fr-FR"/>
          </a:p>
        </p:txBody>
      </p:sp>
    </p:spTree>
    <p:extLst>
      <p:ext uri="{BB962C8B-B14F-4D97-AF65-F5344CB8AC3E}">
        <p14:creationId xmlns:p14="http://schemas.microsoft.com/office/powerpoint/2010/main" val="1090131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EB2F4816-D138-47CD-8724-9B6B6BB9F7B7}" type="datetimeFigureOut">
              <a:rPr lang="fr-FR" smtClean="0"/>
              <a:t>02/10/2021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AF81AA8-5FCA-4457-8872-C0F64AD77D91}" type="slidenum">
              <a:rPr lang="fr-FR" smtClean="0"/>
              <a:t>‹N°›</a:t>
            </a:fld>
            <a:endParaRPr lang="fr-FR"/>
          </a:p>
        </p:txBody>
      </p:sp>
    </p:spTree>
    <p:extLst>
      <p:ext uri="{BB962C8B-B14F-4D97-AF65-F5344CB8AC3E}">
        <p14:creationId xmlns:p14="http://schemas.microsoft.com/office/powerpoint/2010/main" val="2333607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EB2F4816-D138-47CD-8724-9B6B6BB9F7B7}" type="datetimeFigureOut">
              <a:rPr lang="fr-FR" smtClean="0"/>
              <a:t>02/10/2021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9AF81AA8-5FCA-4457-8872-C0F64AD77D91}" type="slidenum">
              <a:rPr lang="fr-FR" smtClean="0"/>
              <a:t>‹N°›</a:t>
            </a:fld>
            <a:endParaRPr lang="fr-FR"/>
          </a:p>
        </p:txBody>
      </p:sp>
    </p:spTree>
    <p:extLst>
      <p:ext uri="{BB962C8B-B14F-4D97-AF65-F5344CB8AC3E}">
        <p14:creationId xmlns:p14="http://schemas.microsoft.com/office/powerpoint/2010/main" val="423431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EB2F4816-D138-47CD-8724-9B6B6BB9F7B7}" type="datetimeFigureOut">
              <a:rPr lang="fr-FR" smtClean="0"/>
              <a:t>02/10/2021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AF81AA8-5FCA-4457-8872-C0F64AD77D91}" type="slidenum">
              <a:rPr lang="fr-FR" smtClean="0"/>
              <a:t>‹N°›</a:t>
            </a:fld>
            <a:endParaRPr lang="fr-FR"/>
          </a:p>
        </p:txBody>
      </p:sp>
    </p:spTree>
    <p:extLst>
      <p:ext uri="{BB962C8B-B14F-4D97-AF65-F5344CB8AC3E}">
        <p14:creationId xmlns:p14="http://schemas.microsoft.com/office/powerpoint/2010/main" val="1870599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2F4816-D138-47CD-8724-9B6B6BB9F7B7}" type="datetimeFigureOut">
              <a:rPr lang="fr-FR" smtClean="0"/>
              <a:t>02/10/2021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9AF81AA8-5FCA-4457-8872-C0F64AD77D91}" type="slidenum">
              <a:rPr lang="fr-FR" smtClean="0"/>
              <a:t>‹N°›</a:t>
            </a:fld>
            <a:endParaRPr lang="fr-FR"/>
          </a:p>
        </p:txBody>
      </p:sp>
    </p:spTree>
    <p:extLst>
      <p:ext uri="{BB962C8B-B14F-4D97-AF65-F5344CB8AC3E}">
        <p14:creationId xmlns:p14="http://schemas.microsoft.com/office/powerpoint/2010/main" val="2330620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EB2F4816-D138-47CD-8724-9B6B6BB9F7B7}" type="datetimeFigureOut">
              <a:rPr lang="fr-FR" smtClean="0"/>
              <a:t>02/10/2021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AF81AA8-5FCA-4457-8872-C0F64AD77D91}" type="slidenum">
              <a:rPr lang="fr-FR" smtClean="0"/>
              <a:t>‹N°›</a:t>
            </a:fld>
            <a:endParaRPr lang="fr-FR"/>
          </a:p>
        </p:txBody>
      </p:sp>
    </p:spTree>
    <p:extLst>
      <p:ext uri="{BB962C8B-B14F-4D97-AF65-F5344CB8AC3E}">
        <p14:creationId xmlns:p14="http://schemas.microsoft.com/office/powerpoint/2010/main" val="2419521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EB2F4816-D138-47CD-8724-9B6B6BB9F7B7}" type="datetimeFigureOut">
              <a:rPr lang="fr-FR" smtClean="0"/>
              <a:t>02/10/2021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AF81AA8-5FCA-4457-8872-C0F64AD77D91}" type="slidenum">
              <a:rPr lang="fr-FR" smtClean="0"/>
              <a:t>‹N°›</a:t>
            </a:fld>
            <a:endParaRPr lang="fr-FR"/>
          </a:p>
        </p:txBody>
      </p:sp>
    </p:spTree>
    <p:extLst>
      <p:ext uri="{BB962C8B-B14F-4D97-AF65-F5344CB8AC3E}">
        <p14:creationId xmlns:p14="http://schemas.microsoft.com/office/powerpoint/2010/main" val="172929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B2F4816-D138-47CD-8724-9B6B6BB9F7B7}" type="datetimeFigureOut">
              <a:rPr lang="fr-FR" smtClean="0"/>
              <a:t>02/10/2021</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AF81AA8-5FCA-4457-8872-C0F64AD77D91}" type="slidenum">
              <a:rPr lang="fr-FR" smtClean="0"/>
              <a:t>‹N°›</a:t>
            </a:fld>
            <a:endParaRPr lang="fr-FR"/>
          </a:p>
        </p:txBody>
      </p:sp>
    </p:spTree>
    <p:extLst>
      <p:ext uri="{BB962C8B-B14F-4D97-AF65-F5344CB8AC3E}">
        <p14:creationId xmlns:p14="http://schemas.microsoft.com/office/powerpoint/2010/main" val="20181912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900633" y="2364157"/>
            <a:ext cx="8606752" cy="1646302"/>
          </a:xfrm>
        </p:spPr>
        <p:txBody>
          <a:bodyPr/>
          <a:lstStyle/>
          <a:p>
            <a:r>
              <a:rPr lang="fr-FR" dirty="0" smtClean="0"/>
              <a:t>Introduction to </a:t>
            </a:r>
            <a:r>
              <a:rPr lang="fr-FR" dirty="0" err="1" smtClean="0"/>
              <a:t>DataBase</a:t>
            </a:r>
            <a:endParaRPr lang="fr-FR" dirty="0"/>
          </a:p>
        </p:txBody>
      </p:sp>
    </p:spTree>
    <p:extLst>
      <p:ext uri="{BB962C8B-B14F-4D97-AF65-F5344CB8AC3E}">
        <p14:creationId xmlns:p14="http://schemas.microsoft.com/office/powerpoint/2010/main" val="1199632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333448" y="1307473"/>
            <a:ext cx="8596668" cy="1320800"/>
          </a:xfrm>
        </p:spPr>
        <p:txBody>
          <a:bodyPr>
            <a:normAutofit/>
          </a:bodyPr>
          <a:lstStyle/>
          <a:p>
            <a:r>
              <a:rPr lang="fr-FR" sz="3800" dirty="0" smtClean="0"/>
              <a:t>The SGBD</a:t>
            </a:r>
            <a:endParaRPr lang="fr-FR" sz="3800" dirty="0"/>
          </a:p>
        </p:txBody>
      </p:sp>
      <p:sp>
        <p:nvSpPr>
          <p:cNvPr id="4" name="Rectangle 1"/>
          <p:cNvSpPr>
            <a:spLocks noGrp="1" noChangeArrowheads="1"/>
          </p:cNvSpPr>
          <p:nvPr>
            <p:ph idx="1"/>
          </p:nvPr>
        </p:nvSpPr>
        <p:spPr bwMode="auto">
          <a:xfrm>
            <a:off x="401782" y="3678675"/>
            <a:ext cx="9642763" cy="93424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100" b="0" i="0" u="none" strike="noStrike" cap="none" normalizeH="0" baseline="0" dirty="0" smtClean="0">
                <a:ln>
                  <a:noFill/>
                </a:ln>
                <a:solidFill>
                  <a:srgbClr val="202124"/>
                </a:solidFill>
                <a:effectLst/>
                <a:latin typeface="inherit"/>
              </a:rPr>
              <a:t>The </a:t>
            </a:r>
            <a:r>
              <a:rPr kumimoji="0" lang="fr-FR" altLang="fr-FR" sz="2100" b="0" i="0" u="none" strike="noStrike" cap="none" normalizeH="0" baseline="0" dirty="0" err="1" smtClean="0">
                <a:ln>
                  <a:noFill/>
                </a:ln>
                <a:solidFill>
                  <a:srgbClr val="202124"/>
                </a:solidFill>
                <a:effectLst/>
                <a:latin typeface="inherit"/>
              </a:rPr>
              <a:t>acronym</a:t>
            </a:r>
            <a:r>
              <a:rPr kumimoji="0" lang="fr-FR" altLang="fr-FR" sz="2100" b="0" i="0" u="none" strike="noStrike" cap="none" normalizeH="0" baseline="0" dirty="0" smtClean="0">
                <a:ln>
                  <a:noFill/>
                </a:ln>
                <a:solidFill>
                  <a:srgbClr val="202124"/>
                </a:solidFill>
                <a:effectLst/>
                <a:latin typeface="inherit"/>
              </a:rPr>
              <a:t> SGBD, for </a:t>
            </a:r>
            <a:r>
              <a:rPr kumimoji="0" lang="fr-FR" altLang="fr-FR" sz="2100" b="0" i="0" u="none" strike="noStrike" cap="none" normalizeH="0" baseline="0" dirty="0" err="1" smtClean="0">
                <a:ln>
                  <a:noFill/>
                </a:ln>
                <a:solidFill>
                  <a:srgbClr val="202124"/>
                </a:solidFill>
                <a:effectLst/>
                <a:latin typeface="inherit"/>
              </a:rPr>
              <a:t>Database</a:t>
            </a:r>
            <a:r>
              <a:rPr kumimoji="0" lang="fr-FR" altLang="fr-FR" sz="2100" b="0" i="0" u="none" strike="noStrike" cap="none" normalizeH="0" baseline="0" dirty="0" smtClean="0">
                <a:ln>
                  <a:noFill/>
                </a:ln>
                <a:solidFill>
                  <a:srgbClr val="202124"/>
                </a:solidFill>
                <a:effectLst/>
                <a:latin typeface="inherit"/>
              </a:rPr>
              <a:t> Management System, </a:t>
            </a:r>
            <a:r>
              <a:rPr kumimoji="0" lang="fr-FR" altLang="fr-FR" sz="2100" b="0" i="0" u="none" strike="noStrike" cap="none" normalizeH="0" baseline="0" dirty="0" err="1" smtClean="0">
                <a:ln>
                  <a:noFill/>
                </a:ln>
                <a:solidFill>
                  <a:srgbClr val="202124"/>
                </a:solidFill>
                <a:effectLst/>
                <a:latin typeface="inherit"/>
              </a:rPr>
              <a:t>designates</a:t>
            </a:r>
            <a:endParaRPr kumimoji="0" lang="fr-FR" altLang="fr-FR" sz="2100" b="0" i="0" u="none" strike="noStrike" cap="none" normalizeH="0" baseline="0" dirty="0" smtClean="0">
              <a:ln>
                <a:noFill/>
              </a:ln>
              <a:solidFill>
                <a:srgbClr val="202124"/>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100" b="0" i="0" u="none" strike="noStrike" cap="none" normalizeH="0" baseline="0" dirty="0" smtClean="0">
                <a:ln>
                  <a:noFill/>
                </a:ln>
                <a:solidFill>
                  <a:srgbClr val="202124"/>
                </a:solidFill>
                <a:effectLst/>
                <a:latin typeface="inherit"/>
              </a:rPr>
              <a:t> computer software </a:t>
            </a:r>
            <a:r>
              <a:rPr kumimoji="0" lang="fr-FR" altLang="fr-FR" sz="2100" b="0" i="0" u="none" strike="noStrike" cap="none" normalizeH="0" baseline="0" dirty="0" err="1" smtClean="0">
                <a:ln>
                  <a:noFill/>
                </a:ln>
                <a:solidFill>
                  <a:srgbClr val="202124"/>
                </a:solidFill>
                <a:effectLst/>
                <a:latin typeface="inherit"/>
              </a:rPr>
              <a:t>allowing</a:t>
            </a:r>
            <a:r>
              <a:rPr kumimoji="0" lang="fr-FR" altLang="fr-FR" sz="2100" b="0" i="0" u="none" strike="noStrike" cap="none" normalizeH="0" baseline="0" dirty="0" smtClean="0">
                <a:ln>
                  <a:noFill/>
                </a:ln>
                <a:solidFill>
                  <a:srgbClr val="202124"/>
                </a:solidFill>
                <a:effectLst/>
                <a:latin typeface="inherit"/>
              </a:rPr>
              <a:t> the </a:t>
            </a:r>
            <a:r>
              <a:rPr kumimoji="0" lang="fr-FR" altLang="fr-FR" sz="2100" b="0" i="0" u="none" strike="noStrike" cap="none" normalizeH="0" baseline="0" dirty="0" err="1" smtClean="0">
                <a:ln>
                  <a:noFill/>
                </a:ln>
                <a:solidFill>
                  <a:srgbClr val="202124"/>
                </a:solidFill>
                <a:effectLst/>
                <a:latin typeface="inherit"/>
              </a:rPr>
              <a:t>storage</a:t>
            </a:r>
            <a:r>
              <a:rPr kumimoji="0" lang="fr-FR" altLang="fr-FR" sz="2100" b="0" i="0" u="none" strike="noStrike" cap="none" normalizeH="0" baseline="0" dirty="0" smtClean="0">
                <a:ln>
                  <a:noFill/>
                </a:ln>
                <a:solidFill>
                  <a:srgbClr val="202124"/>
                </a:solidFill>
                <a:effectLst/>
                <a:latin typeface="inherit"/>
              </a:rPr>
              <a:t>, consultation, </a:t>
            </a:r>
            <a:r>
              <a:rPr kumimoji="0" lang="fr-FR" altLang="fr-FR" sz="2100" b="0" i="0" u="none" strike="noStrike" cap="none" normalizeH="0" baseline="0" dirty="0" err="1" smtClean="0">
                <a:ln>
                  <a:noFill/>
                </a:ln>
                <a:solidFill>
                  <a:srgbClr val="202124"/>
                </a:solidFill>
                <a:effectLst/>
                <a:latin typeface="inherit"/>
              </a:rPr>
              <a:t>updating</a:t>
            </a:r>
            <a:r>
              <a:rPr kumimoji="0" lang="fr-FR" altLang="fr-FR" sz="2100" b="0" i="0" u="none" strike="noStrike" cap="none" normalizeH="0" baseline="0" dirty="0" smtClean="0">
                <a:ln>
                  <a:noFill/>
                </a:ln>
                <a:solidFill>
                  <a:srgbClr val="202124"/>
                </a:solidFill>
                <a:effectLst/>
                <a:latin typeface="inherit"/>
              </a:rPr>
              <a:t>, </a:t>
            </a:r>
            <a:r>
              <a:rPr kumimoji="0" lang="fr-FR" altLang="fr-FR" sz="2100" b="0" i="0" u="none" strike="noStrike" cap="none" normalizeH="0" baseline="0" dirty="0" err="1" smtClean="0">
                <a:ln>
                  <a:noFill/>
                </a:ln>
                <a:solidFill>
                  <a:srgbClr val="202124"/>
                </a:solidFill>
                <a:effectLst/>
                <a:latin typeface="inherit"/>
              </a:rPr>
              <a:t>structuring</a:t>
            </a:r>
            <a:r>
              <a:rPr kumimoji="0" lang="fr-FR" altLang="fr-FR" sz="2100" b="0" i="0" u="none" strike="noStrike" cap="none" normalizeH="0" baseline="0" dirty="0" smtClean="0">
                <a:ln>
                  <a:noFill/>
                </a:ln>
                <a:solidFill>
                  <a:srgbClr val="202124"/>
                </a:solidFill>
                <a:effectLst/>
                <a:latin typeface="inherit"/>
              </a:rPr>
              <a:t> or </a:t>
            </a:r>
            <a:r>
              <a:rPr kumimoji="0" lang="fr-FR" altLang="fr-FR" sz="2100" b="0" i="0" u="none" strike="noStrike" cap="none" normalizeH="0" baseline="0" dirty="0" err="1" smtClean="0">
                <a:ln>
                  <a:noFill/>
                </a:ln>
                <a:solidFill>
                  <a:srgbClr val="202124"/>
                </a:solidFill>
                <a:effectLst/>
                <a:latin typeface="inherit"/>
              </a:rPr>
              <a:t>even</a:t>
            </a:r>
            <a:r>
              <a:rPr kumimoji="0" lang="fr-FR" altLang="fr-FR" sz="2100" b="0" i="0" u="none" strike="noStrike" cap="none" normalizeH="0" baseline="0" dirty="0" smtClean="0">
                <a:ln>
                  <a:noFill/>
                </a:ln>
                <a:solidFill>
                  <a:srgbClr val="202124"/>
                </a:solidFill>
                <a:effectLst/>
                <a:latin typeface="inherit"/>
              </a:rPr>
              <a:t> sharing of information in a </a:t>
            </a:r>
            <a:r>
              <a:rPr kumimoji="0" lang="fr-FR" altLang="fr-FR" sz="2100" b="0" i="0" u="none" strike="noStrike" cap="none" normalizeH="0" baseline="0" dirty="0" err="1" smtClean="0">
                <a:ln>
                  <a:noFill/>
                </a:ln>
                <a:solidFill>
                  <a:srgbClr val="202124"/>
                </a:solidFill>
                <a:effectLst/>
                <a:latin typeface="inherit"/>
              </a:rPr>
              <a:t>database</a:t>
            </a:r>
            <a:r>
              <a:rPr kumimoji="0" lang="fr-FR" altLang="fr-FR" sz="2100" b="0" i="0" u="none" strike="noStrike" cap="none" normalizeH="0" baseline="0" dirty="0" smtClean="0">
                <a:ln>
                  <a:noFill/>
                </a:ln>
                <a:solidFill>
                  <a:srgbClr val="202124"/>
                </a:solidFill>
                <a:effectLst/>
                <a:latin typeface="inherit"/>
              </a:rPr>
              <a:t>.</a:t>
            </a:r>
            <a:r>
              <a:rPr kumimoji="0" lang="fr-FR" altLang="fr-FR" sz="1100" b="0" i="0" u="none" strike="noStrike" cap="none" normalizeH="0" baseline="0" dirty="0" smtClean="0">
                <a:ln>
                  <a:noFill/>
                </a:ln>
                <a:solidFill>
                  <a:schemeClr val="tx1"/>
                </a:solidFill>
                <a:effectLst/>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6435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953539" y="437188"/>
            <a:ext cx="4491951" cy="1239212"/>
          </a:xfrm>
        </p:spPr>
        <p:txBody>
          <a:bodyPr/>
          <a:lstStyle/>
          <a:p>
            <a:r>
              <a:rPr lang="fr-FR" dirty="0" smtClean="0"/>
              <a:t>MySQL</a:t>
            </a:r>
            <a:endParaRPr lang="fr-FR" dirty="0"/>
          </a:p>
        </p:txBody>
      </p:sp>
      <p:sp>
        <p:nvSpPr>
          <p:cNvPr id="5" name="ZoneTexte 4"/>
          <p:cNvSpPr txBox="1"/>
          <p:nvPr/>
        </p:nvSpPr>
        <p:spPr>
          <a:xfrm>
            <a:off x="872836" y="3338945"/>
            <a:ext cx="8548255" cy="1200329"/>
          </a:xfrm>
          <a:prstGeom prst="rect">
            <a:avLst/>
          </a:prstGeom>
          <a:noFill/>
        </p:spPr>
        <p:txBody>
          <a:bodyPr wrap="square" rtlCol="0">
            <a:spAutoFit/>
          </a:bodyPr>
          <a:lstStyle/>
          <a:p>
            <a:r>
              <a:rPr lang="en-US" dirty="0">
                <a:solidFill>
                  <a:schemeClr val="tx1">
                    <a:lumMod val="75000"/>
                    <a:lumOff val="25000"/>
                  </a:schemeClr>
                </a:solidFill>
              </a:rPr>
              <a:t>MySQL is a relational database management system (RDBMS) based on the SQL (Structured Query Language) queries. It is one of the most popular languages for accessing and managing the records in the table. MySQL is open-source and free software under the GNU license. Oracle Company supports it.</a:t>
            </a:r>
            <a:endParaRPr lang="fr-FR" dirty="0">
              <a:solidFill>
                <a:schemeClr val="tx1">
                  <a:lumMod val="75000"/>
                  <a:lumOff val="25000"/>
                </a:schemeClr>
              </a:solidFill>
            </a:endParaRPr>
          </a:p>
        </p:txBody>
      </p:sp>
    </p:spTree>
    <p:extLst>
      <p:ext uri="{BB962C8B-B14F-4D97-AF65-F5344CB8AC3E}">
        <p14:creationId xmlns:p14="http://schemas.microsoft.com/office/powerpoint/2010/main" val="2855586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143443" y="734290"/>
            <a:ext cx="8596668" cy="1320800"/>
          </a:xfrm>
        </p:spPr>
        <p:txBody>
          <a:bodyPr/>
          <a:lstStyle/>
          <a:p>
            <a:r>
              <a:rPr lang="fr-FR" dirty="0" smtClean="0"/>
              <a:t>MySQL </a:t>
            </a:r>
            <a:r>
              <a:rPr lang="fr-FR" dirty="0" err="1"/>
              <a:t>F</a:t>
            </a:r>
            <a:r>
              <a:rPr lang="fr-FR" dirty="0" err="1" smtClean="0"/>
              <a:t>eatures</a:t>
            </a:r>
            <a:endParaRPr lang="fr-FR" dirty="0"/>
          </a:p>
        </p:txBody>
      </p:sp>
      <p:sp>
        <p:nvSpPr>
          <p:cNvPr id="3" name="Espace réservé du contenu 2"/>
          <p:cNvSpPr>
            <a:spLocks noGrp="1"/>
          </p:cNvSpPr>
          <p:nvPr>
            <p:ph idx="1"/>
          </p:nvPr>
        </p:nvSpPr>
        <p:spPr/>
        <p:txBody>
          <a:bodyPr/>
          <a:lstStyle/>
          <a:p>
            <a:r>
              <a:rPr lang="en-US" dirty="0"/>
              <a:t>Relational Database Management System (RDBMS) MySQL is a relational database management system. ...</a:t>
            </a:r>
          </a:p>
          <a:p>
            <a:r>
              <a:rPr lang="en-US" dirty="0"/>
              <a:t>Easy to use. MySQL is easy to use. ...</a:t>
            </a:r>
          </a:p>
          <a:p>
            <a:r>
              <a:rPr lang="en-US" dirty="0"/>
              <a:t>It is secure. ...</a:t>
            </a:r>
          </a:p>
          <a:p>
            <a:r>
              <a:rPr lang="en-US" dirty="0"/>
              <a:t>Client/ Server Architecture. ...</a:t>
            </a:r>
          </a:p>
          <a:p>
            <a:r>
              <a:rPr lang="en-US" dirty="0"/>
              <a:t>Free to download. ...</a:t>
            </a:r>
          </a:p>
          <a:p>
            <a:r>
              <a:rPr lang="en-US" dirty="0"/>
              <a:t>It is scalable. ...</a:t>
            </a:r>
          </a:p>
          <a:p>
            <a:r>
              <a:rPr lang="en-US" dirty="0"/>
              <a:t>Speed. ...</a:t>
            </a:r>
          </a:p>
          <a:p>
            <a:r>
              <a:rPr lang="en-US" dirty="0"/>
              <a:t>High Flexibility.</a:t>
            </a:r>
          </a:p>
          <a:p>
            <a:endParaRPr lang="fr-FR" dirty="0"/>
          </a:p>
        </p:txBody>
      </p:sp>
    </p:spTree>
    <p:extLst>
      <p:ext uri="{BB962C8B-B14F-4D97-AF65-F5344CB8AC3E}">
        <p14:creationId xmlns:p14="http://schemas.microsoft.com/office/powerpoint/2010/main" val="1743693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4632" y="1171303"/>
            <a:ext cx="8596668" cy="1320800"/>
          </a:xfrm>
        </p:spPr>
        <p:txBody>
          <a:bodyPr/>
          <a:lstStyle/>
          <a:p>
            <a:pPr algn="ctr"/>
            <a:r>
              <a:rPr lang="fr-FR" dirty="0" smtClean="0"/>
              <a:t>             PostgreSQL</a:t>
            </a:r>
            <a:endParaRPr lang="fr-FR" dirty="0"/>
          </a:p>
        </p:txBody>
      </p:sp>
      <p:sp>
        <p:nvSpPr>
          <p:cNvPr id="3" name="Espace réservé du contenu 2"/>
          <p:cNvSpPr>
            <a:spLocks noGrp="1"/>
          </p:cNvSpPr>
          <p:nvPr>
            <p:ph idx="1"/>
          </p:nvPr>
        </p:nvSpPr>
        <p:spPr>
          <a:xfrm>
            <a:off x="834088" y="3702006"/>
            <a:ext cx="8596668" cy="3880773"/>
          </a:xfrm>
        </p:spPr>
        <p:txBody>
          <a:bodyPr/>
          <a:lstStyle/>
          <a:p>
            <a:pPr marL="0" indent="0">
              <a:buNone/>
            </a:pPr>
            <a:r>
              <a:rPr lang="en-US" dirty="0"/>
              <a:t>PostgreSQL is a powerful, open source object-relational database system with over 30 years of active development that has earned it a strong reputation for reliability, feature robustness, and performance.</a:t>
            </a:r>
            <a:endParaRPr lang="fr-FR" dirty="0"/>
          </a:p>
        </p:txBody>
      </p:sp>
    </p:spTree>
    <p:extLst>
      <p:ext uri="{BB962C8B-B14F-4D97-AF65-F5344CB8AC3E}">
        <p14:creationId xmlns:p14="http://schemas.microsoft.com/office/powerpoint/2010/main" val="507313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PostgreSQL </a:t>
            </a:r>
            <a:r>
              <a:rPr lang="fr-FR" dirty="0" err="1" smtClean="0"/>
              <a:t>features</a:t>
            </a:r>
            <a:endParaRPr lang="fr-FR" dirty="0"/>
          </a:p>
        </p:txBody>
      </p:sp>
      <p:sp>
        <p:nvSpPr>
          <p:cNvPr id="3" name="Espace réservé du contenu 2"/>
          <p:cNvSpPr>
            <a:spLocks noGrp="1"/>
          </p:cNvSpPr>
          <p:nvPr>
            <p:ph idx="1"/>
          </p:nvPr>
        </p:nvSpPr>
        <p:spPr/>
        <p:txBody>
          <a:bodyPr/>
          <a:lstStyle/>
          <a:p>
            <a:r>
              <a:rPr lang="fr-FR" dirty="0"/>
              <a:t>User-</a:t>
            </a:r>
            <a:r>
              <a:rPr lang="fr-FR" dirty="0" err="1"/>
              <a:t>defined</a:t>
            </a:r>
            <a:r>
              <a:rPr lang="fr-FR" dirty="0"/>
              <a:t> types.</a:t>
            </a:r>
          </a:p>
          <a:p>
            <a:r>
              <a:rPr lang="fr-FR" dirty="0"/>
              <a:t>Table </a:t>
            </a:r>
            <a:r>
              <a:rPr lang="fr-FR" dirty="0" err="1"/>
              <a:t>inheritance</a:t>
            </a:r>
            <a:r>
              <a:rPr lang="fr-FR" dirty="0"/>
              <a:t>.</a:t>
            </a:r>
          </a:p>
          <a:p>
            <a:r>
              <a:rPr lang="fr-FR" dirty="0" err="1"/>
              <a:t>Sophisticated</a:t>
            </a:r>
            <a:r>
              <a:rPr lang="fr-FR" dirty="0"/>
              <a:t> </a:t>
            </a:r>
            <a:r>
              <a:rPr lang="fr-FR" dirty="0" err="1"/>
              <a:t>locking</a:t>
            </a:r>
            <a:r>
              <a:rPr lang="fr-FR" dirty="0"/>
              <a:t> </a:t>
            </a:r>
            <a:r>
              <a:rPr lang="fr-FR" dirty="0" err="1"/>
              <a:t>mechanism</a:t>
            </a:r>
            <a:r>
              <a:rPr lang="fr-FR" dirty="0"/>
              <a:t>.</a:t>
            </a:r>
          </a:p>
          <a:p>
            <a:r>
              <a:rPr lang="fr-FR" dirty="0" err="1"/>
              <a:t>Foreign</a:t>
            </a:r>
            <a:r>
              <a:rPr lang="fr-FR" dirty="0"/>
              <a:t> key </a:t>
            </a:r>
            <a:r>
              <a:rPr lang="fr-FR" dirty="0" err="1"/>
              <a:t>referential</a:t>
            </a:r>
            <a:r>
              <a:rPr lang="fr-FR" dirty="0"/>
              <a:t> </a:t>
            </a:r>
            <a:r>
              <a:rPr lang="fr-FR" dirty="0" err="1"/>
              <a:t>integrity</a:t>
            </a:r>
            <a:r>
              <a:rPr lang="fr-FR" dirty="0"/>
              <a:t>.</a:t>
            </a:r>
          </a:p>
          <a:p>
            <a:r>
              <a:rPr lang="fr-FR" dirty="0" err="1"/>
              <a:t>Views</a:t>
            </a:r>
            <a:r>
              <a:rPr lang="fr-FR" dirty="0"/>
              <a:t>, </a:t>
            </a:r>
            <a:r>
              <a:rPr lang="fr-FR" dirty="0" err="1"/>
              <a:t>rules</a:t>
            </a:r>
            <a:r>
              <a:rPr lang="fr-FR" dirty="0"/>
              <a:t>, </a:t>
            </a:r>
            <a:r>
              <a:rPr lang="fr-FR" dirty="0" err="1"/>
              <a:t>subquery</a:t>
            </a:r>
            <a:r>
              <a:rPr lang="fr-FR" dirty="0"/>
              <a:t>.</a:t>
            </a:r>
          </a:p>
          <a:p>
            <a:r>
              <a:rPr lang="fr-FR" dirty="0" err="1"/>
              <a:t>Nested</a:t>
            </a:r>
            <a:r>
              <a:rPr lang="fr-FR" dirty="0"/>
              <a:t> transactions (</a:t>
            </a:r>
            <a:r>
              <a:rPr lang="fr-FR" dirty="0" err="1"/>
              <a:t>savepoints</a:t>
            </a:r>
            <a:r>
              <a:rPr lang="fr-FR" dirty="0"/>
              <a:t>)</a:t>
            </a:r>
          </a:p>
          <a:p>
            <a:r>
              <a:rPr lang="fr-FR" dirty="0"/>
              <a:t>Multi-version </a:t>
            </a:r>
            <a:r>
              <a:rPr lang="fr-FR" dirty="0" err="1"/>
              <a:t>concurrency</a:t>
            </a:r>
            <a:r>
              <a:rPr lang="fr-FR" dirty="0"/>
              <a:t> control (MVCC)</a:t>
            </a:r>
          </a:p>
          <a:p>
            <a:r>
              <a:rPr lang="fr-FR" dirty="0" err="1"/>
              <a:t>Asynchronous</a:t>
            </a:r>
            <a:r>
              <a:rPr lang="fr-FR" dirty="0"/>
              <a:t> </a:t>
            </a:r>
            <a:r>
              <a:rPr lang="fr-FR" dirty="0" err="1"/>
              <a:t>replication</a:t>
            </a:r>
            <a:r>
              <a:rPr lang="fr-FR" dirty="0"/>
              <a:t>.</a:t>
            </a:r>
          </a:p>
          <a:p>
            <a:endParaRPr lang="fr-FR" dirty="0"/>
          </a:p>
        </p:txBody>
      </p:sp>
    </p:spTree>
    <p:extLst>
      <p:ext uri="{BB962C8B-B14F-4D97-AF65-F5344CB8AC3E}">
        <p14:creationId xmlns:p14="http://schemas.microsoft.com/office/powerpoint/2010/main" val="2432954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96956" y="1268505"/>
            <a:ext cx="8596668" cy="1320800"/>
          </a:xfrm>
        </p:spPr>
        <p:txBody>
          <a:bodyPr/>
          <a:lstStyle/>
          <a:p>
            <a:r>
              <a:rPr lang="fr-FR" dirty="0" smtClean="0"/>
              <a:t>                    SQL </a:t>
            </a:r>
            <a:r>
              <a:rPr lang="fr-FR" dirty="0"/>
              <a:t>Server</a:t>
            </a:r>
            <a:br>
              <a:rPr lang="fr-FR" dirty="0"/>
            </a:br>
            <a:endParaRPr lang="fr-FR" dirty="0"/>
          </a:p>
        </p:txBody>
      </p:sp>
      <p:sp>
        <p:nvSpPr>
          <p:cNvPr id="4" name="Rectangle 1"/>
          <p:cNvSpPr>
            <a:spLocks noGrp="1" noChangeArrowheads="1"/>
          </p:cNvSpPr>
          <p:nvPr>
            <p:ph idx="1"/>
          </p:nvPr>
        </p:nvSpPr>
        <p:spPr bwMode="auto">
          <a:xfrm>
            <a:off x="677335" y="3322781"/>
            <a:ext cx="8816289" cy="190373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100" b="0" i="0" u="none" strike="noStrike" cap="none" normalizeH="0" baseline="0" dirty="0" smtClean="0">
                <a:ln>
                  <a:noFill/>
                </a:ln>
                <a:solidFill>
                  <a:srgbClr val="202124"/>
                </a:solidFill>
                <a:effectLst/>
                <a:latin typeface="inherit"/>
              </a:rPr>
              <a:t>Microsoft SQL Server </a:t>
            </a:r>
            <a:r>
              <a:rPr kumimoji="0" lang="fr-FR" altLang="fr-FR" sz="2100" b="0" i="0" u="none" strike="noStrike" cap="none" normalizeH="0" baseline="0" dirty="0" err="1" smtClean="0">
                <a:ln>
                  <a:noFill/>
                </a:ln>
                <a:solidFill>
                  <a:srgbClr val="202124"/>
                </a:solidFill>
                <a:effectLst/>
                <a:latin typeface="inherit"/>
              </a:rPr>
              <a:t>is</a:t>
            </a:r>
            <a:r>
              <a:rPr kumimoji="0" lang="fr-FR" altLang="fr-FR" sz="2100" b="0" i="0" u="none" strike="noStrike" cap="none" normalizeH="0" baseline="0" dirty="0" smtClean="0">
                <a:ln>
                  <a:noFill/>
                </a:ln>
                <a:solidFill>
                  <a:srgbClr val="202124"/>
                </a:solidFill>
                <a:effectLst/>
                <a:latin typeface="inherit"/>
              </a:rPr>
              <a:t> a </a:t>
            </a:r>
            <a:r>
              <a:rPr kumimoji="0" lang="fr-FR" altLang="fr-FR" sz="2100" b="0" i="0" u="none" strike="noStrike" cap="none" normalizeH="0" baseline="0" dirty="0" err="1" smtClean="0">
                <a:ln>
                  <a:noFill/>
                </a:ln>
                <a:solidFill>
                  <a:srgbClr val="202124"/>
                </a:solidFill>
                <a:effectLst/>
                <a:latin typeface="inherit"/>
              </a:rPr>
              <a:t>database</a:t>
            </a:r>
            <a:r>
              <a:rPr kumimoji="0" lang="fr-FR" altLang="fr-FR" sz="2100" b="0" i="0" u="none" strike="noStrike" cap="none" normalizeH="0" baseline="0" dirty="0" smtClean="0">
                <a:ln>
                  <a:noFill/>
                </a:ln>
                <a:solidFill>
                  <a:srgbClr val="202124"/>
                </a:solidFill>
                <a:effectLst/>
                <a:latin typeface="inherit"/>
              </a:rPr>
              <a:t> management system (DBMS) in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100" b="0" i="0" u="none" strike="noStrike" cap="none" normalizeH="0" baseline="0" dirty="0" smtClean="0">
                <a:ln>
                  <a:noFill/>
                </a:ln>
                <a:solidFill>
                  <a:srgbClr val="202124"/>
                </a:solidFill>
                <a:effectLst/>
                <a:latin typeface="inherit"/>
              </a:rPr>
              <a:t> SQL </a:t>
            </a:r>
            <a:r>
              <a:rPr kumimoji="0" lang="fr-FR" altLang="fr-FR" sz="2100" b="0" i="0" u="none" strike="noStrike" cap="none" normalizeH="0" baseline="0" dirty="0" err="1" smtClean="0">
                <a:ln>
                  <a:noFill/>
                </a:ln>
                <a:solidFill>
                  <a:srgbClr val="202124"/>
                </a:solidFill>
                <a:effectLst/>
                <a:latin typeface="inherit"/>
              </a:rPr>
              <a:t>language</a:t>
            </a:r>
            <a:r>
              <a:rPr kumimoji="0" lang="fr-FR" altLang="fr-FR" sz="2100" b="0" i="0" u="none" strike="noStrike" cap="none" normalizeH="0" baseline="0" dirty="0" smtClean="0">
                <a:ln>
                  <a:noFill/>
                </a:ln>
                <a:solidFill>
                  <a:srgbClr val="202124"/>
                </a:solidFill>
                <a:effectLst/>
                <a:latin typeface="inherit"/>
              </a:rPr>
              <a:t> </a:t>
            </a:r>
            <a:r>
              <a:rPr kumimoji="0" lang="fr-FR" altLang="fr-FR" sz="2100" b="0" i="0" u="none" strike="noStrike" cap="none" normalizeH="0" baseline="0" dirty="0" err="1" smtClean="0">
                <a:ln>
                  <a:noFill/>
                </a:ln>
                <a:solidFill>
                  <a:srgbClr val="202124"/>
                </a:solidFill>
                <a:effectLst/>
                <a:latin typeface="inherit"/>
              </a:rPr>
              <a:t>incorporating</a:t>
            </a:r>
            <a:r>
              <a:rPr kumimoji="0" lang="fr-FR" altLang="fr-FR" sz="2100" b="0" i="0" u="none" strike="noStrike" cap="none" normalizeH="0" baseline="0" dirty="0" smtClean="0">
                <a:ln>
                  <a:noFill/>
                </a:ln>
                <a:solidFill>
                  <a:srgbClr val="202124"/>
                </a:solidFill>
                <a:effectLst/>
                <a:latin typeface="inherit"/>
              </a:rPr>
              <a:t>, </a:t>
            </a:r>
            <a:r>
              <a:rPr kumimoji="0" lang="fr-FR" altLang="fr-FR" sz="2100" b="0" i="0" u="none" strike="noStrike" cap="none" normalizeH="0" baseline="0" dirty="0" err="1" smtClean="0">
                <a:ln>
                  <a:noFill/>
                </a:ln>
                <a:solidFill>
                  <a:srgbClr val="202124"/>
                </a:solidFill>
                <a:effectLst/>
                <a:latin typeface="inherit"/>
              </a:rPr>
              <a:t>among</a:t>
            </a:r>
            <a:r>
              <a:rPr kumimoji="0" lang="fr-FR" altLang="fr-FR" sz="2100" b="0" i="0" u="none" strike="noStrike" cap="none" normalizeH="0" baseline="0" dirty="0" smtClean="0">
                <a:ln>
                  <a:noFill/>
                </a:ln>
                <a:solidFill>
                  <a:srgbClr val="202124"/>
                </a:solidFill>
                <a:effectLst/>
                <a:latin typeface="inherit"/>
              </a:rPr>
              <a:t> </a:t>
            </a:r>
            <a:r>
              <a:rPr kumimoji="0" lang="fr-FR" altLang="fr-FR" sz="2100" b="0" i="0" u="none" strike="noStrike" cap="none" normalizeH="0" baseline="0" dirty="0" err="1" smtClean="0">
                <a:ln>
                  <a:noFill/>
                </a:ln>
                <a:solidFill>
                  <a:srgbClr val="202124"/>
                </a:solidFill>
                <a:effectLst/>
                <a:latin typeface="inherit"/>
              </a:rPr>
              <a:t>other</a:t>
            </a:r>
            <a:r>
              <a:rPr kumimoji="0" lang="fr-FR" altLang="fr-FR" sz="2100" b="0" i="0" u="none" strike="noStrike" cap="none" normalizeH="0" baseline="0" dirty="0" smtClean="0">
                <a:ln>
                  <a:noFill/>
                </a:ln>
                <a:solidFill>
                  <a:srgbClr val="202124"/>
                </a:solidFill>
                <a:effectLst/>
                <a:latin typeface="inherit"/>
              </a:rPr>
              <a:t> </a:t>
            </a:r>
            <a:r>
              <a:rPr kumimoji="0" lang="fr-FR" altLang="fr-FR" sz="2100" b="0" i="0" u="none" strike="noStrike" cap="none" normalizeH="0" baseline="0" dirty="0" err="1" smtClean="0">
                <a:ln>
                  <a:noFill/>
                </a:ln>
                <a:solidFill>
                  <a:srgbClr val="202124"/>
                </a:solidFill>
                <a:effectLst/>
                <a:latin typeface="inherit"/>
              </a:rPr>
              <a:t>things</a:t>
            </a:r>
            <a:r>
              <a:rPr kumimoji="0" lang="fr-FR" altLang="fr-FR" sz="2100" b="0" i="0" u="none" strike="noStrike" cap="none" normalizeH="0" baseline="0" dirty="0" smtClean="0">
                <a:ln>
                  <a:noFill/>
                </a:ln>
                <a:solidFill>
                  <a:srgbClr val="202124"/>
                </a:solidFill>
                <a:effectLst/>
                <a:latin typeface="inherit"/>
              </a:rPr>
              <a:t>, an RDBMS (</a:t>
            </a:r>
            <a:r>
              <a:rPr kumimoji="0" lang="fr-FR" altLang="fr-FR" sz="2100" b="0" i="0" u="none" strike="noStrike" cap="none" normalizeH="0" baseline="0" dirty="0" err="1" smtClean="0">
                <a:ln>
                  <a:noFill/>
                </a:ln>
                <a:solidFill>
                  <a:srgbClr val="202124"/>
                </a:solidFill>
                <a:effectLst/>
                <a:latin typeface="inherit"/>
              </a:rPr>
              <a:t>relational</a:t>
            </a:r>
            <a:r>
              <a:rPr kumimoji="0" lang="fr-FR" altLang="fr-FR" sz="2100" b="0" i="0" u="none" strike="noStrike" cap="none" normalizeH="0" baseline="0" dirty="0" smtClean="0">
                <a:ln>
                  <a:noFill/>
                </a:ln>
                <a:solidFill>
                  <a:srgbClr val="202124"/>
                </a:solidFill>
                <a:effectLst/>
                <a:latin typeface="inherit"/>
              </a:rPr>
              <a:t> DBMS ") </a:t>
            </a:r>
            <a:r>
              <a:rPr kumimoji="0" lang="fr-FR" altLang="fr-FR" sz="2100" b="0" i="0" u="none" strike="noStrike" cap="none" normalizeH="0" baseline="0" dirty="0" err="1" smtClean="0">
                <a:ln>
                  <a:noFill/>
                </a:ln>
                <a:solidFill>
                  <a:srgbClr val="202124"/>
                </a:solidFill>
                <a:effectLst/>
                <a:latin typeface="inherit"/>
              </a:rPr>
              <a:t>developed</a:t>
            </a:r>
            <a:r>
              <a:rPr kumimoji="0" lang="fr-FR" altLang="fr-FR" sz="2100" b="0" i="0" u="none" strike="noStrike" cap="none" normalizeH="0" baseline="0" dirty="0" smtClean="0">
                <a:ln>
                  <a:noFill/>
                </a:ln>
                <a:solidFill>
                  <a:srgbClr val="202124"/>
                </a:solidFill>
                <a:effectLst/>
                <a:latin typeface="inherit"/>
              </a:rPr>
              <a:t> and </a:t>
            </a:r>
            <a:r>
              <a:rPr kumimoji="0" lang="fr-FR" altLang="fr-FR" sz="2100" b="0" i="0" u="none" strike="noStrike" cap="none" normalizeH="0" baseline="0" dirty="0" err="1" smtClean="0">
                <a:ln>
                  <a:noFill/>
                </a:ln>
                <a:solidFill>
                  <a:srgbClr val="202124"/>
                </a:solidFill>
                <a:effectLst/>
                <a:latin typeface="inherit"/>
              </a:rPr>
              <a:t>marketed</a:t>
            </a:r>
            <a:r>
              <a:rPr kumimoji="0" lang="fr-FR" altLang="fr-FR" sz="2100" b="0" i="0" u="none" strike="noStrike" cap="none" normalizeH="0" baseline="0" dirty="0" smtClean="0">
                <a:ln>
                  <a:noFill/>
                </a:ln>
                <a:solidFill>
                  <a:srgbClr val="202124"/>
                </a:solidFill>
                <a:effectLst/>
                <a:latin typeface="inherit"/>
              </a:rPr>
              <a:t> by the Microsoft </a:t>
            </a:r>
            <a:r>
              <a:rPr kumimoji="0" lang="fr-FR" altLang="fr-FR" sz="2100" b="0" i="0" u="none" strike="noStrike" cap="none" normalizeH="0" baseline="0" dirty="0" err="1" smtClean="0">
                <a:ln>
                  <a:noFill/>
                </a:ln>
                <a:solidFill>
                  <a:srgbClr val="202124"/>
                </a:solidFill>
                <a:effectLst/>
                <a:latin typeface="inherit"/>
              </a:rPr>
              <a:t>company</a:t>
            </a:r>
            <a:r>
              <a:rPr kumimoji="0" lang="fr-FR" altLang="fr-FR" sz="2100" b="0" i="0" u="none" strike="noStrike" cap="none" normalizeH="0" baseline="0" dirty="0" smtClean="0">
                <a:ln>
                  <a:noFill/>
                </a:ln>
                <a:solidFill>
                  <a:srgbClr val="202124"/>
                </a:solidFill>
                <a:effectLst/>
                <a:latin typeface="inherit"/>
              </a:rPr>
              <a:t>. It </a:t>
            </a:r>
            <a:r>
              <a:rPr kumimoji="0" lang="fr-FR" altLang="fr-FR" sz="2100" b="0" i="0" u="none" strike="noStrike" cap="none" normalizeH="0" baseline="0" dirty="0" err="1" smtClean="0">
                <a:ln>
                  <a:noFill/>
                </a:ln>
                <a:solidFill>
                  <a:srgbClr val="202124"/>
                </a:solidFill>
                <a:effectLst/>
                <a:latin typeface="inherit"/>
              </a:rPr>
              <a:t>works</a:t>
            </a:r>
            <a:r>
              <a:rPr kumimoji="0" lang="fr-FR" altLang="fr-FR" sz="2100" b="0" i="0" u="none" strike="noStrike" cap="none" normalizeH="0" baseline="0" dirty="0" smtClean="0">
                <a:ln>
                  <a:noFill/>
                </a:ln>
                <a:solidFill>
                  <a:srgbClr val="202124"/>
                </a:solidFill>
                <a:effectLst/>
                <a:latin typeface="inherit"/>
              </a:rPr>
              <a:t> on Windows and Linux OS (</a:t>
            </a:r>
            <a:r>
              <a:rPr kumimoji="0" lang="fr-FR" altLang="fr-FR" sz="2100" b="0" i="0" u="none" strike="noStrike" cap="none" normalizeH="0" baseline="0" dirty="0" err="1" smtClean="0">
                <a:ln>
                  <a:noFill/>
                </a:ln>
                <a:solidFill>
                  <a:srgbClr val="202124"/>
                </a:solidFill>
                <a:effectLst/>
                <a:latin typeface="inherit"/>
              </a:rPr>
              <a:t>since</a:t>
            </a:r>
            <a:r>
              <a:rPr kumimoji="0" lang="fr-FR" altLang="fr-FR" sz="2100" b="0" i="0" u="none" strike="noStrike" cap="none" normalizeH="0" baseline="0" dirty="0" smtClean="0">
                <a:ln>
                  <a:noFill/>
                </a:ln>
                <a:solidFill>
                  <a:srgbClr val="202124"/>
                </a:solidFill>
                <a:effectLst/>
                <a:latin typeface="inherit"/>
              </a:rPr>
              <a:t> March 2016),</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100" b="0" i="0" u="none" strike="noStrike" cap="none" normalizeH="0" baseline="0" dirty="0" smtClean="0">
                <a:ln>
                  <a:noFill/>
                </a:ln>
                <a:solidFill>
                  <a:srgbClr val="202124"/>
                </a:solidFill>
                <a:effectLst/>
                <a:latin typeface="inherit"/>
              </a:rPr>
              <a:t> but </a:t>
            </a:r>
            <a:r>
              <a:rPr kumimoji="0" lang="fr-FR" altLang="fr-FR" sz="2100" b="0" i="0" u="none" strike="noStrike" cap="none" normalizeH="0" baseline="0" dirty="0" err="1" smtClean="0">
                <a:ln>
                  <a:noFill/>
                </a:ln>
                <a:solidFill>
                  <a:srgbClr val="202124"/>
                </a:solidFill>
                <a:effectLst/>
                <a:latin typeface="inherit"/>
              </a:rPr>
              <a:t>it</a:t>
            </a:r>
            <a:r>
              <a:rPr kumimoji="0" lang="fr-FR" altLang="fr-FR" sz="2100" b="0" i="0" u="none" strike="noStrike" cap="none" normalizeH="0" baseline="0" dirty="0" smtClean="0">
                <a:ln>
                  <a:noFill/>
                </a:ln>
                <a:solidFill>
                  <a:srgbClr val="202124"/>
                </a:solidFill>
                <a:effectLst/>
                <a:latin typeface="inherit"/>
              </a:rPr>
              <a:t> </a:t>
            </a:r>
            <a:r>
              <a:rPr kumimoji="0" lang="fr-FR" altLang="fr-FR" sz="2100" b="0" i="0" u="none" strike="noStrike" cap="none" normalizeH="0" baseline="0" dirty="0" err="1" smtClean="0">
                <a:ln>
                  <a:noFill/>
                </a:ln>
                <a:solidFill>
                  <a:srgbClr val="202124"/>
                </a:solidFill>
                <a:effectLst/>
                <a:latin typeface="inherit"/>
              </a:rPr>
              <a:t>is</a:t>
            </a:r>
            <a:r>
              <a:rPr kumimoji="0" lang="fr-FR" altLang="fr-FR" sz="2100" b="0" i="0" u="none" strike="noStrike" cap="none" normalizeH="0" baseline="0" dirty="0" smtClean="0">
                <a:ln>
                  <a:noFill/>
                </a:ln>
                <a:solidFill>
                  <a:srgbClr val="202124"/>
                </a:solidFill>
                <a:effectLst/>
                <a:latin typeface="inherit"/>
              </a:rPr>
              <a:t> possible to </a:t>
            </a:r>
            <a:r>
              <a:rPr kumimoji="0" lang="fr-FR" altLang="fr-FR" sz="2100" b="0" i="0" u="none" strike="noStrike" cap="none" normalizeH="0" baseline="0" dirty="0" err="1" smtClean="0">
                <a:ln>
                  <a:noFill/>
                </a:ln>
                <a:solidFill>
                  <a:srgbClr val="202124"/>
                </a:solidFill>
                <a:effectLst/>
                <a:latin typeface="inherit"/>
              </a:rPr>
              <a:t>launch</a:t>
            </a:r>
            <a:r>
              <a:rPr kumimoji="0" lang="fr-FR" altLang="fr-FR" sz="2100" b="0" i="0" u="none" strike="noStrike" cap="none" normalizeH="0" baseline="0" dirty="0" smtClean="0">
                <a:ln>
                  <a:noFill/>
                </a:ln>
                <a:solidFill>
                  <a:srgbClr val="202124"/>
                </a:solidFill>
                <a:effectLst/>
                <a:latin typeface="inherit"/>
              </a:rPr>
              <a:t> </a:t>
            </a:r>
            <a:r>
              <a:rPr kumimoji="0" lang="fr-FR" altLang="fr-FR" sz="2100" b="0" i="0" u="none" strike="noStrike" cap="none" normalizeH="0" baseline="0" dirty="0" err="1" smtClean="0">
                <a:ln>
                  <a:noFill/>
                </a:ln>
                <a:solidFill>
                  <a:srgbClr val="202124"/>
                </a:solidFill>
                <a:effectLst/>
                <a:latin typeface="inherit"/>
              </a:rPr>
              <a:t>it</a:t>
            </a:r>
            <a:r>
              <a:rPr kumimoji="0" lang="fr-FR" altLang="fr-FR" sz="2100" b="0" i="0" u="none" strike="noStrike" cap="none" normalizeH="0" baseline="0" dirty="0" smtClean="0">
                <a:ln>
                  <a:noFill/>
                </a:ln>
                <a:solidFill>
                  <a:srgbClr val="202124"/>
                </a:solidFill>
                <a:effectLst/>
                <a:latin typeface="inherit"/>
              </a:rPr>
              <a:t> on Mac OS via Docker, </a:t>
            </a:r>
            <a:r>
              <a:rPr kumimoji="0" lang="fr-FR" altLang="fr-FR" sz="2100" b="0" i="0" u="none" strike="noStrike" cap="none" normalizeH="0" baseline="0" dirty="0" err="1" smtClean="0">
                <a:ln>
                  <a:noFill/>
                </a:ln>
                <a:solidFill>
                  <a:srgbClr val="202124"/>
                </a:solidFill>
                <a:effectLst/>
                <a:latin typeface="inherit"/>
              </a:rPr>
              <a:t>because</a:t>
            </a:r>
            <a:r>
              <a:rPr kumimoji="0" lang="fr-FR" altLang="fr-FR" sz="2100" b="0" i="0" u="none" strike="noStrike" cap="none" normalizeH="0" baseline="0" dirty="0" smtClean="0">
                <a:ln>
                  <a:noFill/>
                </a:ln>
                <a:solidFill>
                  <a:srgbClr val="202124"/>
                </a:solidFill>
                <a:effectLst/>
                <a:latin typeface="inherit"/>
              </a:rPr>
              <a:t> </a:t>
            </a:r>
            <a:r>
              <a:rPr kumimoji="0" lang="fr-FR" altLang="fr-FR" sz="2100" b="0" i="0" u="none" strike="noStrike" cap="none" normalizeH="0" baseline="0" dirty="0" err="1" smtClean="0">
                <a:ln>
                  <a:noFill/>
                </a:ln>
                <a:solidFill>
                  <a:srgbClr val="202124"/>
                </a:solidFill>
                <a:effectLst/>
                <a:latin typeface="inherit"/>
              </a:rPr>
              <a:t>there</a:t>
            </a:r>
            <a:r>
              <a:rPr kumimoji="0" lang="fr-FR" altLang="fr-FR" sz="2100" b="0" i="0" u="none" strike="noStrike" cap="none" normalizeH="0" baseline="0" dirty="0" smtClean="0">
                <a:ln>
                  <a:noFill/>
                </a:ln>
                <a:solidFill>
                  <a:srgbClr val="202124"/>
                </a:solidFill>
                <a:effectLst/>
                <a:latin typeface="inherit"/>
              </a:rPr>
              <a:t> </a:t>
            </a:r>
            <a:r>
              <a:rPr kumimoji="0" lang="fr-FR" altLang="fr-FR" sz="2100" b="0" i="0" u="none" strike="noStrike" cap="none" normalizeH="0" baseline="0" dirty="0" err="1" smtClean="0">
                <a:ln>
                  <a:noFill/>
                </a:ln>
                <a:solidFill>
                  <a:srgbClr val="202124"/>
                </a:solidFill>
                <a:effectLst/>
                <a:latin typeface="inherit"/>
              </a:rPr>
              <a:t>is</a:t>
            </a:r>
            <a:r>
              <a:rPr kumimoji="0" lang="fr-FR" altLang="fr-FR" sz="2100" b="0" i="0" u="none" strike="noStrike" cap="none" normalizeH="0" baseline="0" dirty="0" smtClean="0">
                <a:ln>
                  <a:noFill/>
                </a:ln>
                <a:solidFill>
                  <a:srgbClr val="202124"/>
                </a:solidFill>
                <a:effectLst/>
                <a:latin typeface="inherit"/>
              </a:rPr>
              <a:t> a </a:t>
            </a:r>
            <a:r>
              <a:rPr kumimoji="0" lang="fr-FR" altLang="fr-FR" sz="2100" b="0" i="0" u="none" strike="noStrike" cap="none" normalizeH="0" baseline="0" dirty="0" err="1" smtClean="0">
                <a:ln>
                  <a:noFill/>
                </a:ln>
                <a:solidFill>
                  <a:srgbClr val="202124"/>
                </a:solidFill>
                <a:effectLst/>
                <a:latin typeface="inherit"/>
              </a:rPr>
              <a:t>download</a:t>
            </a:r>
            <a:r>
              <a:rPr kumimoji="0" lang="fr-FR" altLang="fr-FR" sz="2100" b="0" i="0" u="none" strike="noStrike" cap="none" normalizeH="0" baseline="0" dirty="0" smtClean="0">
                <a:ln>
                  <a:noFill/>
                </a:ln>
                <a:solidFill>
                  <a:srgbClr val="202124"/>
                </a:solidFill>
                <a:effectLst/>
                <a:latin typeface="inherit"/>
              </a:rPr>
              <a:t> version on the Microsoft website2.</a:t>
            </a:r>
            <a:r>
              <a:rPr kumimoji="0" lang="fr-FR" altLang="fr-FR" sz="1100" b="0" i="0" u="none" strike="noStrike" cap="none" normalizeH="0" baseline="0" dirty="0" smtClean="0">
                <a:ln>
                  <a:noFill/>
                </a:ln>
                <a:solidFill>
                  <a:schemeClr val="tx1"/>
                </a:solidFill>
                <a:effectLst/>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1622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74614" y="1680755"/>
            <a:ext cx="8596668" cy="1320800"/>
          </a:xfrm>
        </p:spPr>
        <p:txBody>
          <a:bodyPr/>
          <a:lstStyle/>
          <a:p>
            <a:r>
              <a:rPr lang="fr-FR" dirty="0" smtClean="0"/>
              <a:t>SQL </a:t>
            </a:r>
            <a:r>
              <a:rPr lang="fr-FR" dirty="0"/>
              <a:t>server </a:t>
            </a:r>
            <a:r>
              <a:rPr lang="fr-FR" dirty="0" err="1"/>
              <a:t>functionalities</a:t>
            </a:r>
            <a:endParaRPr lang="fr-FR" dirty="0"/>
          </a:p>
        </p:txBody>
      </p:sp>
      <p:sp>
        <p:nvSpPr>
          <p:cNvPr id="3" name="Espace réservé du contenu 2"/>
          <p:cNvSpPr>
            <a:spLocks noGrp="1"/>
          </p:cNvSpPr>
          <p:nvPr>
            <p:ph idx="1"/>
          </p:nvPr>
        </p:nvSpPr>
        <p:spPr>
          <a:xfrm>
            <a:off x="677334" y="3754258"/>
            <a:ext cx="8596668" cy="3880773"/>
          </a:xfrm>
        </p:spPr>
        <p:txBody>
          <a:bodyPr/>
          <a:lstStyle/>
          <a:p>
            <a:r>
              <a:rPr lang="en-US" sz="2000" dirty="0"/>
              <a:t>Return information about the database and database objects. </a:t>
            </a:r>
            <a:r>
              <a:rPr lang="en-US" sz="2000" b="1" dirty="0"/>
              <a:t>Return information about users and roles</a:t>
            </a:r>
            <a:r>
              <a:rPr lang="en-US" sz="2000" dirty="0"/>
              <a:t>. Perform operations on a string (char or varchar) input value and return a string or numeric value. Perform operations and return information about values, objects, and settings in an instance of SQL Server</a:t>
            </a:r>
            <a:r>
              <a:rPr lang="en-US" dirty="0"/>
              <a:t>.</a:t>
            </a:r>
            <a:endParaRPr lang="fr-FR" dirty="0"/>
          </a:p>
        </p:txBody>
      </p:sp>
    </p:spTree>
    <p:extLst>
      <p:ext uri="{BB962C8B-B14F-4D97-AF65-F5344CB8AC3E}">
        <p14:creationId xmlns:p14="http://schemas.microsoft.com/office/powerpoint/2010/main" val="2760847151"/>
      </p:ext>
    </p:extLst>
  </p:cSld>
  <p:clrMapOvr>
    <a:masterClrMapping/>
  </p:clrMapOvr>
</p:sld>
</file>

<file path=ppt/theme/theme1.xml><?xml version="1.0" encoding="utf-8"?>
<a:theme xmlns:a="http://schemas.openxmlformats.org/drawingml/2006/main" name="Facette">
  <a:themeElements>
    <a:clrScheme name="Bleu">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Template>
  <TotalTime>74</TotalTime>
  <Words>308</Words>
  <Application>Microsoft Office PowerPoint</Application>
  <PresentationFormat>Grand écran</PresentationFormat>
  <Paragraphs>32</Paragraphs>
  <Slides>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Arial</vt:lpstr>
      <vt:lpstr>inherit</vt:lpstr>
      <vt:lpstr>Trebuchet MS</vt:lpstr>
      <vt:lpstr>Wingdings 3</vt:lpstr>
      <vt:lpstr>Facette</vt:lpstr>
      <vt:lpstr>Introduction to DataBase</vt:lpstr>
      <vt:lpstr>The SGBD</vt:lpstr>
      <vt:lpstr>MySQL</vt:lpstr>
      <vt:lpstr>MySQL Features</vt:lpstr>
      <vt:lpstr>             PostgreSQL</vt:lpstr>
      <vt:lpstr>                 PostgreSQL features</vt:lpstr>
      <vt:lpstr>                    SQL Server </vt:lpstr>
      <vt:lpstr>SQL server functionalities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dc:title>
  <dc:creator>zaichi ala</dc:creator>
  <cp:lastModifiedBy>zaichi ala</cp:lastModifiedBy>
  <cp:revision>7</cp:revision>
  <dcterms:created xsi:type="dcterms:W3CDTF">2021-09-30T09:59:28Z</dcterms:created>
  <dcterms:modified xsi:type="dcterms:W3CDTF">2021-10-02T19:12:05Z</dcterms:modified>
</cp:coreProperties>
</file>