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767"/>
    <a:srgbClr val="E6E7DC"/>
    <a:srgbClr val="56C7E3"/>
    <a:srgbClr val="4C8EDA"/>
    <a:srgbClr val="ECB5C9"/>
    <a:srgbClr val="C63F1E"/>
    <a:srgbClr val="F8F9F3"/>
    <a:srgbClr val="6BDBE9"/>
    <a:srgbClr val="7BC8E8"/>
    <a:srgbClr val="B3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46"/>
    <p:restoredTop sz="92936"/>
  </p:normalViewPr>
  <p:slideViewPr>
    <p:cSldViewPr snapToGrid="0" snapToObjects="1">
      <p:cViewPr>
        <p:scale>
          <a:sx n="16" d="100"/>
          <a:sy n="16" d="100"/>
        </p:scale>
        <p:origin x="22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6111-C1EA-6042-A259-6808FC01836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4C629-F964-074F-9659-DEE74FAF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C629-F964-074F-9659-DEE74FAF9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1706-BD1B-A14F-AF6D-1A3FC2EDFA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AE2E-C8A7-194E-B77D-12FB1905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827667" y="15756684"/>
            <a:ext cx="12801600" cy="6741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9827667" y="14473205"/>
            <a:ext cx="12801600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11879" y="1469371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Times New Roman" charset="0"/>
                <a:cs typeface="Times New Roman" charset="0"/>
              </a:rPr>
              <a:t>Conclusion</a:t>
            </a:r>
            <a:endParaRPr lang="en-US" sz="5400" b="1" dirty="0">
              <a:latin typeface="Franklin Gothic Medium" panose="020B06030201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751476" y="6452372"/>
            <a:ext cx="12801600" cy="7309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44801" y="6452371"/>
            <a:ext cx="12801599" cy="18516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544800" y="5223395"/>
            <a:ext cx="12801600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15554868" y="5223395"/>
            <a:ext cx="12801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076285" y="5383482"/>
            <a:ext cx="739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Times New Roman" charset="0"/>
                <a:cs typeface="Times New Roman" charset="0"/>
              </a:rPr>
              <a:t>Graphing Tactics to CWE</a:t>
            </a:r>
            <a:endParaRPr lang="en-US" sz="5400" b="1" dirty="0">
              <a:latin typeface="Franklin Gothic Medium" panose="020B06030201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670" y="-104591"/>
            <a:ext cx="43960868" cy="4518052"/>
          </a:xfrm>
          <a:prstGeom prst="rect">
            <a:avLst/>
          </a:prstGeom>
          <a:solidFill>
            <a:srgbClr val="4C8EDA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C8ED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153" y="352580"/>
            <a:ext cx="23949464" cy="1530229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Analyzing Cyber Threats Using Graph Database Technology</a:t>
            </a:r>
            <a:endParaRPr lang="en-US" sz="7200" b="1" dirty="0">
              <a:solidFill>
                <a:schemeClr val="bg1"/>
              </a:solidFill>
              <a:latin typeface="Franklin Gothic Medium" panose="020B06030201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34834" y="3329376"/>
            <a:ext cx="43926034" cy="1165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936" y="3698055"/>
            <a:ext cx="23920814" cy="45913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Baskerville Old Face" panose="02020602080505020303" pitchFamily="18" charset="0"/>
                <a:ea typeface="Times New Roman" charset="0"/>
                <a:cs typeface="Times New Roman" charset="0"/>
              </a:rPr>
              <a:t>Alejandro Zeno-Miranda &amp; Daylyn Hoxie | REU Mentor </a:t>
            </a:r>
            <a:r>
              <a:rPr lang="mr-IN" sz="4800" dirty="0">
                <a:latin typeface="Baskerville Old Face" panose="02020602080505020303" pitchFamily="18" charset="0"/>
                <a:ea typeface="Times New Roman" charset="0"/>
                <a:cs typeface="Times New Roman" charset="0"/>
              </a:rPr>
              <a:t>–</a:t>
            </a:r>
            <a:r>
              <a:rPr lang="en-US" sz="4800" dirty="0">
                <a:latin typeface="Baskerville Old Face" panose="02020602080505020303" pitchFamily="18" charset="0"/>
                <a:ea typeface="Times New Roman" charset="0"/>
                <a:cs typeface="Times New Roman" charset="0"/>
              </a:rPr>
              <a:t> Dr. Clemente Izurieta | August 2019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-69670" y="4494952"/>
            <a:ext cx="4396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7390" y="6487818"/>
            <a:ext cx="12801599" cy="8525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2720" y="16979404"/>
            <a:ext cx="12784181" cy="8525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83326" y="24469520"/>
            <a:ext cx="12801600" cy="642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7389" y="5211579"/>
            <a:ext cx="12801599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83016" y="5388033"/>
            <a:ext cx="415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-69670" y="3329376"/>
            <a:ext cx="4396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8938" y="1888415"/>
            <a:ext cx="25726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  <a:ea typeface="Times New Roman" charset="0"/>
                <a:cs typeface="Times New Roman" charset="0"/>
              </a:rPr>
              <a:t>Using the ATT&amp;CK Matrix and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CWE/SANS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  <a:ea typeface="Times New Roman" charset="0"/>
                <a:cs typeface="Times New Roman" charset="0"/>
              </a:rPr>
              <a:t> to Identify and Analyze Software Weaknesses</a:t>
            </a:r>
          </a:p>
          <a:p>
            <a:endParaRPr lang="en-US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67388" y="15744480"/>
            <a:ext cx="12801599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97963" y="16001273"/>
            <a:ext cx="3014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Times New Roman" charset="0"/>
                <a:cs typeface="Times New Roman" charset="0"/>
              </a:rPr>
              <a:t>Keywords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827667" y="23209523"/>
            <a:ext cx="12801600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4242282" y="23353296"/>
            <a:ext cx="5312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Times New Roman" charset="0"/>
                <a:cs typeface="Times New Roman" charset="0"/>
              </a:rPr>
              <a:t>References</a:t>
            </a:r>
            <a:endParaRPr lang="en-US" sz="5400" b="1" dirty="0">
              <a:latin typeface="Franklin Gothic Medium" panose="020B0603020102020204" pitchFamily="34" charset="0"/>
              <a:ea typeface="Times New Roman" charset="0"/>
              <a:cs typeface="Times New Roman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6" y="31457776"/>
            <a:ext cx="4806049" cy="120893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952614F-50BF-104D-8640-5D5A705EAE6A}"/>
              </a:ext>
            </a:extLst>
          </p:cNvPr>
          <p:cNvSpPr/>
          <p:nvPr/>
        </p:nvSpPr>
        <p:spPr>
          <a:xfrm>
            <a:off x="15624314" y="25697571"/>
            <a:ext cx="12801600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F14D91-B469-E84E-A3EA-8E6603D63CE6}"/>
              </a:ext>
            </a:extLst>
          </p:cNvPr>
          <p:cNvSpPr/>
          <p:nvPr/>
        </p:nvSpPr>
        <p:spPr>
          <a:xfrm>
            <a:off x="15624314" y="26962101"/>
            <a:ext cx="12784181" cy="3086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F793B-7563-664D-A157-77256856A1C9}"/>
              </a:ext>
            </a:extLst>
          </p:cNvPr>
          <p:cNvSpPr txBox="1"/>
          <p:nvPr/>
        </p:nvSpPr>
        <p:spPr>
          <a:xfrm>
            <a:off x="20014939" y="25889786"/>
            <a:ext cx="5249261" cy="20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Future Work</a:t>
            </a:r>
          </a:p>
          <a:p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5944ED-8C3A-3B4B-8959-02BD9C0D420E}"/>
              </a:ext>
            </a:extLst>
          </p:cNvPr>
          <p:cNvSpPr/>
          <p:nvPr/>
        </p:nvSpPr>
        <p:spPr>
          <a:xfrm>
            <a:off x="29751476" y="5178920"/>
            <a:ext cx="12801600" cy="1259996"/>
          </a:xfrm>
          <a:prstGeom prst="rect">
            <a:avLst/>
          </a:prstGeom>
          <a:solidFill>
            <a:srgbClr val="4C8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58C11D-7C24-2347-82C2-DDBE74EC420F}"/>
              </a:ext>
            </a:extLst>
          </p:cNvPr>
          <p:cNvSpPr txBox="1"/>
          <p:nvPr/>
        </p:nvSpPr>
        <p:spPr>
          <a:xfrm>
            <a:off x="33715197" y="5372358"/>
            <a:ext cx="5286629" cy="20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Proof of Concept</a:t>
            </a:r>
          </a:p>
          <a:p>
            <a:endParaRPr lang="en-US" dirty="0"/>
          </a:p>
        </p:txBody>
      </p:sp>
      <p:pic>
        <p:nvPicPr>
          <p:cNvPr id="51" name="Picture 50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C977AD5-567D-43F8-964A-F89B04FC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668" y="215553"/>
            <a:ext cx="2929863" cy="294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80733-8ADC-4872-AB94-5ABABFF99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1188" y="921741"/>
            <a:ext cx="3840813" cy="1530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9299C3-8F91-4B55-9594-906E8FFE2208}"/>
              </a:ext>
            </a:extLst>
          </p:cNvPr>
          <p:cNvSpPr txBox="1"/>
          <p:nvPr/>
        </p:nvSpPr>
        <p:spPr>
          <a:xfrm>
            <a:off x="1693820" y="6748017"/>
            <a:ext cx="12379219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Cyber adversaries use many different behaviors when compromising target enterprises.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The MITRE ATT&amp;CK Matrix [1] further divides these behaviors as techniques that may be used to achieve a tactic.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The 2011 CWE/SANS Top 25 Most Dangerous Software Errors [2] identifies common and widespread software security weaknesses.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Connecting an ATT&amp;CK tactic to a CWE through the technical impacts caused by CWEs allows for cause-and-effect analysis of an attack, gives insight into the goals of an attacker’s exploit, and allows for improved prioritization of software weaknesses requiring attention.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A8468A-5C78-45C8-B463-5E1C1AFC79BF}"/>
              </a:ext>
            </a:extLst>
          </p:cNvPr>
          <p:cNvSpPr txBox="1"/>
          <p:nvPr/>
        </p:nvSpPr>
        <p:spPr>
          <a:xfrm>
            <a:off x="1676401" y="17447916"/>
            <a:ext cx="1205734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CWE(Common Weakness Enumeration): a community-developed list describing common software security weaknesses.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ATT&amp;CK(Adversarial Tactics, Techniques, and Common Knowledge): MITRE’s knowledge base of threat tactics and techniques used by cyber adversaries.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Technical Impacts: consequences of CWEs that describe resources or information an attacker may exploit.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Technical Debt: the implied cost of the choice of an expedient solution in the short term that may cause difficulty in future changes.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09BFF-A3FC-4D8B-9DD4-F39C5CBA0760}"/>
              </a:ext>
            </a:extLst>
          </p:cNvPr>
          <p:cNvSpPr txBox="1"/>
          <p:nvPr/>
        </p:nvSpPr>
        <p:spPr>
          <a:xfrm>
            <a:off x="15905145" y="6878005"/>
            <a:ext cx="12329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Using the Neo4j graph database management system [4], relationships between CWEs and attack tactics can be found in a meaningful and easy-to-read model.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The mapping of attacker tactics to CWE impacts [3] provides a connection between attack tactics and technical impacts, allowing for a mapping from attack tactics to CWEs using the Cypher [4] query language.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Relationships between CWEs provide insight to similar weaknesses a user may want to examine.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EA49A-EF9B-4458-933E-9D2BCA27DD1E}"/>
              </a:ext>
            </a:extLst>
          </p:cNvPr>
          <p:cNvSpPr txBox="1"/>
          <p:nvPr/>
        </p:nvSpPr>
        <p:spPr>
          <a:xfrm>
            <a:off x="30142120" y="24558171"/>
            <a:ext cx="122663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 [1] MITRE ATT&amp;CK. The MITRE Corporation, 25 April, 2019, https://attack.mitre.org.</a:t>
            </a:r>
          </a:p>
          <a:p>
            <a:r>
              <a:rPr lang="en-US" sz="4000" dirty="0">
                <a:latin typeface="Baskerville Old Face" panose="02020602080505020303" pitchFamily="18" charset="0"/>
              </a:rPr>
              <a:t>[2] CWE - Common Weakness Enumeration. The MITRE Corporation, 20 June, 2019, https://cwe.mitre.org.</a:t>
            </a:r>
          </a:p>
          <a:p>
            <a:r>
              <a:rPr lang="en-US" sz="4000" dirty="0">
                <a:latin typeface="Baskerville Old Face" panose="02020602080505020303" pitchFamily="18" charset="0"/>
              </a:rPr>
              <a:t>[3] C. </a:t>
            </a:r>
            <a:r>
              <a:rPr lang="en-US" sz="4000" dirty="0" err="1">
                <a:latin typeface="Baskerville Old Face" panose="02020602080505020303" pitchFamily="18" charset="0"/>
              </a:rPr>
              <a:t>Izurieta</a:t>
            </a:r>
            <a:r>
              <a:rPr lang="en-US" sz="4000" dirty="0">
                <a:latin typeface="Baskerville Old Face" panose="02020602080505020303" pitchFamily="18" charset="0"/>
              </a:rPr>
              <a:t>, M. Prouty, “Leveraging </a:t>
            </a:r>
            <a:r>
              <a:rPr lang="en-US" sz="4000" dirty="0" err="1">
                <a:latin typeface="Baskerville Old Face" panose="02020602080505020303" pitchFamily="18" charset="0"/>
              </a:rPr>
              <a:t>SecDevOps</a:t>
            </a:r>
            <a:r>
              <a:rPr lang="en-US" sz="4000" dirty="0">
                <a:latin typeface="Baskerville Old Face" panose="02020602080505020303" pitchFamily="18" charset="0"/>
              </a:rPr>
              <a:t> to Tackle the Technical Debt Associated with Cybersecurity Attack Tactics”, TechDebt’19. Montreal, Canada, May 2019.</a:t>
            </a:r>
          </a:p>
          <a:p>
            <a:r>
              <a:rPr lang="en-US" sz="4000" dirty="0">
                <a:latin typeface="Baskerville Old Face" panose="02020602080505020303" pitchFamily="18" charset="0"/>
              </a:rPr>
              <a:t>[4] Neo4j Graph Platform. Neo4j Inc., 2019, https://neo4j.com.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8318-F04D-4996-9BE6-A1D7AD1B6A10}"/>
              </a:ext>
            </a:extLst>
          </p:cNvPr>
          <p:cNvSpPr txBox="1"/>
          <p:nvPr/>
        </p:nvSpPr>
        <p:spPr>
          <a:xfrm>
            <a:off x="16041312" y="27149782"/>
            <a:ext cx="12057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Integrate livestream data to update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Technical debt quantification from attack behaviors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Prioritization of CWEs based on ease of exploitation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Integrate database with Java for ease of 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C6F65-CC21-4A28-AD9F-028E58B54898}"/>
              </a:ext>
            </a:extLst>
          </p:cNvPr>
          <p:cNvSpPr txBox="1"/>
          <p:nvPr/>
        </p:nvSpPr>
        <p:spPr>
          <a:xfrm>
            <a:off x="30065853" y="15929209"/>
            <a:ext cx="121444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Attack tactics can be linked to exploitable CWEs by way of technical impacts.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The mapping of attack tactics to weaknesses within a graph database provides easy interpretation of cause-and-effect relationships from both developer and operational responder (</a:t>
            </a:r>
            <a:r>
              <a:rPr lang="en-US" sz="4000" dirty="0" err="1">
                <a:latin typeface="Baskerville Old Face" panose="02020602080505020303" pitchFamily="18" charset="0"/>
              </a:rPr>
              <a:t>SecDevOps</a:t>
            </a:r>
            <a:r>
              <a:rPr lang="en-US" sz="4000" dirty="0">
                <a:latin typeface="Baskerville Old Face" panose="02020602080505020303" pitchFamily="18" charset="0"/>
              </a:rPr>
              <a:t>) perspectives.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Providing connections between attack tactics and weaknesses within a graph database allows for better management of technical debt and prioritization of refactors.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958C6-3639-4DCE-B3BE-521127C86518}"/>
              </a:ext>
            </a:extLst>
          </p:cNvPr>
          <p:cNvSpPr txBox="1"/>
          <p:nvPr/>
        </p:nvSpPr>
        <p:spPr>
          <a:xfrm>
            <a:off x="29998489" y="6748017"/>
            <a:ext cx="121444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A sample database was created to associate all 12 tactics and 244 techniques from ATT&amp;CK Enterprise with the CWE/SANS Top 25 most common CWEs [3].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Connections between the Top 25 CWEs and their related CWEs were created using the </a:t>
            </a:r>
            <a:r>
              <a:rPr lang="en-US" sz="4000" dirty="0" err="1">
                <a:latin typeface="Baskerville Old Face" panose="02020602080505020303" pitchFamily="18" charset="0"/>
              </a:rPr>
              <a:t>ChildOf</a:t>
            </a:r>
            <a:r>
              <a:rPr lang="en-US" sz="4000" dirty="0">
                <a:latin typeface="Baskerville Old Face" panose="02020602080505020303" pitchFamily="18" charset="0"/>
              </a:rPr>
              <a:t>, </a:t>
            </a:r>
            <a:r>
              <a:rPr lang="en-US" sz="4000" dirty="0" err="1">
                <a:latin typeface="Baskerville Old Face" panose="02020602080505020303" pitchFamily="18" charset="0"/>
              </a:rPr>
              <a:t>CanAlsoBe</a:t>
            </a:r>
            <a:r>
              <a:rPr lang="en-US" sz="4000" dirty="0">
                <a:latin typeface="Baskerville Old Face" panose="02020602080505020303" pitchFamily="18" charset="0"/>
              </a:rPr>
              <a:t>, </a:t>
            </a:r>
            <a:r>
              <a:rPr lang="en-US" sz="4000" dirty="0" err="1">
                <a:latin typeface="Baskerville Old Face" panose="02020602080505020303" pitchFamily="18" charset="0"/>
              </a:rPr>
              <a:t>ParentOf</a:t>
            </a:r>
            <a:r>
              <a:rPr lang="en-US" sz="4000" dirty="0">
                <a:latin typeface="Baskerville Old Face" panose="02020602080505020303" pitchFamily="18" charset="0"/>
              </a:rPr>
              <a:t>, </a:t>
            </a:r>
            <a:r>
              <a:rPr lang="en-US" sz="4000" dirty="0" err="1">
                <a:latin typeface="Baskerville Old Face" panose="02020602080505020303" pitchFamily="18" charset="0"/>
              </a:rPr>
              <a:t>MemberOf</a:t>
            </a:r>
            <a:r>
              <a:rPr lang="en-US" sz="4000" dirty="0">
                <a:latin typeface="Baskerville Old Face" panose="02020602080505020303" pitchFamily="18" charset="0"/>
              </a:rPr>
              <a:t>, </a:t>
            </a:r>
            <a:r>
              <a:rPr lang="en-US" sz="4000" dirty="0" err="1">
                <a:latin typeface="Baskerville Old Face" panose="02020602080505020303" pitchFamily="18" charset="0"/>
              </a:rPr>
              <a:t>CanPrecede</a:t>
            </a:r>
            <a:r>
              <a:rPr lang="en-US" sz="4000" dirty="0">
                <a:latin typeface="Baskerville Old Face" panose="02020602080505020303" pitchFamily="18" charset="0"/>
              </a:rPr>
              <a:t>, </a:t>
            </a:r>
            <a:r>
              <a:rPr lang="en-US" sz="4000" dirty="0" err="1">
                <a:latin typeface="Baskerville Old Face" panose="02020602080505020303" pitchFamily="18" charset="0"/>
              </a:rPr>
              <a:t>CanFollow</a:t>
            </a:r>
            <a:r>
              <a:rPr lang="en-US" sz="4000" dirty="0">
                <a:latin typeface="Baskerville Old Face" panose="02020602080505020303" pitchFamily="18" charset="0"/>
              </a:rPr>
              <a:t>, and </a:t>
            </a:r>
            <a:r>
              <a:rPr lang="en-US" sz="4000" dirty="0" err="1">
                <a:latin typeface="Baskerville Old Face" panose="02020602080505020303" pitchFamily="18" charset="0"/>
              </a:rPr>
              <a:t>PeerOf</a:t>
            </a:r>
            <a:r>
              <a:rPr lang="en-US" sz="4000" dirty="0">
                <a:latin typeface="Baskerville Old Face" panose="02020602080505020303" pitchFamily="18" charset="0"/>
              </a:rPr>
              <a:t> relationships listed [2] on MITRE’s website.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The sample database can be expanded upon to contain all CWEs listed on MITRE and update with MITRE’s updates of CWE and ATT&amp;CK listings.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6A8A06-9234-794A-A06C-5E6AE2FBC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3" r="8032"/>
          <a:stretch/>
        </p:blipFill>
        <p:spPr>
          <a:xfrm>
            <a:off x="16193681" y="12409221"/>
            <a:ext cx="11350487" cy="11134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1C078B5-58A8-4F4B-A404-533B41D85192}"/>
              </a:ext>
            </a:extLst>
          </p:cNvPr>
          <p:cNvSpPr txBox="1"/>
          <p:nvPr/>
        </p:nvSpPr>
        <p:spPr>
          <a:xfrm>
            <a:off x="15860271" y="23492139"/>
            <a:ext cx="12329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Cypher query providing above result:</a:t>
            </a:r>
          </a:p>
          <a:p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MATCH (</a:t>
            </a:r>
            <a:r>
              <a:rPr lang="en-US" sz="2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t:Tactic</a:t>
            </a:r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)-[:ACHIEVES]-&gt;(</a:t>
            </a:r>
            <a:r>
              <a:rPr lang="en-US" sz="2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i:Impact</a:t>
            </a:r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)&lt;-[:CAUSES]-(</a:t>
            </a:r>
            <a:r>
              <a:rPr lang="en-US" sz="2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c:Consequence</a:t>
            </a:r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)&lt;-[:ASSOCIATED_WITH]-(</a:t>
            </a:r>
            <a:r>
              <a:rPr lang="en-US" sz="2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w:CWE</a:t>
            </a:r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) WHERE w.id = "CWE-759" RETURN t, </a:t>
            </a:r>
            <a:r>
              <a:rPr lang="en-US" sz="2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, c, w</a:t>
            </a:r>
          </a:p>
        </p:txBody>
      </p:sp>
    </p:spTree>
    <p:extLst>
      <p:ext uri="{BB962C8B-B14F-4D97-AF65-F5344CB8AC3E}">
        <p14:creationId xmlns:p14="http://schemas.microsoft.com/office/powerpoint/2010/main" val="1700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642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Franklin Gothic Medium</vt:lpstr>
      <vt:lpstr>Times New Roman</vt:lpstr>
      <vt:lpstr>Office Theme</vt:lpstr>
      <vt:lpstr>Analyzing Cyber Threats Using Graph Database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Prouty, Mary E</dc:creator>
  <cp:lastModifiedBy>Daylyn Hoxie</cp:lastModifiedBy>
  <cp:revision>101</cp:revision>
  <cp:lastPrinted>2018-08-02T15:38:49Z</cp:lastPrinted>
  <dcterms:created xsi:type="dcterms:W3CDTF">2018-07-30T19:44:44Z</dcterms:created>
  <dcterms:modified xsi:type="dcterms:W3CDTF">2019-08-05T19:55:04Z</dcterms:modified>
</cp:coreProperties>
</file>