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AC6D-0CE4-4A61-A768-A7A949F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D9BA-04CA-4D5C-A927-2C6F64722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32AD-999A-4672-8883-EA00415A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3D86-5208-45B6-8248-3F0F578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CE7D-242B-49EA-B51C-CD06EF5F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2FB4-C30B-494D-84C2-CA935325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F8F32-96F1-4812-9637-D97536586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A738-3E7E-4A67-9406-CB6284FB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018E-6D55-4828-8A9C-43F5F5F3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127E-0D7C-4107-B94B-3F7A5F52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3DAA2-D22A-4E9D-B868-3BF4FF8EB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3883D-C5A5-44C3-91E0-FCB09D27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445-C5CF-46EC-AFB3-A0096743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452F-0EB2-4899-AD58-94874D0C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F19D-DC18-4512-870C-0287E76C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0545-56B6-4696-93B4-FAF5567C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FC54-F140-420D-B925-EB979315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5F8D-C478-43BA-834D-3EA8A214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BE89-3A07-4EEE-AC0A-643A3CF0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509E-6004-4482-9864-33270676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8ABE-7718-4CFA-9527-DCFE229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842BF-0BD8-40EB-959C-0D1483C6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5B05-7926-48B8-8E26-0BF55B2D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FE8C-B451-43E3-98D2-FB5D59DB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DAAA-C27E-40A5-BCF2-E970C106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83F8-3778-4AD7-9D55-94CF3086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94B7-9A17-4BDF-A674-68851B284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11D4-691A-4797-BD88-8ABD7EC5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9136-A49D-4BC3-BD0D-5B405B5F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C1FE-284A-4C17-A600-38AA2390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E074-9F1B-44F0-AAC1-AD93F63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9193-B914-4D92-B179-25872AD2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9D66-F041-4334-AC41-D6659C5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6E6E-25EE-4319-AA62-B97B8CDB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C7756-42B4-41C0-BC33-1A494D8B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04888-8E0B-4C59-87D7-9C1982D6A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F26CA-89BC-4700-9817-B03F5D35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56DE4-B581-4BFF-AE90-13109D8E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49F8F-9F61-4CD9-84A7-B8751E2E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EF2D-47A4-45B8-A925-A2D1415F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64CC8-68B5-414B-905B-95AC7EA9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218BF-BF99-4EC2-9C72-5051402B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A812B-5863-41D7-9498-40B7DA48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22C3D-2757-4BC9-8143-693D14E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B45DD-10E3-41BD-BF20-3CE2888F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5726-E040-484F-9703-49161139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AC42-B64C-4A6B-9D1F-6AFA2CAD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74F0-259B-45F1-AA8E-B7D86054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9B5A8-B3C8-4C39-ADAD-08DA60DE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1E18-CDEC-4F83-BBF1-74FDABAD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184A-875E-484C-AD6D-8EA72C37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4F8E-495B-4B80-8CCD-C1A679EE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688-FC1A-4B94-A768-69858A11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9DBCC-7130-4565-BCD6-AA9BCE679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72C5C-4984-4C19-A812-3D76AA42F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7D912-32C3-422A-A218-D633FC2B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2215-3061-44EF-A36C-245EBBBC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F40C-4F3F-4DBF-95A8-93F6A30E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13136-06CA-4EFF-95DF-E3C5CB66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65F5F-4E65-45FD-9734-0AE0817B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F3F-E546-40BC-8015-9EDB33766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6155-3032-4244-BAAC-283D03C91A32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1C0B-B8C1-4E09-A4BA-97ECB9728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8AF9-7567-4DA8-96DC-D58BCF794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41D4-1C50-49D4-9FE0-22DFAEE6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er.cdc.gov/" TargetMode="External"/><Relationship Id="rId2" Type="http://schemas.openxmlformats.org/officeDocument/2006/relationships/hyperlink" Target="http://pdaps.org/datasets/pdmp-implementation-d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drugoverdose/maps/rxstate201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21B70-B22A-49BB-B707-3A5422AB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Opioids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6600" dirty="0">
                <a:solidFill>
                  <a:srgbClr val="FFFFFF"/>
                </a:solidFill>
              </a:rPr>
              <a:t>in America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CEE29-EC01-449E-9235-48A9BBF3F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Deaths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4300" dirty="0">
                <a:solidFill>
                  <a:srgbClr val="FFFFFF"/>
                </a:solidFill>
              </a:rPr>
              <a:t>Due to Overdose</a:t>
            </a:r>
          </a:p>
        </p:txBody>
      </p:sp>
    </p:spTree>
    <p:extLst>
      <p:ext uri="{BB962C8B-B14F-4D97-AF65-F5344CB8AC3E}">
        <p14:creationId xmlns:p14="http://schemas.microsoft.com/office/powerpoint/2010/main" val="2943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3C97C-C5E6-447E-B57F-0AE66C60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5778-D5A7-4209-B9F9-32FC8309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dirty="0"/>
              <a:t>Opioid use and abuse are often in the news</a:t>
            </a:r>
          </a:p>
          <a:p>
            <a:r>
              <a:rPr lang="en-US" sz="3200" dirty="0"/>
              <a:t>New federal and state laws have been enacted to combat opioid use over the past 20 years</a:t>
            </a:r>
          </a:p>
          <a:p>
            <a:r>
              <a:rPr lang="en-US" sz="3200" dirty="0"/>
              <a:t>As a pharmacist, I have seen dramatic decrease in the number of narcotic prescriptions over the past few years</a:t>
            </a:r>
          </a:p>
          <a:p>
            <a:r>
              <a:rPr lang="en-US" sz="3200" dirty="0"/>
              <a:t>Is this across all states or just TN?</a:t>
            </a:r>
          </a:p>
          <a:p>
            <a:r>
              <a:rPr lang="en-US" sz="3200" dirty="0"/>
              <a:t>Does the data reflect this?</a:t>
            </a:r>
          </a:p>
          <a:p>
            <a:r>
              <a:rPr lang="en-US" sz="3200" dirty="0"/>
              <a:t>If so, have deaths due to overdose decreased also?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4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4282-24CC-4174-A2C8-E12F3ECC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E4B8-FBDC-4446-A986-8DDFFF868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511388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Data Acquisition</a:t>
            </a:r>
          </a:p>
          <a:p>
            <a:pPr lvl="1"/>
            <a:r>
              <a:rPr lang="en-US" sz="3200" dirty="0"/>
              <a:t>Opioid dispensing rate</a:t>
            </a:r>
          </a:p>
          <a:p>
            <a:pPr lvl="2"/>
            <a:r>
              <a:rPr lang="en-US" dirty="0"/>
              <a:t>Scraped from cdc.gov/</a:t>
            </a:r>
            <a:r>
              <a:rPr lang="en-US" dirty="0" err="1"/>
              <a:t>drugoverdose</a:t>
            </a:r>
            <a:r>
              <a:rPr lang="en-US" dirty="0"/>
              <a:t>/maps</a:t>
            </a:r>
            <a:endParaRPr lang="en-US" sz="4800" dirty="0"/>
          </a:p>
          <a:p>
            <a:pPr lvl="1"/>
            <a:r>
              <a:rPr lang="en-US" sz="3200" dirty="0"/>
              <a:t>Overdose deaths and illicit drugs</a:t>
            </a:r>
          </a:p>
          <a:p>
            <a:pPr lvl="2"/>
            <a:r>
              <a:rPr lang="en-US" dirty="0"/>
              <a:t>CDC website Wonder.cdc.gov </a:t>
            </a:r>
          </a:p>
          <a:p>
            <a:pPr lvl="1"/>
            <a:r>
              <a:rPr lang="en-US" sz="3200" dirty="0"/>
              <a:t>PDMP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Pdaps.org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7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85BCB-9B48-4DC4-98D8-41DB106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C1BA-78DA-4BB8-ACD1-77DB8801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586855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/>
              <a:t>Cleaning</a:t>
            </a:r>
          </a:p>
          <a:p>
            <a:pPr>
              <a:buFontTx/>
              <a:buChar char="-"/>
            </a:pPr>
            <a:r>
              <a:rPr lang="en-US" sz="2200" dirty="0"/>
              <a:t>Opioid dispensing rate</a:t>
            </a:r>
          </a:p>
          <a:p>
            <a:pPr lvl="1">
              <a:buFontTx/>
              <a:buChar char="-"/>
            </a:pPr>
            <a:r>
              <a:rPr lang="en-US" sz="2200" dirty="0"/>
              <a:t>Website scraped from multiple pages</a:t>
            </a:r>
          </a:p>
          <a:p>
            <a:pPr lvl="1">
              <a:buFontTx/>
              <a:buChar char="-"/>
            </a:pPr>
            <a:r>
              <a:rPr lang="en-US" sz="2200" dirty="0"/>
              <a:t>Utilized </a:t>
            </a:r>
            <a:r>
              <a:rPr lang="en-US" sz="2200" dirty="0" err="1"/>
              <a:t>BeautifulSoup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Cause of death by state</a:t>
            </a:r>
          </a:p>
          <a:p>
            <a:pPr lvl="1">
              <a:buFontTx/>
              <a:buChar char="-"/>
            </a:pPr>
            <a:r>
              <a:rPr lang="en-US" sz="2200" dirty="0"/>
              <a:t>Grouped together “other &amp; unspecified narcotics” and “other synthetic narcotics” to a new name “other narcotics” by using replace()</a:t>
            </a:r>
          </a:p>
          <a:p>
            <a:pPr lvl="1">
              <a:buFontTx/>
              <a:buChar char="-"/>
            </a:pPr>
            <a:r>
              <a:rPr lang="en-US" sz="2200" dirty="0"/>
              <a:t>Added a new calculated column “Crude Rate”</a:t>
            </a:r>
          </a:p>
          <a:p>
            <a:pPr>
              <a:buFontTx/>
              <a:buChar char="-"/>
            </a:pPr>
            <a:r>
              <a:rPr lang="en-US" sz="2200" dirty="0"/>
              <a:t>Illicit, Rx, and Synthetic cause of death</a:t>
            </a:r>
          </a:p>
          <a:p>
            <a:pPr lvl="1">
              <a:buFontTx/>
              <a:buChar char="-"/>
            </a:pPr>
            <a:r>
              <a:rPr lang="en-US" sz="2200" dirty="0"/>
              <a:t>Grouped schedule I illicit drugs: cocaine and heroin </a:t>
            </a:r>
          </a:p>
          <a:p>
            <a:pPr lvl="1">
              <a:buFontTx/>
              <a:buChar char="-"/>
            </a:pPr>
            <a:r>
              <a:rPr lang="en-US" sz="2200" dirty="0"/>
              <a:t>RX are drugs available by prescription: opioids, narcotics &amp; methadone</a:t>
            </a:r>
          </a:p>
          <a:p>
            <a:pPr lvl="1">
              <a:buFontTx/>
              <a:buChar char="-"/>
            </a:pPr>
            <a:r>
              <a:rPr lang="en-US" sz="2200" dirty="0"/>
              <a:t>Synthetic: fentanyl and tramadol</a:t>
            </a:r>
          </a:p>
          <a:p>
            <a:pPr lvl="1">
              <a:buFontTx/>
              <a:buChar char="-"/>
            </a:pPr>
            <a:r>
              <a:rPr lang="en-US" sz="2200" dirty="0"/>
              <a:t>New column to indicated which group the drug fell into</a:t>
            </a:r>
          </a:p>
          <a:p>
            <a:pPr lvl="1">
              <a:buFontTx/>
              <a:buChar char="-"/>
            </a:pPr>
            <a:r>
              <a:rPr lang="en-US" sz="2200" dirty="0"/>
              <a:t>Merged all 3 </a:t>
            </a:r>
            <a:r>
              <a:rPr lang="en-US" sz="2200" dirty="0" err="1"/>
              <a:t>dataframes</a:t>
            </a:r>
            <a:endParaRPr lang="en-US" sz="2200" dirty="0"/>
          </a:p>
          <a:p>
            <a:pPr lvl="1">
              <a:buFontTx/>
              <a:buChar char="-"/>
            </a:pPr>
            <a:r>
              <a:rPr lang="en-US" sz="2200" dirty="0"/>
              <a:t>Added a calculated column “Crude Rate” </a:t>
            </a:r>
          </a:p>
        </p:txBody>
      </p:sp>
    </p:spTree>
    <p:extLst>
      <p:ext uri="{BB962C8B-B14F-4D97-AF65-F5344CB8AC3E}">
        <p14:creationId xmlns:p14="http://schemas.microsoft.com/office/powerpoint/2010/main" val="36404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64A9F-FC3A-4ECD-B78C-DC6DC9C3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4B46-2B21-4CB1-9884-93002E6C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4000" dirty="0"/>
              <a:t>Challenges and Limitations</a:t>
            </a:r>
          </a:p>
          <a:p>
            <a:pPr lvl="1"/>
            <a:r>
              <a:rPr lang="en-US" dirty="0"/>
              <a:t>Death tolls less than 10 were  given a value of “Suppressed” to protect individual privacy</a:t>
            </a:r>
          </a:p>
          <a:p>
            <a:pPr lvl="2"/>
            <a:r>
              <a:rPr lang="en-US" sz="2200" dirty="0"/>
              <a:t>Value “5” assigned although “0” could have been used</a:t>
            </a:r>
          </a:p>
          <a:p>
            <a:pPr lvl="1"/>
            <a:r>
              <a:rPr lang="en-US" dirty="0"/>
              <a:t>Drugs are grouped into categories in the Wonder database</a:t>
            </a:r>
          </a:p>
          <a:p>
            <a:pPr lvl="2"/>
            <a:r>
              <a:rPr lang="en-US" sz="2200" dirty="0"/>
              <a:t>ICD-10 not always specific on the drug that caused the overdose</a:t>
            </a:r>
          </a:p>
          <a:p>
            <a:pPr lvl="2"/>
            <a:r>
              <a:rPr lang="en-US" sz="2200" dirty="0"/>
              <a:t>Some overdoses are caused by more than one drug</a:t>
            </a:r>
          </a:p>
          <a:p>
            <a:pPr lvl="2"/>
            <a:r>
              <a:rPr lang="en-US" sz="2200" dirty="0"/>
              <a:t>Fentanyl is a synthetic narcotic available by prescription but also a man-made street drug</a:t>
            </a:r>
          </a:p>
        </p:txBody>
      </p:sp>
    </p:spTree>
    <p:extLst>
      <p:ext uri="{BB962C8B-B14F-4D97-AF65-F5344CB8AC3E}">
        <p14:creationId xmlns:p14="http://schemas.microsoft.com/office/powerpoint/2010/main" val="128112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E8252-B7A3-4034-AE55-B4E3267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9F95-BEC3-4D41-93CB-572D9590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2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A3AD-CA6B-4C4E-8889-EA5E35C1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2563349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Tools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4300" dirty="0">
                <a:solidFill>
                  <a:srgbClr val="FFFFFF"/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A1BF-DA00-40B1-8F48-51E99565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</a:rPr>
              <a:t>Python/Pandas - to clean and aggregate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</a:rPr>
              <a:t>Excel - to visualize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</a:rPr>
              <a:t>Power BI - to create an interactive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</a:rPr>
              <a:t>Visual Studio Code - to create markdown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E"/>
                </a:solidFill>
                <a:effectLst/>
              </a:rPr>
              <a:t>Git - to control version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426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7D7CC-6F9B-4644-B83A-E3FE6A58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EEB8-9122-4248-8D1F-EBAA205A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http://pdaps.org/datasets/pdmp-implementation-date</a:t>
            </a: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https://wonder.cdc.gov/</a:t>
            </a: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https://www.cdc.gov/drugoverdose/maps/rxstate2019.html</a:t>
            </a:r>
            <a:endParaRPr lang="en-US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099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368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Opioids in America</vt:lpstr>
      <vt:lpstr>Motivation</vt:lpstr>
      <vt:lpstr>Methodology</vt:lpstr>
      <vt:lpstr>Methodology</vt:lpstr>
      <vt:lpstr>Analysis</vt:lpstr>
      <vt:lpstr>Analysis</vt:lpstr>
      <vt:lpstr>Tools Used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Opioids in America</dc:title>
  <dc:creator>Debbie Hoza</dc:creator>
  <cp:lastModifiedBy>Debbie Hoza</cp:lastModifiedBy>
  <cp:revision>13</cp:revision>
  <dcterms:created xsi:type="dcterms:W3CDTF">2021-06-22T16:43:55Z</dcterms:created>
  <dcterms:modified xsi:type="dcterms:W3CDTF">2021-06-23T02:29:33Z</dcterms:modified>
</cp:coreProperties>
</file>