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77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425" autoAdjust="0"/>
  </p:normalViewPr>
  <p:slideViewPr>
    <p:cSldViewPr snapToGrid="0">
      <p:cViewPr varScale="1">
        <p:scale>
          <a:sx n="89" d="100"/>
          <a:sy n="89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E5E3C-2566-43C4-B3B3-74F6FDF47A7F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3353F-0715-444C-8261-DA50F3B4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8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2371"/>
            <a:ext cx="8791575" cy="1607591"/>
          </a:xfrm>
        </p:spPr>
        <p:txBody>
          <a:bodyPr/>
          <a:lstStyle/>
          <a:p>
            <a:pPr algn="ctr"/>
            <a:r>
              <a:rPr lang="en-US" dirty="0" err="1" smtClean="0"/>
              <a:t>Insaid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 Term 1 </a:t>
            </a:r>
            <a:br>
              <a:rPr lang="en-US" dirty="0" smtClean="0"/>
            </a:br>
            <a:r>
              <a:rPr lang="en-US" dirty="0" smtClean="0"/>
              <a:t>EDA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Car Sales data set EDA Analysis and Observations</a:t>
            </a:r>
          </a:p>
          <a:p>
            <a:r>
              <a:rPr lang="en-US" dirty="0" smtClean="0"/>
              <a:t>- DHAVAL PARIKH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74871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34528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Age distribution for each body type where age is less than 30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33217"/>
            <a:ext cx="9905999" cy="385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220854" y="5090117"/>
            <a:ext cx="10525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 </a:t>
            </a:r>
            <a:r>
              <a:rPr lang="en-US" b="1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  <a:r>
              <a:rPr lang="en-US" dirty="0"/>
              <a:t>change the crossovers more frequently than other car </a:t>
            </a:r>
            <a:r>
              <a:rPr lang="en-US" dirty="0" smtClean="0"/>
              <a:t>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Normally </a:t>
            </a:r>
            <a:r>
              <a:rPr lang="en-US" dirty="0"/>
              <a:t>Sedan cars are changed after 8 years of car </a:t>
            </a:r>
            <a:r>
              <a:rPr lang="en-US" dirty="0" smtClean="0"/>
              <a:t>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Van</a:t>
            </a:r>
            <a:r>
              <a:rPr lang="en-US" dirty="0"/>
              <a:t>, </a:t>
            </a:r>
            <a:r>
              <a:rPr lang="en-US" dirty="0" err="1"/>
              <a:t>Vagon</a:t>
            </a:r>
            <a:r>
              <a:rPr lang="en-US" dirty="0"/>
              <a:t> and Hatch cars are changed at much lower age (5-8 </a:t>
            </a:r>
            <a:r>
              <a:rPr lang="en-US" dirty="0" smtClean="0"/>
              <a:t>years)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 </a:t>
            </a:r>
            <a:r>
              <a:rPr lang="en-US" dirty="0"/>
              <a:t>all most cars are sold between the age of 4-10 years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0628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50193"/>
            <a:ext cx="9905999" cy="5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between Age of the car and mileage</a:t>
            </a:r>
            <a:r>
              <a:rPr lang="en-US" altLang="en-US" sz="2000" dirty="0" smtClean="0">
                <a:latin typeface="Arial" panose="020B0604020202020204" pitchFamily="34" charset="0"/>
              </a:rPr>
              <a:t>/year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24" y="1250266"/>
            <a:ext cx="9820987" cy="351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068807" y="4894311"/>
            <a:ext cx="102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Most newer cars have higher </a:t>
            </a:r>
            <a:r>
              <a:rPr lang="en-US" sz="2000" b="1" dirty="0" err="1"/>
              <a:t>milage</a:t>
            </a:r>
            <a:r>
              <a:rPr lang="en-US" sz="2000" b="1" dirty="0"/>
              <a:t>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Mileage/year increases till 4 year old cars and gradually reduces for cars older than 4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Mileage/year reduces to less than 5000 miles/year after 30 years of age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People tend to use the new cars more and as the car becomes older the usage of the car gradually decreases.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2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5501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693996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Price Distribution per body type where price is not Extreme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29180"/>
            <a:ext cx="9905999" cy="3879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141412" y="4934594"/>
            <a:ext cx="9905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 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Crossovers </a:t>
            </a:r>
            <a:r>
              <a:rPr lang="en-US" sz="2000" dirty="0"/>
              <a:t>have overall better average resale price compared to other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Sedan and </a:t>
            </a:r>
            <a:r>
              <a:rPr lang="en-US" sz="2000" dirty="0" err="1"/>
              <a:t>Vagons</a:t>
            </a:r>
            <a:r>
              <a:rPr lang="en-US" sz="2000" dirty="0"/>
              <a:t> have relatively lowest average resale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Crossover and Sedans have wider price ranges.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Cars from Some manufacturers seems </a:t>
            </a:r>
            <a:r>
              <a:rPr lang="en-US" sz="2000" dirty="0"/>
              <a:t>to have better resale value compared to </a:t>
            </a:r>
            <a:r>
              <a:rPr lang="en-US" sz="2000" dirty="0" smtClean="0"/>
              <a:t>others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50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7727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3110" y="727292"/>
            <a:ext cx="10622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Check if </a:t>
            </a:r>
            <a:r>
              <a:rPr lang="en-US" sz="2000" b="1" dirty="0" smtClean="0"/>
              <a:t>Car Manufacturer has </a:t>
            </a:r>
            <a:r>
              <a:rPr lang="en-US" sz="2000" b="1" dirty="0"/>
              <a:t>relation to the resale value of the car in crossover and sedan </a:t>
            </a:r>
            <a:r>
              <a:rPr lang="en-US" sz="2000" b="1" dirty="0" smtClean="0"/>
              <a:t>types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6" y="1188957"/>
            <a:ext cx="10442675" cy="4015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989806" y="5072896"/>
            <a:ext cx="110076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 : 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</a:t>
            </a:r>
            <a:r>
              <a:rPr lang="en-US" dirty="0"/>
              <a:t>shows that in crossover and Sedan cars, </a:t>
            </a:r>
            <a:r>
              <a:rPr lang="en-US" dirty="0" smtClean="0"/>
              <a:t>Cars </a:t>
            </a:r>
            <a:r>
              <a:rPr lang="en-US" dirty="0"/>
              <a:t>from "Audi", "BMW", "Mercedes-Benz", "Lexus", "</a:t>
            </a:r>
            <a:r>
              <a:rPr lang="en-US" dirty="0" err="1"/>
              <a:t>Volkswagon</a:t>
            </a:r>
            <a:r>
              <a:rPr lang="en-US" dirty="0"/>
              <a:t>", "Land Rover", "Porsche" etc. are in much higher price range as compared to cars from "GAZ", "</a:t>
            </a:r>
            <a:r>
              <a:rPr lang="en-US" dirty="0" err="1"/>
              <a:t>Vaz</a:t>
            </a:r>
            <a:r>
              <a:rPr lang="en-US" dirty="0"/>
              <a:t>", "ZAZ", "</a:t>
            </a:r>
            <a:r>
              <a:rPr lang="en-US" dirty="0" err="1"/>
              <a:t>Moskvich</a:t>
            </a:r>
            <a:r>
              <a:rPr lang="en-US" dirty="0"/>
              <a:t>-AZLK", "Opel" 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 it seems that Resale value for Crossover and Sedan cars does depend on manufacturer and prices of European and Japanese cars is substantially higher than Russian cars.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802257"/>
            <a:ext cx="99059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 smtClean="0"/>
              <a:t>Cars </a:t>
            </a:r>
            <a:r>
              <a:rPr lang="en-US" sz="2000" b="1" dirty="0"/>
              <a:t>from which </a:t>
            </a:r>
            <a:r>
              <a:rPr lang="en-US" sz="2000" b="1" dirty="0" smtClean="0"/>
              <a:t>manufacturers </a:t>
            </a:r>
            <a:r>
              <a:rPr lang="en-US" sz="2000" b="1" dirty="0"/>
              <a:t>sale more? expensive or economy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95745" y="3463059"/>
            <a:ext cx="3751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 : </a:t>
            </a:r>
            <a:endParaRPr lang="en-US" sz="2000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crossover/Sedan cars the market in not price sensitive, rather </a:t>
            </a:r>
            <a:r>
              <a:rPr lang="en-US" b="1" dirty="0" smtClean="0"/>
              <a:t>Car Manufacturer is </a:t>
            </a:r>
            <a:r>
              <a:rPr lang="en-US" b="1" dirty="0"/>
              <a:t>of higher importance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05820"/>
            <a:ext cx="591618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Distribution based on drive type and engine volume categories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60267"/>
            <a:ext cx="5920868" cy="5369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749" y="2636917"/>
            <a:ext cx="36446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cars with front drive are of Low or Moderate Engine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High and Extreme Engine volume cars are generally Front or Full drive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Full Drive cars are expensive in the respective engine volume categories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2119" y="1244880"/>
            <a:ext cx="1780162" cy="268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34" y="3910668"/>
            <a:ext cx="3926698" cy="2684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9045" y="1992307"/>
            <a:ext cx="688489" cy="5593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9266" y="1864907"/>
            <a:ext cx="258184" cy="6738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2739" y="1687503"/>
            <a:ext cx="352602" cy="85130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5200" y="3283745"/>
            <a:ext cx="494965" cy="60801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3206" y="3281953"/>
            <a:ext cx="215152" cy="60980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2739" y="3212636"/>
            <a:ext cx="352602" cy="69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5201" y="4577666"/>
            <a:ext cx="355114" cy="62692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206" y="4575878"/>
            <a:ext cx="215152" cy="62877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Distribution based on drive type and engine volume categories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60267"/>
            <a:ext cx="5920868" cy="5369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749" y="2636917"/>
            <a:ext cx="36446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cars with front drive are of Low or Moderate Engine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High and Extreme Engine volume cars are generally Front or Full drive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Full Drive cars are expensive in the respective engine volume categories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2119" y="1244880"/>
            <a:ext cx="1780162" cy="268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34" y="3910668"/>
            <a:ext cx="3926698" cy="2684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9045" y="1992307"/>
            <a:ext cx="688489" cy="5593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9266" y="1864907"/>
            <a:ext cx="258184" cy="6738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2739" y="1687503"/>
            <a:ext cx="352602" cy="85130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5200" y="3283745"/>
            <a:ext cx="494965" cy="60801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3206" y="3281953"/>
            <a:ext cx="215152" cy="60980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2739" y="3212636"/>
            <a:ext cx="352602" cy="69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5201" y="4577666"/>
            <a:ext cx="355114" cy="62692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206" y="4575878"/>
            <a:ext cx="215152" cy="62877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Distribution based on drive type and engine volume categories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60267"/>
            <a:ext cx="5920868" cy="5369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749" y="2636917"/>
            <a:ext cx="36446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cars with front drive are of Low or Moderate Engine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High and Extreme Engine volume cars are generally Front or Full drive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Full Drive cars are expensive in the respective engine volume categories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2119" y="1244880"/>
            <a:ext cx="1780162" cy="268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34" y="3910668"/>
            <a:ext cx="3926698" cy="2684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9045" y="1992307"/>
            <a:ext cx="688489" cy="5593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9266" y="1864907"/>
            <a:ext cx="258184" cy="6738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2739" y="1687503"/>
            <a:ext cx="352602" cy="85130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5200" y="3283745"/>
            <a:ext cx="494965" cy="60801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3206" y="3281953"/>
            <a:ext cx="215152" cy="60980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2739" y="3212636"/>
            <a:ext cx="352602" cy="69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5201" y="4577666"/>
            <a:ext cx="355114" cy="62692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206" y="4575878"/>
            <a:ext cx="215152" cy="62877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Distribution based on drive type and engine volume categories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60267"/>
            <a:ext cx="5920868" cy="5369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749" y="2636917"/>
            <a:ext cx="36446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cars with front drive are of Low or Moderate Engine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High and Extreme Engine volume cars are generally Front or Full drive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Full Drive cars are expensive in the respective engine volume categories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2119" y="1244880"/>
            <a:ext cx="1780162" cy="268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34" y="3910668"/>
            <a:ext cx="3926698" cy="2684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9045" y="1992307"/>
            <a:ext cx="688489" cy="5593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9266" y="1864907"/>
            <a:ext cx="258184" cy="6738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2739" y="1687503"/>
            <a:ext cx="352602" cy="85130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5200" y="3283745"/>
            <a:ext cx="494965" cy="60801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3206" y="3281953"/>
            <a:ext cx="215152" cy="60980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2739" y="3212636"/>
            <a:ext cx="352602" cy="69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5201" y="4577666"/>
            <a:ext cx="355114" cy="62692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206" y="4575878"/>
            <a:ext cx="215152" cy="62877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79421"/>
            <a:ext cx="99059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from car sale advertisements for study/practice purposes in 2016.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with real raw data which has all inconvenient moments (as NA’s for example).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data for more than 9.5K cars sale in Ukraine.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them are used cars so it opens the possibility to analyze features related to car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end of the day we should look at this data as a subset from all Ukrainian car fleet.</a:t>
            </a:r>
          </a:p>
        </p:txBody>
      </p:sp>
    </p:spTree>
    <p:extLst>
      <p:ext uri="{BB962C8B-B14F-4D97-AF65-F5344CB8AC3E}">
        <p14:creationId xmlns:p14="http://schemas.microsoft.com/office/powerpoint/2010/main" val="20083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43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4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7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56339"/>
            <a:ext cx="99059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Data variables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cars : 87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bodyTypes</a:t>
            </a:r>
            <a:r>
              <a:rPr lang="en-US" altLang="en-US" dirty="0">
                <a:latin typeface="Arial Unicode MS" panose="020B0604020202020204" pitchFamily="34" charset="-128"/>
              </a:rPr>
              <a:t> : 6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engTypes</a:t>
            </a:r>
            <a:r>
              <a:rPr lang="en-US" altLang="en-US" dirty="0">
                <a:latin typeface="Arial Unicode MS" panose="020B0604020202020204" pitchFamily="34" charset="-128"/>
              </a:rPr>
              <a:t> : 4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Types of registrations </a:t>
            </a:r>
            <a:r>
              <a:rPr lang="en-US" dirty="0"/>
              <a:t>(Ukraine or outside) </a:t>
            </a:r>
            <a:r>
              <a:rPr lang="en-US" altLang="en-US" dirty="0" smtClean="0">
                <a:latin typeface="Arial Unicode MS" panose="020B0604020202020204" pitchFamily="34" charset="-128"/>
              </a:rPr>
              <a:t>: </a:t>
            </a:r>
            <a:r>
              <a:rPr lang="en-US" altLang="en-US" dirty="0">
                <a:latin typeface="Arial Unicode MS" panose="020B0604020202020204" pitchFamily="34" charset="-128"/>
              </a:rPr>
              <a:t>2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drives : 3 (Has NAN's)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models : 888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Range of years is : 63 years.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 Earliest year is : 1953 </a:t>
            </a:r>
            <a:r>
              <a:rPr lang="en-US" altLang="en-US" dirty="0" smtClean="0">
                <a:latin typeface="Arial Unicode MS" panose="020B0604020202020204" pitchFamily="34" charset="-128"/>
              </a:rPr>
              <a:t>and Latest </a:t>
            </a:r>
            <a:r>
              <a:rPr lang="en-US" altLang="en-US" dirty="0">
                <a:latin typeface="Arial Unicode MS" panose="020B0604020202020204" pitchFamily="34" charset="-128"/>
              </a:rPr>
              <a:t>year is : 2016 </a:t>
            </a:r>
            <a:endParaRPr kumimoji="0" lang="en-US" altLang="en-US" sz="5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>
            <a:normAutofit/>
          </a:bodyPr>
          <a:lstStyle/>
          <a:p>
            <a:r>
              <a:rPr lang="en-US" dirty="0"/>
              <a:t>Preliminary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64006"/>
            <a:ext cx="9905999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Data Variables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: 0 </a:t>
            </a:r>
            <a:r>
              <a:rPr lang="en-US" altLang="en-US" dirty="0" smtClean="0">
                <a:latin typeface="Arial Unicode MS" panose="020B0604020202020204" pitchFamily="34" charset="-128"/>
              </a:rPr>
              <a:t>– 547800 USD (Has 0’s)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latin typeface="Arial Unicode MS" panose="020B0604020202020204" pitchFamily="34" charset="-128"/>
              </a:rPr>
              <a:t>Mean: 15633.32 </a:t>
            </a:r>
            <a:r>
              <a:rPr lang="en-US" altLang="en-US" dirty="0">
                <a:latin typeface="Arial Unicode MS" panose="020B0604020202020204" pitchFamily="34" charset="-128"/>
              </a:rPr>
              <a:t>and Median: 9200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 – 999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(Has 0’s but if car is new this can be Zero)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aseline="0" dirty="0" smtClean="0">
                <a:latin typeface="Arial Unicode MS" panose="020B0604020202020204" pitchFamily="34" charset="-128"/>
              </a:rPr>
              <a:t>Mean: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138.86 and Median: 128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Engine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Volume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0.1 – 99.99 (Has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NaN’s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and invalid 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Mean: 2.64 and Median: 2.0</a:t>
            </a:r>
          </a:p>
        </p:txBody>
      </p:sp>
    </p:spTree>
    <p:extLst>
      <p:ext uri="{BB962C8B-B14F-4D97-AF65-F5344CB8AC3E}">
        <p14:creationId xmlns:p14="http://schemas.microsoft.com/office/powerpoint/2010/main" val="24698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25649"/>
            <a:ext cx="9905999" cy="509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Issues and </a:t>
            </a:r>
            <a:r>
              <a:rPr lang="en-US" altLang="en-US" b="1" dirty="0">
                <a:latin typeface="Arial" panose="020B0604020202020204" pitchFamily="34" charset="0"/>
              </a:rPr>
              <a:t>cleaning </a:t>
            </a:r>
            <a:r>
              <a:rPr lang="en-US" altLang="en-US" b="1" dirty="0" smtClean="0">
                <a:latin typeface="Arial" panose="020B0604020202020204" pitchFamily="34" charset="0"/>
              </a:rPr>
              <a:t>strategy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1"/>
            <a:r>
              <a:rPr lang="en-US" sz="1800" dirty="0" smtClean="0"/>
              <a:t>Variable </a:t>
            </a:r>
            <a:r>
              <a:rPr lang="en-US" sz="1800" dirty="0"/>
              <a:t>"</a:t>
            </a:r>
            <a:r>
              <a:rPr lang="en-US" sz="1800" b="1" dirty="0"/>
              <a:t>drive</a:t>
            </a:r>
            <a:r>
              <a:rPr lang="en-US" sz="1800" dirty="0"/>
              <a:t>" has "</a:t>
            </a:r>
            <a:r>
              <a:rPr lang="en-US" sz="1800" dirty="0" err="1"/>
              <a:t>NaN</a:t>
            </a:r>
            <a:r>
              <a:rPr lang="en-US" sz="1800" dirty="0"/>
              <a:t>" values and should be cleaned.</a:t>
            </a:r>
          </a:p>
          <a:p>
            <a:pPr lvl="1"/>
            <a:r>
              <a:rPr lang="en-US" sz="1800" dirty="0"/>
              <a:t>Total number of </a:t>
            </a:r>
            <a:r>
              <a:rPr lang="en-US" sz="1800" b="1" dirty="0"/>
              <a:t>models</a:t>
            </a:r>
            <a:r>
              <a:rPr lang="en-US" sz="1800" dirty="0"/>
              <a:t> : 888 (Highly cardinal and need to sanitize the data or decide whether to use and how to use this variable.)</a:t>
            </a:r>
          </a:p>
          <a:p>
            <a:pPr lvl="1"/>
            <a:r>
              <a:rPr lang="en-US" sz="1800" b="1" dirty="0" smtClean="0"/>
              <a:t>“price”</a:t>
            </a:r>
            <a:r>
              <a:rPr lang="en-US" sz="1800" dirty="0" smtClean="0"/>
              <a:t> </a:t>
            </a:r>
            <a:r>
              <a:rPr lang="en-US" sz="1800" dirty="0"/>
              <a:t>has zeros and need to sanitize this variable and if required drop the data.</a:t>
            </a:r>
          </a:p>
          <a:p>
            <a:pPr lvl="2"/>
            <a:r>
              <a:rPr lang="en-US" dirty="0"/>
              <a:t>After removing Zeros from Price</a:t>
            </a:r>
            <a:r>
              <a:rPr lang="en-US" dirty="0" smtClean="0"/>
              <a:t>, it </a:t>
            </a:r>
            <a:r>
              <a:rPr lang="en-US" dirty="0"/>
              <a:t>has a very high standard deviation thus will require to categorize in price buckets to effectively </a:t>
            </a:r>
            <a:r>
              <a:rPr lang="en-US" dirty="0" smtClean="0"/>
              <a:t>analyze </a:t>
            </a:r>
            <a:r>
              <a:rPr lang="en-US" dirty="0"/>
              <a:t>this variable.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would depend on how many year old the </a:t>
            </a:r>
            <a:r>
              <a:rPr lang="en-US" sz="1800" dirty="0" smtClean="0"/>
              <a:t>vehicle </a:t>
            </a:r>
            <a:r>
              <a:rPr lang="en-US" sz="1800" dirty="0"/>
              <a:t>is thus would require to create a derived </a:t>
            </a:r>
            <a:r>
              <a:rPr lang="en-US" sz="1800" dirty="0" smtClean="0"/>
              <a:t>columns Age and </a:t>
            </a:r>
            <a:r>
              <a:rPr lang="en-US" sz="1800" dirty="0"/>
              <a:t>annual </a:t>
            </a:r>
            <a:r>
              <a:rPr lang="en-US" sz="1800" dirty="0" smtClean="0"/>
              <a:t>mileage </a:t>
            </a:r>
            <a:r>
              <a:rPr lang="en-US" sz="1800" dirty="0"/>
              <a:t>depicting average annual </a:t>
            </a:r>
            <a:r>
              <a:rPr lang="en-US" sz="1800" dirty="0" smtClean="0"/>
              <a:t>mileage </a:t>
            </a:r>
            <a:r>
              <a:rPr lang="en-US" sz="1800" dirty="0"/>
              <a:t>of the cars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has values starting from 0 , where as valid values should be greater than 0 </a:t>
            </a:r>
            <a:r>
              <a:rPr lang="en-US" sz="1800" dirty="0" smtClean="0"/>
              <a:t>miles for used cars.</a:t>
            </a:r>
            <a:endParaRPr lang="en-US" sz="1800" dirty="0"/>
          </a:p>
          <a:p>
            <a:pPr lvl="1"/>
            <a:r>
              <a:rPr lang="en-US" sz="1800" dirty="0"/>
              <a:t>"</a:t>
            </a:r>
            <a:r>
              <a:rPr lang="en-US" sz="1800" b="1" dirty="0" err="1"/>
              <a:t>engV</a:t>
            </a:r>
            <a:r>
              <a:rPr lang="en-US" sz="1800" dirty="0"/>
              <a:t>" column has "</a:t>
            </a:r>
            <a:r>
              <a:rPr lang="en-US" sz="1800" dirty="0" err="1"/>
              <a:t>NaN"s</a:t>
            </a:r>
            <a:r>
              <a:rPr lang="en-US" sz="1800" dirty="0"/>
              <a:t> and also some incorrect data thus would require cleaning of data to replace/drop, </a:t>
            </a:r>
            <a:r>
              <a:rPr lang="en-US" sz="1800" dirty="0" err="1"/>
              <a:t>NaN</a:t>
            </a:r>
            <a:r>
              <a:rPr lang="en-US" sz="1800" dirty="0"/>
              <a:t> and incorrect data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72849"/>
            <a:ext cx="9905999" cy="3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We plan to achieve following based on observations </a:t>
            </a:r>
            <a:r>
              <a:rPr lang="en-US" b="1" dirty="0" smtClean="0"/>
              <a:t>after analyzing </a:t>
            </a:r>
            <a:r>
              <a:rPr lang="en-US" b="1" dirty="0"/>
              <a:t>initial dataset.</a:t>
            </a:r>
          </a:p>
          <a:p>
            <a:pPr lvl="1"/>
            <a:r>
              <a:rPr lang="en-US" sz="1800" dirty="0"/>
              <a:t>Remove the duplicates</a:t>
            </a:r>
          </a:p>
          <a:p>
            <a:pPr lvl="1"/>
            <a:r>
              <a:rPr lang="en-US" sz="1800" dirty="0"/>
              <a:t>Sanitize the </a:t>
            </a:r>
            <a:r>
              <a:rPr lang="en-US" sz="1800" b="1" dirty="0"/>
              <a:t>"price"</a:t>
            </a:r>
            <a:r>
              <a:rPr lang="en-US" sz="1800" dirty="0"/>
              <a:t> column by replacing/dropping Zero's for this column.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"drive"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</a:t>
            </a:r>
            <a:r>
              <a:rPr lang="en-US" sz="1800" b="1" dirty="0" err="1"/>
              <a:t>engV</a:t>
            </a:r>
            <a:r>
              <a:rPr lang="en-US" sz="1800" b="1" dirty="0"/>
              <a:t>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and invalid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"mileage"</a:t>
            </a:r>
            <a:r>
              <a:rPr lang="en-US" sz="1800" dirty="0"/>
              <a:t> column where valid values should be greater than 0 miles unless its a new car (Year = 2016).</a:t>
            </a:r>
          </a:p>
          <a:p>
            <a:pPr lvl="1"/>
            <a:r>
              <a:rPr lang="en-US" sz="1800" dirty="0"/>
              <a:t>Add derived columns based on age, age groups, </a:t>
            </a:r>
            <a:r>
              <a:rPr lang="en-US" sz="1800" dirty="0" err="1"/>
              <a:t>engV</a:t>
            </a:r>
            <a:r>
              <a:rPr lang="en-US" sz="1800" dirty="0"/>
              <a:t> categories, price categories, mileage/year and mileage/year categories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07953"/>
            <a:ext cx="9905999" cy="512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Achieving above we will take the following approach.</a:t>
            </a:r>
          </a:p>
          <a:p>
            <a:pPr lvl="1"/>
            <a:r>
              <a:rPr lang="en-US" dirty="0"/>
              <a:t>Create a copy of the original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perform following to </a:t>
            </a:r>
            <a:r>
              <a:rPr lang="en-US" dirty="0" smtClean="0"/>
              <a:t>cleanse </a:t>
            </a:r>
            <a:r>
              <a:rPr lang="en-US" dirty="0"/>
              <a:t>the copy of the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Drop duplicates.</a:t>
            </a:r>
          </a:p>
          <a:p>
            <a:pPr lvl="2"/>
            <a:r>
              <a:rPr lang="en-US" dirty="0"/>
              <a:t>Try to set missing/invalid values for "mileage", "price","</a:t>
            </a:r>
            <a:r>
              <a:rPr lang="en-US" dirty="0" err="1"/>
              <a:t>engV</a:t>
            </a:r>
            <a:r>
              <a:rPr lang="en-US" dirty="0"/>
              <a:t>" &amp; "drive" based on similar "car</a:t>
            </a:r>
            <a:r>
              <a:rPr lang="en-US" dirty="0" smtClean="0"/>
              <a:t>", "</a:t>
            </a:r>
            <a:r>
              <a:rPr lang="en-US" dirty="0"/>
              <a:t>model</a:t>
            </a:r>
            <a:r>
              <a:rPr lang="en-US" dirty="0" smtClean="0"/>
              <a:t>", "</a:t>
            </a:r>
            <a:r>
              <a:rPr lang="en-US" dirty="0"/>
              <a:t>year" values.</a:t>
            </a:r>
          </a:p>
          <a:p>
            <a:pPr lvl="2"/>
            <a:r>
              <a:rPr lang="en-US" dirty="0"/>
              <a:t>Drop records which still have </a:t>
            </a:r>
            <a:r>
              <a:rPr lang="en-US" dirty="0" err="1"/>
              <a:t>NaNs</a:t>
            </a:r>
            <a:r>
              <a:rPr lang="en-US" dirty="0"/>
              <a:t>/Zeros for "price","</a:t>
            </a:r>
            <a:r>
              <a:rPr lang="en-US" dirty="0" err="1"/>
              <a:t>engV</a:t>
            </a:r>
            <a:r>
              <a:rPr lang="en-US" dirty="0"/>
              <a:t>" or "drive" columns.</a:t>
            </a:r>
          </a:p>
          <a:p>
            <a:pPr lvl="2"/>
            <a:r>
              <a:rPr lang="en-US" dirty="0"/>
              <a:t>Drop records where mileage is Zero and year is not "2016" </a:t>
            </a:r>
          </a:p>
          <a:p>
            <a:pPr lvl="2"/>
            <a:r>
              <a:rPr lang="en-US" dirty="0"/>
              <a:t>Add Derived columns for age, </a:t>
            </a:r>
            <a:r>
              <a:rPr lang="en-US" dirty="0" err="1"/>
              <a:t>age_Group</a:t>
            </a:r>
            <a:r>
              <a:rPr lang="en-US" dirty="0"/>
              <a:t>, </a:t>
            </a:r>
            <a:r>
              <a:rPr lang="en-US" dirty="0" err="1"/>
              <a:t>engV_cat</a:t>
            </a:r>
            <a:r>
              <a:rPr lang="en-US" dirty="0"/>
              <a:t>, </a:t>
            </a:r>
            <a:r>
              <a:rPr lang="en-US" dirty="0" err="1"/>
              <a:t>price_cat</a:t>
            </a:r>
            <a:r>
              <a:rPr lang="en-US" dirty="0"/>
              <a:t> etc. for grouping the data.</a:t>
            </a:r>
          </a:p>
          <a:p>
            <a:pPr lvl="2"/>
            <a:r>
              <a:rPr lang="en-US" dirty="0"/>
              <a:t>Add derived column </a:t>
            </a:r>
            <a:r>
              <a:rPr lang="en-US" dirty="0" smtClean="0"/>
              <a:t>mileage/year (</a:t>
            </a:r>
            <a:r>
              <a:rPr lang="en-US" dirty="0" err="1" smtClean="0"/>
              <a:t>mpy</a:t>
            </a:r>
            <a:r>
              <a:rPr lang="en-US" dirty="0" smtClean="0"/>
              <a:t>) </a:t>
            </a:r>
            <a:r>
              <a:rPr lang="en-US" dirty="0"/>
              <a:t>and categories for </a:t>
            </a:r>
            <a:r>
              <a:rPr lang="en-US" dirty="0" smtClean="0"/>
              <a:t>mileage/year (</a:t>
            </a:r>
            <a:r>
              <a:rPr lang="en-US" dirty="0" err="1" smtClean="0"/>
              <a:t>mpy_cat</a:t>
            </a:r>
            <a:r>
              <a:rPr lang="en-US" dirty="0" smtClean="0"/>
              <a:t>). </a:t>
            </a:r>
            <a:endParaRPr lang="en-US" dirty="0"/>
          </a:p>
          <a:p>
            <a:pPr lvl="1"/>
            <a:r>
              <a:rPr lang="en-US" dirty="0"/>
              <a:t>Review the final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the copy as primary </a:t>
            </a:r>
            <a:r>
              <a:rPr lang="en-US" dirty="0" err="1"/>
              <a:t>dataframe</a:t>
            </a:r>
            <a:r>
              <a:rPr lang="en-US" dirty="0"/>
              <a:t>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726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Post Cleaning and 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999253"/>
            <a:ext cx="9905999" cy="314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preprocessing following are the observations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age has 399 / 4.4% zeros - This is valid in cases where car is new. </a:t>
            </a:r>
          </a:p>
          <a:p>
            <a:pPr lvl="1"/>
            <a:r>
              <a:rPr lang="en-US" dirty="0"/>
              <a:t>mileage has 251 / 2.8% zeros - This is possible where car is new </a:t>
            </a:r>
          </a:p>
          <a:p>
            <a:pPr lvl="1"/>
            <a:r>
              <a:rPr lang="en-US" dirty="0" err="1"/>
              <a:t>mpy</a:t>
            </a:r>
            <a:r>
              <a:rPr lang="en-US" dirty="0"/>
              <a:t> has 399 / 4.4% zeros - this is derived column from mileage and Age thus this is expected.</a:t>
            </a:r>
          </a:p>
          <a:p>
            <a:pPr lvl="1"/>
            <a:r>
              <a:rPr lang="en-US" dirty="0"/>
              <a:t>car has a high cardinality: 83 distinct values </a:t>
            </a:r>
          </a:p>
          <a:p>
            <a:pPr lvl="1"/>
            <a:r>
              <a:rPr lang="en-US" dirty="0"/>
              <a:t>model has a high cardinality: 839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27544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325</TotalTime>
  <Words>2455</Words>
  <Application>Microsoft Office PowerPoint</Application>
  <PresentationFormat>Widescreen</PresentationFormat>
  <Paragraphs>228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Unicode MS</vt:lpstr>
      <vt:lpstr>Arial</vt:lpstr>
      <vt:lpstr>Calibri</vt:lpstr>
      <vt:lpstr>Trebuchet MS</vt:lpstr>
      <vt:lpstr>Tw Cen MT</vt:lpstr>
      <vt:lpstr>Circuit</vt:lpstr>
      <vt:lpstr>Insaid gcd Term 1  EDA Project</vt:lpstr>
      <vt:lpstr>DataSET Description</vt:lpstr>
      <vt:lpstr>DataSET Description</vt:lpstr>
      <vt:lpstr>Preliminary Analysis</vt:lpstr>
      <vt:lpstr>Preliminary Analysis</vt:lpstr>
      <vt:lpstr>Pre-Processing</vt:lpstr>
      <vt:lpstr>Pre-Processing</vt:lpstr>
      <vt:lpstr>Pre-Processing</vt:lpstr>
      <vt:lpstr>Post Cleaning and pre-processing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Hypothesis Validation</vt:lpstr>
      <vt:lpstr>Hypothesis Validation</vt:lpstr>
      <vt:lpstr>Hypothesis Validation</vt:lpstr>
      <vt:lpstr>Hypothesis Validation</vt:lpstr>
      <vt:lpstr>Hypothesis Validation</vt:lpstr>
      <vt:lpstr>Conclusion</vt:lpstr>
      <vt:lpstr>Bibliography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Insaid gcd Term 1  EDA Project</dc:title>
  <dc:creator>Dhaval Parikh</dc:creator>
  <cp:keywords>INSAID</cp:keywords>
  <cp:lastModifiedBy>Dhaval Parikh</cp:lastModifiedBy>
  <cp:revision>27</cp:revision>
  <dcterms:created xsi:type="dcterms:W3CDTF">2019-02-08T03:35:39Z</dcterms:created>
  <dcterms:modified xsi:type="dcterms:W3CDTF">2019-02-08T09:13:01Z</dcterms:modified>
</cp:coreProperties>
</file>