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84" r:id="rId11"/>
    <p:sldId id="260" r:id="rId12"/>
    <p:sldId id="261" r:id="rId13"/>
    <p:sldId id="262" r:id="rId14"/>
    <p:sldId id="277" r:id="rId15"/>
    <p:sldId id="278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80" r:id="rId24"/>
    <p:sldId id="279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425" autoAdjust="0"/>
  </p:normalViewPr>
  <p:slideViewPr>
    <p:cSldViewPr snapToGrid="0">
      <p:cViewPr varScale="1">
        <p:scale>
          <a:sx n="67" d="100"/>
          <a:sy n="67" d="100"/>
        </p:scale>
        <p:origin x="11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E5E3C-2566-43C4-B3B3-74F6FDF47A7F}" type="datetimeFigureOut">
              <a:rPr lang="en-US" smtClean="0"/>
              <a:t>09-Feb-19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3353F-0715-444C-8261-DA50F3B4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5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3353F-0715-444C-8261-DA50F3B4DB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00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3353F-0715-444C-8261-DA50F3B4DB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99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e.g.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Low Engine Volume cars, Full Drive cars have median price ~10000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Front and Rear Drive have median price ~5-6000 USD with lower SD.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Moderate Engine Volume cars, Full Drive cars have median price ~18-20000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Front and Rear Drive have median price ~10000 USD with lower SD.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High Engine Volume cars, Full Drive cars have median price ~25-30000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Rear Drive have median price ~10000 USD with lower SD. (Very few cars with </a:t>
            </a:r>
            <a:r>
              <a:rPr lang="en-US" sz="1400" dirty="0" err="1" smtClean="0"/>
              <a:t>Fornt</a:t>
            </a:r>
            <a:r>
              <a:rPr lang="en-US" sz="1400" dirty="0" smtClean="0"/>
              <a:t> drive)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Extreme Engine Volume cars, Very few cars thus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3353F-0715-444C-8261-DA50F3B4DB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49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3353F-0715-444C-8261-DA50F3B4DB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37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3353F-0715-444C-8261-DA50F3B4DB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5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3353F-0715-444C-8261-DA50F3B4DB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06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3353F-0715-444C-8261-DA50F3B4DBC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80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e.g.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Low Engine Volume cars, Full Drive cars have median price ~10000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Front and Rear Drive have median price ~5-6000 USD with lower SD.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Moderate Engine Volume cars, Full Drive cars have median price ~18-20000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Front and Rear Drive have median price ~10000 USD with lower SD.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High Engine Volume cars, Full Drive cars have median price ~25-30000 USD with higher standard </a:t>
            </a:r>
            <a:r>
              <a:rPr lang="en-US" sz="1400" dirty="0" err="1" smtClean="0"/>
              <a:t>diviation</a:t>
            </a:r>
            <a:r>
              <a:rPr lang="en-US" sz="1400" dirty="0" smtClean="0"/>
              <a:t> where as Rear Drive have median price ~10000 USD with lower SD. (Very few cars with </a:t>
            </a:r>
            <a:r>
              <a:rPr lang="en-US" sz="1400" dirty="0" err="1" smtClean="0"/>
              <a:t>Fornt</a:t>
            </a:r>
            <a:r>
              <a:rPr lang="en-US" sz="1400" dirty="0" smtClean="0"/>
              <a:t> drive)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Extreme Engine Volume cars, Very few cars thus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3353F-0715-444C-8261-DA50F3B4DB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4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09-Feb-19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902371"/>
            <a:ext cx="8791575" cy="1607591"/>
          </a:xfrm>
        </p:spPr>
        <p:txBody>
          <a:bodyPr/>
          <a:lstStyle/>
          <a:p>
            <a:pPr algn="ctr"/>
            <a:r>
              <a:rPr lang="en-US" dirty="0" err="1" smtClean="0"/>
              <a:t>Insaid</a:t>
            </a:r>
            <a:r>
              <a:rPr lang="en-US" dirty="0" smtClean="0"/>
              <a:t> </a:t>
            </a:r>
            <a:r>
              <a:rPr lang="en-US" dirty="0" err="1" smtClean="0"/>
              <a:t>gcd</a:t>
            </a:r>
            <a:r>
              <a:rPr lang="en-US" dirty="0" smtClean="0"/>
              <a:t> Term 1 </a:t>
            </a:r>
            <a:br>
              <a:rPr lang="en-US" dirty="0" smtClean="0"/>
            </a:br>
            <a:r>
              <a:rPr lang="en-US" dirty="0" smtClean="0"/>
              <a:t>EDA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Car Sales </a:t>
            </a:r>
            <a:r>
              <a:rPr lang="en-US" sz="2800" dirty="0" smtClean="0"/>
              <a:t>dataset </a:t>
            </a:r>
            <a:r>
              <a:rPr lang="en-US" sz="2800" dirty="0" smtClean="0"/>
              <a:t>EDA Analysis and Observations</a:t>
            </a:r>
          </a:p>
          <a:p>
            <a:pPr algn="ctr"/>
            <a:r>
              <a:rPr lang="en-US" dirty="0" smtClean="0"/>
              <a:t>Prepared by - DHAVAL PARIKH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5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902371"/>
            <a:ext cx="8791575" cy="1607591"/>
          </a:xfrm>
        </p:spPr>
        <p:txBody>
          <a:bodyPr/>
          <a:lstStyle/>
          <a:p>
            <a:pPr algn="ctr"/>
            <a:r>
              <a:rPr lang="en-US" dirty="0" smtClean="0"/>
              <a:t>Detailed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8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Preliminary Analysis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656339"/>
            <a:ext cx="9905999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Data variables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cars : 87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</a:t>
            </a:r>
            <a:r>
              <a:rPr lang="en-US" altLang="en-US" dirty="0" err="1">
                <a:latin typeface="Arial Unicode MS" panose="020B0604020202020204" pitchFamily="34" charset="-128"/>
              </a:rPr>
              <a:t>bodyTypes</a:t>
            </a:r>
            <a:r>
              <a:rPr lang="en-US" altLang="en-US" dirty="0">
                <a:latin typeface="Arial Unicode MS" panose="020B0604020202020204" pitchFamily="34" charset="-128"/>
              </a:rPr>
              <a:t> : 6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</a:t>
            </a:r>
            <a:r>
              <a:rPr lang="en-US" altLang="en-US" dirty="0" err="1">
                <a:latin typeface="Arial Unicode MS" panose="020B0604020202020204" pitchFamily="34" charset="-128"/>
              </a:rPr>
              <a:t>engTypes</a:t>
            </a:r>
            <a:r>
              <a:rPr lang="en-US" altLang="en-US" dirty="0">
                <a:latin typeface="Arial Unicode MS" panose="020B0604020202020204" pitchFamily="34" charset="-128"/>
              </a:rPr>
              <a:t> : 4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Types of registrations </a:t>
            </a:r>
            <a:r>
              <a:rPr lang="en-US" dirty="0"/>
              <a:t>(Ukraine or outside) </a:t>
            </a:r>
            <a:r>
              <a:rPr lang="en-US" altLang="en-US" dirty="0" smtClean="0">
                <a:latin typeface="Arial Unicode MS" panose="020B0604020202020204" pitchFamily="34" charset="-128"/>
              </a:rPr>
              <a:t>: </a:t>
            </a:r>
            <a:r>
              <a:rPr lang="en-US" altLang="en-US" dirty="0">
                <a:latin typeface="Arial Unicode MS" panose="020B0604020202020204" pitchFamily="34" charset="-128"/>
              </a:rPr>
              <a:t>2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drives : 3 (Has NAN's)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models : 888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Range of years is : 63 years.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 Earliest year is : 1953 </a:t>
            </a:r>
            <a:r>
              <a:rPr lang="en-US" altLang="en-US" dirty="0" smtClean="0">
                <a:latin typeface="Arial Unicode MS" panose="020B0604020202020204" pitchFamily="34" charset="-128"/>
              </a:rPr>
              <a:t>and Latest </a:t>
            </a:r>
            <a:r>
              <a:rPr lang="en-US" altLang="en-US" dirty="0">
                <a:latin typeface="Arial Unicode MS" panose="020B0604020202020204" pitchFamily="34" charset="-128"/>
              </a:rPr>
              <a:t>year is : 2016 </a:t>
            </a:r>
            <a:endParaRPr kumimoji="0" lang="en-US" altLang="en-US" sz="5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2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>
            <a:normAutofit/>
          </a:bodyPr>
          <a:lstStyle/>
          <a:p>
            <a:r>
              <a:rPr lang="en-US" dirty="0"/>
              <a:t>Preliminary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564006"/>
            <a:ext cx="9905999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Data Variables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Range : 0 </a:t>
            </a:r>
            <a:r>
              <a:rPr lang="en-US" altLang="en-US" dirty="0" smtClean="0">
                <a:latin typeface="Arial Unicode MS" panose="020B0604020202020204" pitchFamily="34" charset="-128"/>
              </a:rPr>
              <a:t>– 547800 USD (Has 0’s)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 smtClean="0">
                <a:latin typeface="Arial Unicode MS" panose="020B0604020202020204" pitchFamily="34" charset="-128"/>
              </a:rPr>
              <a:t>Mean: 15633.32 </a:t>
            </a:r>
            <a:r>
              <a:rPr lang="en-US" altLang="en-US" dirty="0">
                <a:latin typeface="Arial Unicode MS" panose="020B0604020202020204" pitchFamily="34" charset="-128"/>
              </a:rPr>
              <a:t>and Median: 9200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Range 0 – 999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(Has 0’s but if car is new this can be Zero)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baseline="0" dirty="0" smtClean="0">
                <a:latin typeface="Arial Unicode MS" panose="020B0604020202020204" pitchFamily="34" charset="-128"/>
              </a:rPr>
              <a:t>Mean:</a:t>
            </a:r>
            <a:r>
              <a:rPr lang="en-US" altLang="en-US" dirty="0"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138.86 and Median: 128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Engine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Volume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Range 0.1 – 99.99 (Has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NaN’s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and invalid values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Mean: 2.64 and Median: 2.0</a:t>
            </a:r>
          </a:p>
        </p:txBody>
      </p:sp>
    </p:spTree>
    <p:extLst>
      <p:ext uri="{BB962C8B-B14F-4D97-AF65-F5344CB8AC3E}">
        <p14:creationId xmlns:p14="http://schemas.microsoft.com/office/powerpoint/2010/main" val="246987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025649"/>
            <a:ext cx="9905999" cy="5093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Issues and </a:t>
            </a:r>
            <a:r>
              <a:rPr lang="en-US" altLang="en-US" b="1" dirty="0">
                <a:latin typeface="Arial" panose="020B0604020202020204" pitchFamily="34" charset="0"/>
              </a:rPr>
              <a:t>cleaning </a:t>
            </a:r>
            <a:r>
              <a:rPr lang="en-US" altLang="en-US" b="1" dirty="0" smtClean="0">
                <a:latin typeface="Arial" panose="020B0604020202020204" pitchFamily="34" charset="0"/>
              </a:rPr>
              <a:t>strategy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1"/>
            <a:r>
              <a:rPr lang="en-US" sz="1800" dirty="0" smtClean="0"/>
              <a:t>Variable </a:t>
            </a:r>
            <a:r>
              <a:rPr lang="en-US" sz="1800" dirty="0"/>
              <a:t>"</a:t>
            </a:r>
            <a:r>
              <a:rPr lang="en-US" sz="1800" b="1" dirty="0"/>
              <a:t>drive</a:t>
            </a:r>
            <a:r>
              <a:rPr lang="en-US" sz="1800" dirty="0"/>
              <a:t>" has "</a:t>
            </a:r>
            <a:r>
              <a:rPr lang="en-US" sz="1800" dirty="0" err="1"/>
              <a:t>NaN</a:t>
            </a:r>
            <a:r>
              <a:rPr lang="en-US" sz="1800" dirty="0"/>
              <a:t>" values and should be cleaned.</a:t>
            </a:r>
          </a:p>
          <a:p>
            <a:pPr lvl="1"/>
            <a:r>
              <a:rPr lang="en-US" sz="1800" dirty="0"/>
              <a:t>Total number of </a:t>
            </a:r>
            <a:r>
              <a:rPr lang="en-US" sz="1800" b="1" dirty="0"/>
              <a:t>models</a:t>
            </a:r>
            <a:r>
              <a:rPr lang="en-US" sz="1800" dirty="0"/>
              <a:t> : 888 (Highly cardinal and need to sanitize the data or decide whether to use and how to use this variable.)</a:t>
            </a:r>
          </a:p>
          <a:p>
            <a:pPr lvl="1"/>
            <a:r>
              <a:rPr lang="en-US" sz="1800" b="1" dirty="0" smtClean="0"/>
              <a:t>“price”</a:t>
            </a:r>
            <a:r>
              <a:rPr lang="en-US" sz="1800" dirty="0" smtClean="0"/>
              <a:t> </a:t>
            </a:r>
            <a:r>
              <a:rPr lang="en-US" sz="1800" dirty="0"/>
              <a:t>has zeros and need to sanitize this variable and if required drop the data.</a:t>
            </a:r>
          </a:p>
          <a:p>
            <a:pPr lvl="2"/>
            <a:r>
              <a:rPr lang="en-US" dirty="0"/>
              <a:t>After removing Zeros from Price</a:t>
            </a:r>
            <a:r>
              <a:rPr lang="en-US" dirty="0" smtClean="0"/>
              <a:t>, it </a:t>
            </a:r>
            <a:r>
              <a:rPr lang="en-US" dirty="0"/>
              <a:t>has a very high standard deviation thus will require to categorize in price buckets to effectively </a:t>
            </a:r>
            <a:r>
              <a:rPr lang="en-US" dirty="0" smtClean="0"/>
              <a:t>analyze </a:t>
            </a:r>
            <a:r>
              <a:rPr lang="en-US" dirty="0"/>
              <a:t>this variable.</a:t>
            </a:r>
          </a:p>
          <a:p>
            <a:pPr lvl="1"/>
            <a:r>
              <a:rPr lang="en-US" sz="1800" b="1" dirty="0" smtClean="0"/>
              <a:t>“mileage”</a:t>
            </a:r>
            <a:r>
              <a:rPr lang="en-US" sz="1800" dirty="0" smtClean="0"/>
              <a:t> </a:t>
            </a:r>
            <a:r>
              <a:rPr lang="en-US" sz="1800" dirty="0"/>
              <a:t>would depend on how many year old the </a:t>
            </a:r>
            <a:r>
              <a:rPr lang="en-US" sz="1800" dirty="0" smtClean="0"/>
              <a:t>vehicle </a:t>
            </a:r>
            <a:r>
              <a:rPr lang="en-US" sz="1800" dirty="0"/>
              <a:t>is thus would require to create a derived </a:t>
            </a:r>
            <a:r>
              <a:rPr lang="en-US" sz="1800" dirty="0" smtClean="0"/>
              <a:t>columns Age and </a:t>
            </a:r>
            <a:r>
              <a:rPr lang="en-US" sz="1800" dirty="0"/>
              <a:t>annual </a:t>
            </a:r>
            <a:r>
              <a:rPr lang="en-US" sz="1800" dirty="0" smtClean="0"/>
              <a:t>mileage </a:t>
            </a:r>
            <a:r>
              <a:rPr lang="en-US" sz="1800" dirty="0"/>
              <a:t>depicting average annual </a:t>
            </a:r>
            <a:r>
              <a:rPr lang="en-US" sz="1800" dirty="0" smtClean="0"/>
              <a:t>mileage </a:t>
            </a:r>
            <a:r>
              <a:rPr lang="en-US" sz="1800" dirty="0"/>
              <a:t>of the cars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b="1" dirty="0" smtClean="0"/>
              <a:t>“mileage”</a:t>
            </a:r>
            <a:r>
              <a:rPr lang="en-US" sz="1800" dirty="0" smtClean="0"/>
              <a:t> </a:t>
            </a:r>
            <a:r>
              <a:rPr lang="en-US" sz="1800" dirty="0"/>
              <a:t>has values starting from 0 , where as valid values should be greater than 0 </a:t>
            </a:r>
            <a:r>
              <a:rPr lang="en-US" sz="1800" dirty="0" smtClean="0"/>
              <a:t>miles for used cars.</a:t>
            </a:r>
            <a:endParaRPr lang="en-US" sz="1800" dirty="0"/>
          </a:p>
          <a:p>
            <a:pPr lvl="1"/>
            <a:r>
              <a:rPr lang="en-US" sz="1800" dirty="0"/>
              <a:t>"</a:t>
            </a:r>
            <a:r>
              <a:rPr lang="en-US" sz="1800" b="1" dirty="0" err="1"/>
              <a:t>engV</a:t>
            </a:r>
            <a:r>
              <a:rPr lang="en-US" sz="1800" dirty="0"/>
              <a:t>" column has "</a:t>
            </a:r>
            <a:r>
              <a:rPr lang="en-US" sz="1800" dirty="0" err="1"/>
              <a:t>NaN"s</a:t>
            </a:r>
            <a:r>
              <a:rPr lang="en-US" sz="1800" dirty="0"/>
              <a:t> and also some incorrect data thus would require cleaning of data to replace/drop, </a:t>
            </a:r>
            <a:r>
              <a:rPr lang="en-US" sz="1800" dirty="0" err="1"/>
              <a:t>NaN</a:t>
            </a:r>
            <a:r>
              <a:rPr lang="en-US" sz="1800" dirty="0"/>
              <a:t> and incorrect data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4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572849"/>
            <a:ext cx="9905999" cy="399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We plan to achieve following based on observations </a:t>
            </a:r>
            <a:r>
              <a:rPr lang="en-US" b="1" dirty="0" smtClean="0"/>
              <a:t>after analyzing </a:t>
            </a:r>
            <a:r>
              <a:rPr lang="en-US" b="1" dirty="0"/>
              <a:t>initial dataset.</a:t>
            </a:r>
          </a:p>
          <a:p>
            <a:pPr lvl="1"/>
            <a:r>
              <a:rPr lang="en-US" sz="1800" dirty="0"/>
              <a:t>Remove the duplicates</a:t>
            </a:r>
          </a:p>
          <a:p>
            <a:pPr lvl="1"/>
            <a:r>
              <a:rPr lang="en-US" sz="1800" dirty="0"/>
              <a:t>Sanitize the </a:t>
            </a:r>
            <a:r>
              <a:rPr lang="en-US" sz="1800" b="1" dirty="0"/>
              <a:t>"price"</a:t>
            </a:r>
            <a:r>
              <a:rPr lang="en-US" sz="1800" dirty="0"/>
              <a:t> column by replacing/dropping Zero's for this column.</a:t>
            </a:r>
          </a:p>
          <a:p>
            <a:pPr lvl="1"/>
            <a:r>
              <a:rPr lang="en-US" sz="1800" dirty="0"/>
              <a:t>Sanitize </a:t>
            </a:r>
            <a:r>
              <a:rPr lang="en-US" sz="1800" b="1" dirty="0"/>
              <a:t>"drive"</a:t>
            </a:r>
            <a:r>
              <a:rPr lang="en-US" sz="1800" dirty="0"/>
              <a:t> column by replacing/dropping </a:t>
            </a:r>
            <a:r>
              <a:rPr lang="en-US" sz="1800" dirty="0" err="1"/>
              <a:t>NaN</a:t>
            </a:r>
            <a:r>
              <a:rPr lang="en-US" sz="1800" dirty="0"/>
              <a:t> values.</a:t>
            </a:r>
          </a:p>
          <a:p>
            <a:pPr lvl="1"/>
            <a:r>
              <a:rPr lang="en-US" sz="1800" dirty="0"/>
              <a:t>Sanitize </a:t>
            </a:r>
            <a:r>
              <a:rPr lang="en-US" sz="1800" b="1" dirty="0"/>
              <a:t>"</a:t>
            </a:r>
            <a:r>
              <a:rPr lang="en-US" sz="1800" b="1" dirty="0" err="1"/>
              <a:t>engV</a:t>
            </a:r>
            <a:r>
              <a:rPr lang="en-US" sz="1800" b="1" dirty="0"/>
              <a:t>"</a:t>
            </a:r>
            <a:r>
              <a:rPr lang="en-US" sz="1800" dirty="0"/>
              <a:t> column by replacing/dropping </a:t>
            </a:r>
            <a:r>
              <a:rPr lang="en-US" sz="1800" dirty="0" err="1"/>
              <a:t>NaN</a:t>
            </a:r>
            <a:r>
              <a:rPr lang="en-US" sz="1800" dirty="0"/>
              <a:t> and invalid values.</a:t>
            </a:r>
          </a:p>
          <a:p>
            <a:pPr lvl="1"/>
            <a:r>
              <a:rPr lang="en-US" sz="1800" dirty="0"/>
              <a:t>Sanitize </a:t>
            </a:r>
            <a:r>
              <a:rPr lang="en-US" sz="1800" b="1" dirty="0"/>
              <a:t>"mileage"</a:t>
            </a:r>
            <a:r>
              <a:rPr lang="en-US" sz="1800" dirty="0"/>
              <a:t> column where valid values should be greater than 0 miles unless its a new car (Year = 2016).</a:t>
            </a:r>
          </a:p>
          <a:p>
            <a:pPr lvl="1"/>
            <a:r>
              <a:rPr lang="en-US" sz="1800" dirty="0"/>
              <a:t>Add derived columns based on age, age groups, </a:t>
            </a:r>
            <a:r>
              <a:rPr lang="en-US" sz="1800" dirty="0" err="1"/>
              <a:t>engV</a:t>
            </a:r>
            <a:r>
              <a:rPr lang="en-US" sz="1800" dirty="0"/>
              <a:t> categories, price categories, mileage/year and mileage/year categories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83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007953"/>
            <a:ext cx="9905999" cy="512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/>
              <a:t>For </a:t>
            </a:r>
            <a:r>
              <a:rPr lang="en-US" b="1" dirty="0"/>
              <a:t>Achieving above we will take the following approach.</a:t>
            </a:r>
          </a:p>
          <a:p>
            <a:pPr lvl="1"/>
            <a:r>
              <a:rPr lang="en-US" dirty="0"/>
              <a:t>Create a copy of the original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perform following to </a:t>
            </a:r>
            <a:r>
              <a:rPr lang="en-US" dirty="0" smtClean="0"/>
              <a:t>cleanse </a:t>
            </a:r>
            <a:r>
              <a:rPr lang="en-US" dirty="0"/>
              <a:t>the copy of the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Drop duplicates.</a:t>
            </a:r>
          </a:p>
          <a:p>
            <a:pPr lvl="2"/>
            <a:r>
              <a:rPr lang="en-US" dirty="0"/>
              <a:t>Try to set missing/invalid values for "mileage", "price","</a:t>
            </a:r>
            <a:r>
              <a:rPr lang="en-US" dirty="0" err="1"/>
              <a:t>engV</a:t>
            </a:r>
            <a:r>
              <a:rPr lang="en-US" dirty="0"/>
              <a:t>" &amp; "drive" based on similar "car</a:t>
            </a:r>
            <a:r>
              <a:rPr lang="en-US" dirty="0" smtClean="0"/>
              <a:t>", "</a:t>
            </a:r>
            <a:r>
              <a:rPr lang="en-US" dirty="0"/>
              <a:t>model</a:t>
            </a:r>
            <a:r>
              <a:rPr lang="en-US" dirty="0" smtClean="0"/>
              <a:t>", "</a:t>
            </a:r>
            <a:r>
              <a:rPr lang="en-US" dirty="0"/>
              <a:t>year" values.</a:t>
            </a:r>
          </a:p>
          <a:p>
            <a:pPr lvl="2"/>
            <a:r>
              <a:rPr lang="en-US" dirty="0"/>
              <a:t>Drop records which still have </a:t>
            </a:r>
            <a:r>
              <a:rPr lang="en-US" dirty="0" err="1"/>
              <a:t>NaNs</a:t>
            </a:r>
            <a:r>
              <a:rPr lang="en-US" dirty="0"/>
              <a:t>/Zeros for "price","</a:t>
            </a:r>
            <a:r>
              <a:rPr lang="en-US" dirty="0" err="1"/>
              <a:t>engV</a:t>
            </a:r>
            <a:r>
              <a:rPr lang="en-US" dirty="0"/>
              <a:t>" or "drive" columns.</a:t>
            </a:r>
          </a:p>
          <a:p>
            <a:pPr lvl="2"/>
            <a:r>
              <a:rPr lang="en-US" dirty="0"/>
              <a:t>Drop records where mileage is Zero and year is not "2016" </a:t>
            </a:r>
          </a:p>
          <a:p>
            <a:pPr lvl="2"/>
            <a:r>
              <a:rPr lang="en-US" dirty="0"/>
              <a:t>Add Derived columns for age, </a:t>
            </a:r>
            <a:r>
              <a:rPr lang="en-US" dirty="0" err="1"/>
              <a:t>age_Group</a:t>
            </a:r>
            <a:r>
              <a:rPr lang="en-US" dirty="0"/>
              <a:t>, </a:t>
            </a:r>
            <a:r>
              <a:rPr lang="en-US" dirty="0" err="1"/>
              <a:t>engV_cat</a:t>
            </a:r>
            <a:r>
              <a:rPr lang="en-US" dirty="0"/>
              <a:t>, </a:t>
            </a:r>
            <a:r>
              <a:rPr lang="en-US" dirty="0" err="1"/>
              <a:t>price_cat</a:t>
            </a:r>
            <a:r>
              <a:rPr lang="en-US" dirty="0"/>
              <a:t> etc. for grouping the data.</a:t>
            </a:r>
          </a:p>
          <a:p>
            <a:pPr lvl="2"/>
            <a:r>
              <a:rPr lang="en-US" dirty="0"/>
              <a:t>Add derived column </a:t>
            </a:r>
            <a:r>
              <a:rPr lang="en-US" dirty="0" smtClean="0"/>
              <a:t>mileage/year (</a:t>
            </a:r>
            <a:r>
              <a:rPr lang="en-US" dirty="0" err="1" smtClean="0"/>
              <a:t>mpy</a:t>
            </a:r>
            <a:r>
              <a:rPr lang="en-US" dirty="0" smtClean="0"/>
              <a:t>) </a:t>
            </a:r>
            <a:r>
              <a:rPr lang="en-US" dirty="0"/>
              <a:t>and categories for </a:t>
            </a:r>
            <a:r>
              <a:rPr lang="en-US" dirty="0" smtClean="0"/>
              <a:t>mileage/year (</a:t>
            </a:r>
            <a:r>
              <a:rPr lang="en-US" dirty="0" err="1" smtClean="0"/>
              <a:t>mpy_cat</a:t>
            </a:r>
            <a:r>
              <a:rPr lang="en-US" dirty="0" smtClean="0"/>
              <a:t>). </a:t>
            </a:r>
            <a:endParaRPr lang="en-US" dirty="0"/>
          </a:p>
          <a:p>
            <a:pPr lvl="1"/>
            <a:r>
              <a:rPr lang="en-US" dirty="0"/>
              <a:t>Review the final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Make the copy as primary </a:t>
            </a:r>
            <a:r>
              <a:rPr lang="en-US" dirty="0" err="1"/>
              <a:t>dataframe</a:t>
            </a:r>
            <a:r>
              <a:rPr lang="en-US" dirty="0"/>
              <a:t>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7261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Post Cleaning and pre-processing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999253"/>
            <a:ext cx="9905999" cy="314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After preprocessing following are the observations</a:t>
            </a:r>
            <a:r>
              <a:rPr lang="en-US" b="1" dirty="0" smtClean="0"/>
              <a:t>.</a:t>
            </a:r>
            <a:endParaRPr lang="en-US" b="1" dirty="0"/>
          </a:p>
          <a:p>
            <a:pPr lvl="1"/>
            <a:r>
              <a:rPr lang="en-US" dirty="0"/>
              <a:t>age has 399 / 4.4% zeros - This is valid in cases where car is new. </a:t>
            </a:r>
          </a:p>
          <a:p>
            <a:pPr lvl="1"/>
            <a:r>
              <a:rPr lang="en-US" dirty="0"/>
              <a:t>mileage has 251 / 2.8% zeros - This is possible where car is new </a:t>
            </a:r>
          </a:p>
          <a:p>
            <a:pPr lvl="1"/>
            <a:r>
              <a:rPr lang="en-US" dirty="0" err="1"/>
              <a:t>mpy</a:t>
            </a:r>
            <a:r>
              <a:rPr lang="en-US" dirty="0"/>
              <a:t> has 399 / 4.4% zeros - this is derived column from mileage and Age thus this is expected.</a:t>
            </a:r>
          </a:p>
          <a:p>
            <a:pPr lvl="1"/>
            <a:r>
              <a:rPr lang="en-US" dirty="0"/>
              <a:t>car has a high cardinality: 83 distinct values </a:t>
            </a:r>
          </a:p>
          <a:p>
            <a:pPr lvl="1"/>
            <a:r>
              <a:rPr lang="en-US" dirty="0"/>
              <a:t>model has a high cardinality: 839 distinct values</a:t>
            </a:r>
          </a:p>
        </p:txBody>
      </p:sp>
    </p:spTree>
    <p:extLst>
      <p:ext uri="{BB962C8B-B14F-4D97-AF65-F5344CB8AC3E}">
        <p14:creationId xmlns:p14="http://schemas.microsoft.com/office/powerpoint/2010/main" val="275440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74871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34528"/>
            <a:ext cx="9905999" cy="43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Age distribution for each body type where age is less than 30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233217"/>
            <a:ext cx="9905999" cy="3856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1220854" y="5090117"/>
            <a:ext cx="10525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 </a:t>
            </a:r>
            <a:r>
              <a:rPr lang="en-US" b="1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People </a:t>
            </a:r>
            <a:r>
              <a:rPr lang="en-US" dirty="0"/>
              <a:t>change the crossovers more frequently than other car </a:t>
            </a:r>
            <a:r>
              <a:rPr lang="en-US" dirty="0" smtClean="0"/>
              <a:t>types.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Normally </a:t>
            </a:r>
            <a:r>
              <a:rPr lang="en-US" dirty="0"/>
              <a:t>Sedan cars are changed after 8 years of car </a:t>
            </a:r>
            <a:r>
              <a:rPr lang="en-US" dirty="0" smtClean="0"/>
              <a:t>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Van</a:t>
            </a:r>
            <a:r>
              <a:rPr lang="en-US" dirty="0"/>
              <a:t>, </a:t>
            </a:r>
            <a:r>
              <a:rPr lang="en-US" dirty="0" err="1"/>
              <a:t>Vagon</a:t>
            </a:r>
            <a:r>
              <a:rPr lang="en-US" dirty="0"/>
              <a:t> and Hatch cars are changed at much lower age (5-8 </a:t>
            </a:r>
            <a:r>
              <a:rPr lang="en-US" dirty="0" smtClean="0"/>
              <a:t>years)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Over </a:t>
            </a:r>
            <a:r>
              <a:rPr lang="en-US" dirty="0"/>
              <a:t>all most cars are sold between the age of 4-10 years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9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0628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50193"/>
            <a:ext cx="9905999" cy="500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 between Age of the car and mileage</a:t>
            </a:r>
            <a:r>
              <a:rPr lang="en-US" altLang="en-US" sz="2000" dirty="0" smtClean="0">
                <a:latin typeface="Arial" panose="020B0604020202020204" pitchFamily="34" charset="0"/>
              </a:rPr>
              <a:t>/year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24" y="1250266"/>
            <a:ext cx="9820987" cy="3510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068807" y="4894311"/>
            <a:ext cx="10272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Most newer cars have higher </a:t>
            </a:r>
            <a:r>
              <a:rPr lang="en-US" sz="2000" b="1" dirty="0" err="1"/>
              <a:t>milage</a:t>
            </a:r>
            <a:r>
              <a:rPr lang="en-US" sz="2000" b="1" dirty="0"/>
              <a:t> per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Mileage/year increases till 4 year old cars and gradually reduces for cars older than 4 years.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Mileage/year reduces to less than 5000 miles/year after 30 years of age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People tend to use the new cars more and as the car becomes older the usage of the car gradually decreases.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522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5501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693996"/>
            <a:ext cx="9905999" cy="43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Price Distribution per body type where price is not Extreme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129180"/>
            <a:ext cx="9905999" cy="38795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141412" y="4934594"/>
            <a:ext cx="99059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Observations </a:t>
            </a:r>
            <a:r>
              <a:rPr lang="en-US" sz="24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Crossovers </a:t>
            </a:r>
            <a:r>
              <a:rPr lang="en-US" sz="2000" dirty="0"/>
              <a:t>have overall better average resale price compared to other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Sedan </a:t>
            </a:r>
            <a:r>
              <a:rPr lang="en-US" sz="2000" dirty="0" smtClean="0"/>
              <a:t>Van and </a:t>
            </a:r>
            <a:r>
              <a:rPr lang="en-US" sz="2000" dirty="0" err="1"/>
              <a:t>Vagons</a:t>
            </a:r>
            <a:r>
              <a:rPr lang="en-US" sz="2000" dirty="0"/>
              <a:t> have relatively lowest average resale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Crossover and Sedans have wider price ranges.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Cars from Some manufacturers seems </a:t>
            </a:r>
            <a:r>
              <a:rPr lang="en-US" sz="2000" dirty="0"/>
              <a:t>to have better resale value compared to </a:t>
            </a:r>
            <a:r>
              <a:rPr lang="en-US" sz="2000" dirty="0" smtClean="0"/>
              <a:t>others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502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Description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679421"/>
            <a:ext cx="990599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Collected from car sale advertisements for study/practice purposes in 2016.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with real raw data which has all inconvenient moments (as NA’s for example).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data for more than 9.5K cars sale in Ukraine.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of them are used cars so it opens the possibility to analyze features related to car operation.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the end of the day we should look at this data as a subset from all Ukrainian car fleet.</a:t>
            </a:r>
          </a:p>
        </p:txBody>
      </p:sp>
    </p:spTree>
    <p:extLst>
      <p:ext uri="{BB962C8B-B14F-4D97-AF65-F5344CB8AC3E}">
        <p14:creationId xmlns:p14="http://schemas.microsoft.com/office/powerpoint/2010/main" val="200830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77727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83110" y="727292"/>
            <a:ext cx="106226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b="1" dirty="0"/>
              <a:t>Check if </a:t>
            </a:r>
            <a:r>
              <a:rPr lang="en-US" sz="2000" b="1" dirty="0" smtClean="0"/>
              <a:t>Car Manufacturer has </a:t>
            </a:r>
            <a:r>
              <a:rPr lang="en-US" sz="2000" b="1" dirty="0"/>
              <a:t>relation to the resale value of the car in crossover and sedan </a:t>
            </a:r>
            <a:r>
              <a:rPr lang="en-US" sz="2000" b="1" dirty="0" smtClean="0"/>
              <a:t>types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6" y="1188957"/>
            <a:ext cx="10442675" cy="40153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989806" y="5072896"/>
            <a:ext cx="110076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 : </a:t>
            </a: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 </a:t>
            </a:r>
            <a:r>
              <a:rPr lang="en-US" dirty="0"/>
              <a:t>shows that in crossover and Sedan cars, </a:t>
            </a:r>
            <a:r>
              <a:rPr lang="en-US" dirty="0" smtClean="0"/>
              <a:t>Cars </a:t>
            </a:r>
            <a:r>
              <a:rPr lang="en-US" dirty="0"/>
              <a:t>from "Audi", "BMW", "Mercedes-Benz", "Lexus", "</a:t>
            </a:r>
            <a:r>
              <a:rPr lang="en-US" dirty="0" err="1"/>
              <a:t>Volkswagon</a:t>
            </a:r>
            <a:r>
              <a:rPr lang="en-US" dirty="0"/>
              <a:t>", "Land Rover", "Porsche" etc. are in much higher price range as compared to cars from "GAZ", "</a:t>
            </a:r>
            <a:r>
              <a:rPr lang="en-US" dirty="0" err="1"/>
              <a:t>Vaz</a:t>
            </a:r>
            <a:r>
              <a:rPr lang="en-US" dirty="0"/>
              <a:t>", "ZAZ", "</a:t>
            </a:r>
            <a:r>
              <a:rPr lang="en-US" dirty="0" err="1"/>
              <a:t>Moskvich</a:t>
            </a:r>
            <a:r>
              <a:rPr lang="en-US" dirty="0"/>
              <a:t>-AZLK", "Opel" etc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Thus it seems that Resale value for Crossover and Sedan cars does depend on manufacturer and prices of European and Japanese cars is substantially higher than Russian cars.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802257"/>
            <a:ext cx="990599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b="1" dirty="0" smtClean="0"/>
              <a:t>Cars </a:t>
            </a:r>
            <a:r>
              <a:rPr lang="en-US" sz="2000" b="1" dirty="0"/>
              <a:t>from which </a:t>
            </a:r>
            <a:r>
              <a:rPr lang="en-US" sz="2000" b="1" dirty="0" smtClean="0"/>
              <a:t>manufacturers </a:t>
            </a:r>
            <a:r>
              <a:rPr lang="en-US" sz="2000" b="1" dirty="0"/>
              <a:t>sale more? expensive or economy</a:t>
            </a:r>
            <a:r>
              <a:rPr lang="en-US" sz="2000" b="1" dirty="0" smtClean="0"/>
              <a:t>?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95745" y="3463059"/>
            <a:ext cx="37516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 : </a:t>
            </a:r>
            <a:endParaRPr lang="en-US" sz="2000" b="1" dirty="0" smtClean="0"/>
          </a:p>
          <a:p>
            <a:r>
              <a:rPr lang="en-US" b="1" dirty="0" smtClean="0"/>
              <a:t>For Crossover and Sedan </a:t>
            </a:r>
            <a:r>
              <a:rPr lang="en-US" b="1" dirty="0"/>
              <a:t>cars the market in not price sensitive, rather </a:t>
            </a:r>
            <a:r>
              <a:rPr lang="en-US" b="1" dirty="0" smtClean="0"/>
              <a:t>Car Manufacturer is </a:t>
            </a:r>
            <a:r>
              <a:rPr lang="en-US" b="1" dirty="0"/>
              <a:t>of higher importance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05820"/>
            <a:ext cx="5916180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40447"/>
            <a:ext cx="9905999" cy="50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b="1" dirty="0"/>
              <a:t>Price Distribution based on drive type and engine volume categories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260267"/>
            <a:ext cx="5920868" cy="5369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2749" y="2636917"/>
            <a:ext cx="364466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Observations: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Most cars with front drive are of Low or Moderate Engine Volume.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High and Extreme Engine volume cars are generally </a:t>
            </a:r>
            <a:r>
              <a:rPr lang="en-US" dirty="0" smtClean="0">
                <a:solidFill>
                  <a:srgbClr val="FFFF00"/>
                </a:solidFill>
              </a:rPr>
              <a:t>Rear </a:t>
            </a:r>
            <a:r>
              <a:rPr lang="en-US" dirty="0">
                <a:solidFill>
                  <a:srgbClr val="FFFF00"/>
                </a:solidFill>
              </a:rPr>
              <a:t>or Full drive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Full Drive cars are expensive in the respective engine volume categories</a:t>
            </a:r>
            <a:r>
              <a:rPr lang="en-US" dirty="0"/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282119" y="1244880"/>
            <a:ext cx="1780162" cy="268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34" y="3910668"/>
            <a:ext cx="3926698" cy="26847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9045" y="1992307"/>
            <a:ext cx="688489" cy="55939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39266" y="1864907"/>
            <a:ext cx="258184" cy="67389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02739" y="1687503"/>
            <a:ext cx="352602" cy="85130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95200" y="3283745"/>
            <a:ext cx="494965" cy="60801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53206" y="3281953"/>
            <a:ext cx="215152" cy="609804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02739" y="3212636"/>
            <a:ext cx="352602" cy="6980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95201" y="4577666"/>
            <a:ext cx="355114" cy="62692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53206" y="4575878"/>
            <a:ext cx="215152" cy="628776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0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15665"/>
            <a:ext cx="990599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b="1" dirty="0"/>
              <a:t>Price </a:t>
            </a:r>
            <a:r>
              <a:rPr lang="en-US" sz="2000" b="1" dirty="0" smtClean="0"/>
              <a:t>category </a:t>
            </a:r>
            <a:r>
              <a:rPr lang="en-US" sz="2000" b="1" dirty="0"/>
              <a:t>and engine volume </a:t>
            </a:r>
            <a:r>
              <a:rPr lang="en-US" sz="2000" b="1" dirty="0" smtClean="0"/>
              <a:t>relation.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599210"/>
            <a:ext cx="6263652" cy="4773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8421" y="3108635"/>
            <a:ext cx="3348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Above </a:t>
            </a:r>
            <a:r>
              <a:rPr lang="en-US" dirty="0"/>
              <a:t>chart clearly shows that the price is dependent on the engine volume as the median Engine Volume increases as the price category increases.</a:t>
            </a:r>
          </a:p>
        </p:txBody>
      </p:sp>
    </p:spTree>
    <p:extLst>
      <p:ext uri="{BB962C8B-B14F-4D97-AF65-F5344CB8AC3E}">
        <p14:creationId xmlns:p14="http://schemas.microsoft.com/office/powerpoint/2010/main" val="255227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40447"/>
            <a:ext cx="9905999" cy="50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b="1" dirty="0"/>
              <a:t>Price </a:t>
            </a:r>
            <a:r>
              <a:rPr lang="en-US" sz="2000" b="1" dirty="0" smtClean="0"/>
              <a:t>and Drive </a:t>
            </a:r>
            <a:r>
              <a:rPr lang="en-US" sz="2000" b="1" dirty="0" err="1" smtClean="0"/>
              <a:t>tyoe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relataion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88181"/>
            <a:ext cx="6620269" cy="47731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927021" y="2997606"/>
            <a:ext cx="3120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Observation: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</a:t>
            </a:r>
            <a:r>
              <a:rPr lang="en-US" dirty="0"/>
              <a:t>on the </a:t>
            </a:r>
            <a:r>
              <a:rPr lang="en-US" dirty="0" smtClean="0"/>
              <a:t>Graph </a:t>
            </a:r>
            <a:r>
              <a:rPr lang="en-US" dirty="0"/>
              <a:t>we can say that the car price is relatively higher for full drive cars compared to Front or Rear drive cars</a:t>
            </a:r>
          </a:p>
        </p:txBody>
      </p:sp>
    </p:spTree>
    <p:extLst>
      <p:ext uri="{BB962C8B-B14F-4D97-AF65-F5344CB8AC3E}">
        <p14:creationId xmlns:p14="http://schemas.microsoft.com/office/powerpoint/2010/main" val="402886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75071"/>
            <a:ext cx="9905999" cy="43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b="1" dirty="0"/>
              <a:t>Price distribution based on age </a:t>
            </a:r>
            <a:r>
              <a:rPr lang="en-US" sz="2000" b="1" dirty="0" smtClean="0"/>
              <a:t>groups in various price categories.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390012"/>
            <a:ext cx="6794735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36148" y="1244880"/>
            <a:ext cx="38596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Observations: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for lower age groups, the distributions are skewed towards higher price </a:t>
            </a:r>
            <a:r>
              <a:rPr lang="en-US" sz="1600" dirty="0" smtClean="0">
                <a:solidFill>
                  <a:srgbClr val="002060"/>
                </a:solidFill>
              </a:rPr>
              <a:t>compared </a:t>
            </a:r>
            <a:r>
              <a:rPr lang="en-US" sz="1600" dirty="0">
                <a:solidFill>
                  <a:srgbClr val="002060"/>
                </a:solidFill>
              </a:rPr>
              <a:t>to higher age groups where distributions are skewed towards lower prices </a:t>
            </a:r>
            <a:r>
              <a:rPr lang="en-US" sz="1600" dirty="0" smtClean="0">
                <a:solidFill>
                  <a:srgbClr val="002060"/>
                </a:solidFill>
              </a:rPr>
              <a:t>in </a:t>
            </a:r>
            <a:r>
              <a:rPr lang="en-US" sz="1600" dirty="0">
                <a:solidFill>
                  <a:srgbClr val="002060"/>
                </a:solidFill>
              </a:rPr>
              <a:t>their respective Price categories.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this indicates that age does have impact of the price for lower priced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Most cars in Extreme price category are in age groups 0-3 years. Very few cars are more than </a:t>
            </a:r>
            <a:r>
              <a:rPr lang="en-US" sz="1600" dirty="0" smtClean="0">
                <a:solidFill>
                  <a:srgbClr val="FF0000"/>
                </a:solidFill>
              </a:rPr>
              <a:t>3 </a:t>
            </a:r>
            <a:r>
              <a:rPr lang="en-US" sz="1600" dirty="0">
                <a:solidFill>
                  <a:srgbClr val="FF0000"/>
                </a:solidFill>
              </a:rPr>
              <a:t>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Most cars grater than 30 years age are in low price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the age of the car increases the median price value reduces for Low, Moderate and High price categories,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But for Extreme price category the reverse trend can be </a:t>
            </a:r>
            <a:r>
              <a:rPr lang="en-US" sz="1600" dirty="0" smtClean="0"/>
              <a:t>seen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348740" y="1390012"/>
            <a:ext cx="3246120" cy="38220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48740" y="5212080"/>
            <a:ext cx="2217420" cy="1321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23710" y="1390012"/>
            <a:ext cx="1112438" cy="258762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40447"/>
            <a:ext cx="9905999" cy="50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b="1" dirty="0"/>
              <a:t>Price </a:t>
            </a:r>
            <a:r>
              <a:rPr lang="en-US" sz="2000" b="1" dirty="0" smtClean="0"/>
              <a:t>trend over age of the car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244880"/>
            <a:ext cx="6929844" cy="4873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1257" y="2712198"/>
            <a:ext cx="29761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Observation:</a:t>
            </a:r>
          </a:p>
          <a:p>
            <a:r>
              <a:rPr lang="en-US" sz="2000" dirty="0" smtClean="0"/>
              <a:t>As the age of the car increase the price of the car decreases baring some vary old cars which may have antique value.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97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75071"/>
            <a:ext cx="9905999" cy="43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Price relationship with mileage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50285"/>
            <a:ext cx="6688137" cy="4924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55280" y="3173685"/>
            <a:ext cx="3092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Observation:</a:t>
            </a:r>
          </a:p>
          <a:p>
            <a:r>
              <a:rPr lang="en-US" dirty="0" smtClean="0"/>
              <a:t>Higher the mileage lower the price category, which implies that price reduces with increase in mileage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2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Description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83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703768"/>
            <a:ext cx="9905999" cy="573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Hypothesis 1 : Used car price </a:t>
            </a:r>
            <a:r>
              <a:rPr lang="en-US" sz="1600" b="1" dirty="0" smtClean="0"/>
              <a:t>reduces as Age increase.</a:t>
            </a:r>
          </a:p>
          <a:p>
            <a:pPr lvl="1"/>
            <a:r>
              <a:rPr lang="en-US" sz="1600" dirty="0"/>
              <a:t>for lower age groups, the distributions are skewed towards higher price with Platy/</a:t>
            </a:r>
            <a:r>
              <a:rPr lang="en-US" sz="1600" dirty="0" err="1"/>
              <a:t>Meso</a:t>
            </a:r>
            <a:r>
              <a:rPr lang="en-US" sz="1600" dirty="0"/>
              <a:t> </a:t>
            </a:r>
            <a:r>
              <a:rPr lang="en-US" sz="1600" dirty="0" err="1"/>
              <a:t>kurtic</a:t>
            </a:r>
            <a:r>
              <a:rPr lang="en-US" sz="1600" dirty="0"/>
              <a:t> distribution as compared to higher age groups where distributions are skewed towards lower prices with leptokurtic distribution in their respective Price categories.</a:t>
            </a:r>
          </a:p>
          <a:p>
            <a:pPr lvl="2"/>
            <a:r>
              <a:rPr lang="en-US" sz="1600" dirty="0"/>
              <a:t>this indicates that age does have impact </a:t>
            </a:r>
            <a:r>
              <a:rPr lang="en-US" sz="1600" dirty="0" smtClean="0"/>
              <a:t>on </a:t>
            </a:r>
            <a:r>
              <a:rPr lang="en-US" sz="1600" dirty="0"/>
              <a:t>the price for lower priced cars.</a:t>
            </a:r>
          </a:p>
          <a:p>
            <a:pPr lvl="1"/>
            <a:r>
              <a:rPr lang="en-US" sz="1600" dirty="0"/>
              <a:t>Most cars in Extreme price category are in age groups 0-3 years. Very few cars are more than 6 years.</a:t>
            </a:r>
          </a:p>
          <a:p>
            <a:pPr lvl="1"/>
            <a:r>
              <a:rPr lang="en-US" sz="1600" dirty="0"/>
              <a:t>Most cars grater than 30 years age are in low price category.</a:t>
            </a:r>
          </a:p>
          <a:p>
            <a:pPr lvl="1"/>
            <a:r>
              <a:rPr lang="en-US" sz="1600" dirty="0"/>
              <a:t>As the age of the car increases the median price value reduces for Low, Moderate and High price categories, </a:t>
            </a:r>
          </a:p>
          <a:p>
            <a:pPr lvl="2"/>
            <a:r>
              <a:rPr lang="en-US" sz="1600" dirty="0"/>
              <a:t>But for Extreme price category the reverse trend can be seen i.e.</a:t>
            </a:r>
          </a:p>
          <a:p>
            <a:pPr lvl="3"/>
            <a:r>
              <a:rPr lang="en-US" dirty="0"/>
              <a:t>for 0-1 year cars median price is ~110000 USD</a:t>
            </a:r>
          </a:p>
          <a:p>
            <a:pPr lvl="3"/>
            <a:r>
              <a:rPr lang="en-US" dirty="0"/>
              <a:t>for 1-3 year cars median price is ~130000 USD</a:t>
            </a:r>
          </a:p>
          <a:p>
            <a:pPr lvl="3"/>
            <a:r>
              <a:rPr lang="en-US" dirty="0"/>
              <a:t>for 3-6 year cars median price is ~200000 USD</a:t>
            </a:r>
          </a:p>
          <a:p>
            <a:pPr lvl="1"/>
            <a:r>
              <a:rPr lang="en-US" sz="1800" b="1" dirty="0" smtClean="0"/>
              <a:t>Assumption:</a:t>
            </a:r>
            <a:r>
              <a:rPr lang="en-US" sz="1800" dirty="0" smtClean="0"/>
              <a:t> </a:t>
            </a:r>
            <a:r>
              <a:rPr lang="en-US" sz="1800" dirty="0"/>
              <a:t>as the extreme price category the cars are new we can ignore this category for this </a:t>
            </a:r>
            <a:r>
              <a:rPr lang="en-US" sz="1800" dirty="0" smtClean="0"/>
              <a:t>analysis</a:t>
            </a:r>
          </a:p>
          <a:p>
            <a:pPr marL="0" indent="0">
              <a:buNone/>
            </a:pPr>
            <a:r>
              <a:rPr lang="en-US" sz="1800" b="1" dirty="0"/>
              <a:t>Based on the above observations it is clear that the Price of the car reduces as the age of the car increases. Thus we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accept</a:t>
            </a:r>
            <a:r>
              <a:rPr lang="en-US" sz="1800" b="1" dirty="0"/>
              <a:t> this hypothesis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032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1095776"/>
            <a:ext cx="99059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b="1" dirty="0"/>
              <a:t>Hypothesis 2 : Used car price </a:t>
            </a:r>
            <a:r>
              <a:rPr lang="en-US" b="1" dirty="0" smtClean="0"/>
              <a:t>increases as Engine Volume increases.</a:t>
            </a:r>
            <a:endParaRPr lang="en-US" b="1" dirty="0"/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b="1" dirty="0" err="1"/>
              <a:t>Baased</a:t>
            </a:r>
            <a:r>
              <a:rPr lang="en-US" b="1" dirty="0"/>
              <a:t> on analysis median Engine Volume increases as the price category increases. </a:t>
            </a:r>
            <a:endParaRPr lang="en-US" b="1" dirty="0" smtClean="0"/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b="1" dirty="0" smtClean="0"/>
              <a:t>Thus </a:t>
            </a:r>
            <a:r>
              <a:rPr lang="en-US" sz="2000" b="1" dirty="0"/>
              <a:t>we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accept</a:t>
            </a:r>
            <a:r>
              <a:rPr lang="en-US" sz="2000" b="1" dirty="0"/>
              <a:t> this </a:t>
            </a:r>
            <a:r>
              <a:rPr lang="en-US" sz="2000" b="1" dirty="0" smtClean="0"/>
              <a:t>Hypothesis.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141411" y="3573579"/>
            <a:ext cx="9905999" cy="1826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Hypothesis 3 : Used car price decreases as Mileage of the car increases</a:t>
            </a:r>
          </a:p>
          <a:p>
            <a:pPr lvl="1"/>
            <a:r>
              <a:rPr lang="en-US" dirty="0" smtClean="0"/>
              <a:t>Based on the analysis higher the mileage price is lower.</a:t>
            </a:r>
          </a:p>
          <a:p>
            <a:pPr lvl="1"/>
            <a:r>
              <a:rPr lang="en-US" dirty="0" smtClean="0"/>
              <a:t>Though mileage/year does not seem to impact the price greatly.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Thus we can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accept</a:t>
            </a:r>
            <a:r>
              <a:rPr lang="en-US" sz="2000" b="1" dirty="0" smtClean="0"/>
              <a:t> this hypothesis.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99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578353"/>
            <a:ext cx="9905999" cy="5987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Hypothesis 4 : Used car price is dependent on drive type.</a:t>
            </a:r>
          </a:p>
          <a:p>
            <a:pPr lvl="1"/>
            <a:r>
              <a:rPr lang="en-US" sz="1800" dirty="0"/>
              <a:t>Most cars with front drive are of Low or Moderate Engine Volume.</a:t>
            </a:r>
          </a:p>
          <a:p>
            <a:pPr lvl="1"/>
            <a:r>
              <a:rPr lang="en-US" sz="1800" dirty="0"/>
              <a:t>High and Extreme Engine volume cars are generally Front or Full drive types.</a:t>
            </a:r>
          </a:p>
          <a:p>
            <a:pPr lvl="1"/>
            <a:r>
              <a:rPr lang="en-US" sz="1800" dirty="0"/>
              <a:t>Full Drive cars are expensive in the respective engine volume categories. e.g. </a:t>
            </a:r>
          </a:p>
          <a:p>
            <a:pPr lvl="2"/>
            <a:r>
              <a:rPr lang="en-US" dirty="0"/>
              <a:t>for Low Engine Volume cars, Full Drive cars have median price ~10000 USD with higher standard </a:t>
            </a:r>
            <a:r>
              <a:rPr lang="en-US" dirty="0" err="1"/>
              <a:t>diviation</a:t>
            </a:r>
            <a:r>
              <a:rPr lang="en-US" dirty="0"/>
              <a:t> where as Front and Rear Drive have median price ~5-6000 USD with lower SD.</a:t>
            </a:r>
          </a:p>
          <a:p>
            <a:pPr lvl="2"/>
            <a:r>
              <a:rPr lang="en-US" dirty="0"/>
              <a:t>for Moderate Engine Volume cars, Full Drive cars have median price ~18-20000 USD with higher standard </a:t>
            </a:r>
            <a:r>
              <a:rPr lang="en-US" dirty="0" err="1"/>
              <a:t>diviation</a:t>
            </a:r>
            <a:r>
              <a:rPr lang="en-US" dirty="0"/>
              <a:t> where as Front and Rear Drive have median price ~10000 USD with lower SD.</a:t>
            </a:r>
          </a:p>
          <a:p>
            <a:pPr lvl="2"/>
            <a:r>
              <a:rPr lang="en-US" dirty="0"/>
              <a:t>for High Engine Volume cars, Full Drive cars have median price ~25-30000 USD with higher standard </a:t>
            </a:r>
            <a:r>
              <a:rPr lang="en-US" dirty="0" err="1"/>
              <a:t>diviation</a:t>
            </a:r>
            <a:r>
              <a:rPr lang="en-US" dirty="0"/>
              <a:t> where as Rear Drive have median price ~10000 USD with lower SD. (Very few cars with </a:t>
            </a:r>
            <a:r>
              <a:rPr lang="en-US" dirty="0" err="1"/>
              <a:t>Fornt</a:t>
            </a:r>
            <a:r>
              <a:rPr lang="en-US" dirty="0"/>
              <a:t> drive)</a:t>
            </a:r>
          </a:p>
          <a:p>
            <a:pPr lvl="2"/>
            <a:r>
              <a:rPr lang="en-US" dirty="0"/>
              <a:t>for Extreme Engine Volume cars, Very few cars thus ignored.</a:t>
            </a:r>
          </a:p>
          <a:p>
            <a:pPr marL="0" indent="0">
              <a:buNone/>
            </a:pPr>
            <a:r>
              <a:rPr lang="en-US" sz="1800" b="1" dirty="0"/>
              <a:t>Based on the above analysis we can say that full drive type cars are more expensive than Front or Rear drive type cars. thus we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accept</a:t>
            </a:r>
            <a:r>
              <a:rPr lang="en-US" sz="1800" b="1" dirty="0"/>
              <a:t> this hypothesis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282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924345"/>
            <a:ext cx="9905999" cy="529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Hypothesis 5 : Used car price is dependent on Body type</a:t>
            </a:r>
            <a:r>
              <a:rPr lang="en-US" sz="1800" b="1" dirty="0" smtClean="0"/>
              <a:t>.</a:t>
            </a:r>
          </a:p>
          <a:p>
            <a:pPr lvl="1"/>
            <a:r>
              <a:rPr lang="en-US" dirty="0"/>
              <a:t>For Crossover/Sedan cars the market in not price sensitive, rather make of the car is of higher importance</a:t>
            </a:r>
          </a:p>
          <a:p>
            <a:pPr lvl="1"/>
            <a:r>
              <a:rPr lang="en-US" dirty="0"/>
              <a:t>Crossovers have overall better average resale price compared to other cars.</a:t>
            </a:r>
          </a:p>
          <a:p>
            <a:pPr lvl="2"/>
            <a:r>
              <a:rPr lang="en-US" sz="2000" dirty="0"/>
              <a:t>Crossover and Sedans have wider price ranges. (Some make of the cars seems to have better resale value compared to others)</a:t>
            </a:r>
          </a:p>
          <a:p>
            <a:pPr lvl="2"/>
            <a:r>
              <a:rPr lang="en-US" sz="2000" dirty="0"/>
              <a:t>crossover and Sedan cars, cars from "Audi", "BMW", "Mercedes-Benz", "Lexus", "</a:t>
            </a:r>
            <a:r>
              <a:rPr lang="en-US" sz="2000" dirty="0" err="1"/>
              <a:t>Volkswagon</a:t>
            </a:r>
            <a:r>
              <a:rPr lang="en-US" sz="2000" dirty="0"/>
              <a:t>", "Land Rover", "Porsche" etc. are in much higher price range as compared to cars from "GAZ", "</a:t>
            </a:r>
            <a:r>
              <a:rPr lang="en-US" sz="2000" dirty="0" err="1"/>
              <a:t>Vaz</a:t>
            </a:r>
            <a:r>
              <a:rPr lang="en-US" sz="2000" dirty="0"/>
              <a:t>", "ZAZ", "</a:t>
            </a:r>
            <a:r>
              <a:rPr lang="en-US" sz="2000" dirty="0" err="1"/>
              <a:t>Moskvich</a:t>
            </a:r>
            <a:r>
              <a:rPr lang="en-US" sz="2000" dirty="0"/>
              <a:t>-AZLK", "Opel" etc.</a:t>
            </a:r>
          </a:p>
          <a:p>
            <a:pPr lvl="1"/>
            <a:r>
              <a:rPr lang="en-US" dirty="0"/>
              <a:t>Sedan and </a:t>
            </a:r>
            <a:r>
              <a:rPr lang="en-US" dirty="0" err="1"/>
              <a:t>Vagons</a:t>
            </a:r>
            <a:r>
              <a:rPr lang="en-US" dirty="0"/>
              <a:t> have relatively lowest average resale price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b="1" dirty="0"/>
              <a:t>Assumption</a:t>
            </a:r>
            <a:r>
              <a:rPr lang="en-US" dirty="0"/>
              <a:t> Ignoring the Extreme Priced cases for this analysis as these are outliers</a:t>
            </a:r>
          </a:p>
          <a:p>
            <a:r>
              <a:rPr lang="en-US" sz="1800" b="1" dirty="0"/>
              <a:t>Based on the above observations we can conclude that the Body type does have impact on car price and thus we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accept</a:t>
            </a:r>
            <a:r>
              <a:rPr lang="en-US" sz="1800" b="1" dirty="0"/>
              <a:t> the hypothesis</a:t>
            </a:r>
            <a:r>
              <a:rPr lang="en-US" sz="1800" b="1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964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2432707"/>
            <a:ext cx="9905999" cy="227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Hypothesis 6 : </a:t>
            </a:r>
            <a:r>
              <a:rPr lang="en-US" b="1" dirty="0" err="1"/>
              <a:t>Milage</a:t>
            </a:r>
            <a:r>
              <a:rPr lang="en-US" b="1" dirty="0"/>
              <a:t>/year for the car increases over years</a:t>
            </a:r>
            <a:r>
              <a:rPr lang="en-US" b="1" dirty="0" smtClean="0"/>
              <a:t>.</a:t>
            </a:r>
          </a:p>
          <a:p>
            <a:pPr lvl="1"/>
            <a:r>
              <a:rPr lang="en-US" dirty="0"/>
              <a:t>Based on the available data, it is proved that mileage/year does increase for cars less than 4 years of age but for older cars the </a:t>
            </a:r>
            <a:r>
              <a:rPr lang="en-US" dirty="0" err="1"/>
              <a:t>milage</a:t>
            </a:r>
            <a:r>
              <a:rPr lang="en-US" dirty="0"/>
              <a:t>/year decreases and cars older than 30 years have </a:t>
            </a:r>
            <a:r>
              <a:rPr lang="en-US" dirty="0" err="1"/>
              <a:t>substentially</a:t>
            </a:r>
            <a:r>
              <a:rPr lang="en-US" dirty="0"/>
              <a:t> lower mileage/year compared to newer cars. </a:t>
            </a:r>
          </a:p>
          <a:p>
            <a:pPr marL="0" indent="0">
              <a:buNone/>
            </a:pPr>
            <a:r>
              <a:rPr lang="en-US" sz="2000" b="1" dirty="0"/>
              <a:t>Thus </a:t>
            </a:r>
            <a:r>
              <a:rPr lang="en-US" sz="2000" b="1" dirty="0">
                <a:solidFill>
                  <a:srgbClr val="FF0000"/>
                </a:solidFill>
              </a:rPr>
              <a:t>rejecting</a:t>
            </a:r>
            <a:r>
              <a:rPr lang="en-US" sz="2000" b="1" dirty="0"/>
              <a:t> this hypothesis.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35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846812"/>
            <a:ext cx="9905999" cy="551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 smtClean="0"/>
              <a:t>Based </a:t>
            </a:r>
            <a:r>
              <a:rPr lang="en-US" sz="4000" b="1" dirty="0"/>
              <a:t>on the </a:t>
            </a:r>
            <a:r>
              <a:rPr lang="en-US" sz="4000" b="1" dirty="0" smtClean="0"/>
              <a:t>analysis </a:t>
            </a:r>
            <a:r>
              <a:rPr lang="en-US" sz="4000" b="1" dirty="0"/>
              <a:t>we can say that price of the used car depends on Age, Engine volume, Mileage, Body type and drive type</a:t>
            </a:r>
            <a:r>
              <a:rPr lang="en-US" sz="4000" b="1" dirty="0" smtClean="0"/>
              <a:t>.</a:t>
            </a:r>
          </a:p>
          <a:p>
            <a:r>
              <a:rPr lang="en-US" sz="4000" b="1" dirty="0" smtClean="0"/>
              <a:t>New Cars are used more as compared to Older cars.</a:t>
            </a:r>
          </a:p>
          <a:p>
            <a:r>
              <a:rPr lang="en-US" sz="4000" b="1" dirty="0" smtClean="0"/>
              <a:t>Crossover cars are more frequently changed compared to other cars.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4367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564</TotalTime>
  <Words>2546</Words>
  <Application>Microsoft Office PowerPoint</Application>
  <PresentationFormat>Widescreen</PresentationFormat>
  <Paragraphs>206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 Unicode MS</vt:lpstr>
      <vt:lpstr>Arial</vt:lpstr>
      <vt:lpstr>Calibri</vt:lpstr>
      <vt:lpstr>Trebuchet MS</vt:lpstr>
      <vt:lpstr>Tw Cen MT</vt:lpstr>
      <vt:lpstr>Circuit</vt:lpstr>
      <vt:lpstr>Insaid gcd Term 1  EDA Project</vt:lpstr>
      <vt:lpstr>DataSET Description</vt:lpstr>
      <vt:lpstr>DataSET Description</vt:lpstr>
      <vt:lpstr>Hypothesis Validation</vt:lpstr>
      <vt:lpstr>Hypothesis Validation</vt:lpstr>
      <vt:lpstr>Hypothesis Validation</vt:lpstr>
      <vt:lpstr>Hypothesis Validation</vt:lpstr>
      <vt:lpstr>Hypothesis Validation</vt:lpstr>
      <vt:lpstr>Conclusions</vt:lpstr>
      <vt:lpstr>Detailed ANALYSIS</vt:lpstr>
      <vt:lpstr>Preliminary Analysis</vt:lpstr>
      <vt:lpstr>Preliminary Analysis</vt:lpstr>
      <vt:lpstr>Pre-Processing</vt:lpstr>
      <vt:lpstr>Pre-Processing</vt:lpstr>
      <vt:lpstr>Pre-Processing</vt:lpstr>
      <vt:lpstr>Post Cleaning and pre-processing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Insaid gcd Term 1  EDA Project</dc:title>
  <dc:creator>Dhaval Parikh</dc:creator>
  <cp:keywords>INSAID</cp:keywords>
  <cp:lastModifiedBy>Dhaval Parikh</cp:lastModifiedBy>
  <cp:revision>49</cp:revision>
  <dcterms:created xsi:type="dcterms:W3CDTF">2019-02-08T03:35:39Z</dcterms:created>
  <dcterms:modified xsi:type="dcterms:W3CDTF">2019-02-09T11:06:12Z</dcterms:modified>
</cp:coreProperties>
</file>