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4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Car sales – Price Prediction</a:t>
            </a:r>
          </a:p>
          <a:p>
            <a:r>
              <a:rPr lang="en-US" dirty="0" smtClean="0"/>
              <a:t>Submitted By : Dhaval Parikh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69" y="2286000"/>
            <a:ext cx="11252719" cy="44227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evaluated Models</a:t>
            </a:r>
          </a:p>
          <a:p>
            <a:pPr lvl="1"/>
            <a:r>
              <a:rPr lang="en-US" dirty="0" smtClean="0"/>
              <a:t>One option is to use dual model approach </a:t>
            </a:r>
          </a:p>
          <a:p>
            <a:pPr lvl="2"/>
            <a:r>
              <a:rPr lang="en-US" dirty="0" smtClean="0"/>
              <a:t>For lower priced cars we can use the Polynomial Regression Model for prediction.</a:t>
            </a:r>
          </a:p>
          <a:p>
            <a:pPr lvl="2"/>
            <a:r>
              <a:rPr lang="en-US" dirty="0" smtClean="0"/>
              <a:t>For High and Extremely high priced cars use </a:t>
            </a:r>
            <a:r>
              <a:rPr lang="en-US" dirty="0" err="1"/>
              <a:t>GradientBoostingRegressor</a:t>
            </a:r>
            <a:r>
              <a:rPr lang="en-US" dirty="0" smtClean="0"/>
              <a:t> for prediction.</a:t>
            </a:r>
          </a:p>
          <a:p>
            <a:pPr lvl="1"/>
            <a:r>
              <a:rPr lang="en-US" dirty="0" smtClean="0"/>
              <a:t>Other option is single model approach.</a:t>
            </a:r>
          </a:p>
          <a:p>
            <a:pPr lvl="2"/>
            <a:r>
              <a:rPr lang="en-US" dirty="0" smtClean="0"/>
              <a:t>Over all Polynomial is less complex model compared to </a:t>
            </a:r>
            <a:r>
              <a:rPr lang="en-US" dirty="0" err="1" smtClean="0"/>
              <a:t>GradientBoostingRegressor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Would be simpler to </a:t>
            </a:r>
            <a:r>
              <a:rPr lang="en-US" dirty="0" smtClean="0"/>
              <a:t>explain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 smtClean="0"/>
              <a:t>Has comparable results to the </a:t>
            </a:r>
            <a:r>
              <a:rPr lang="en-US" dirty="0" err="1" smtClean="0"/>
              <a:t>GradientBoostingRegressor</a:t>
            </a:r>
            <a:r>
              <a:rPr lang="en-US" dirty="0"/>
              <a:t> </a:t>
            </a:r>
            <a:r>
              <a:rPr lang="en-US" dirty="0" smtClean="0"/>
              <a:t>thus we could use Polynomial for single model approach.</a:t>
            </a:r>
          </a:p>
          <a:p>
            <a:pPr lvl="1"/>
            <a:r>
              <a:rPr lang="en-US" dirty="0" smtClean="0"/>
              <a:t>As the RMSE is in the range of </a:t>
            </a:r>
            <a:r>
              <a:rPr lang="en-US" dirty="0" smtClean="0"/>
              <a:t>6000, </a:t>
            </a:r>
            <a:r>
              <a:rPr lang="en-US" dirty="0" smtClean="0"/>
              <a:t>we should provide the prediction price range </a:t>
            </a:r>
            <a:r>
              <a:rPr lang="en-US" dirty="0" smtClean="0"/>
              <a:t>as follows (as higher </a:t>
            </a:r>
            <a:r>
              <a:rPr lang="en-US" dirty="0" smtClean="0"/>
              <a:t>variance is for highly priced car </a:t>
            </a:r>
            <a:r>
              <a:rPr lang="en-US" dirty="0" smtClean="0"/>
              <a:t>category) </a:t>
            </a:r>
            <a:endParaRPr lang="en-US" dirty="0" smtClean="0"/>
          </a:p>
          <a:p>
            <a:pPr lvl="2"/>
            <a:r>
              <a:rPr lang="en-US" dirty="0" smtClean="0"/>
              <a:t>Range for price &lt; 10k </a:t>
            </a:r>
            <a:r>
              <a:rPr lang="en-US" dirty="0" smtClean="0">
                <a:sym typeface="Wingdings" panose="05000000000000000000" pitchFamily="2" charset="2"/>
              </a:rPr>
              <a:t> ± 1000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Range for price between 10K and 50K  </a:t>
            </a:r>
            <a:r>
              <a:rPr lang="en-US" dirty="0">
                <a:sym typeface="Wingdings" panose="05000000000000000000" pitchFamily="2" charset="2"/>
              </a:rPr>
              <a:t>± </a:t>
            </a:r>
            <a:r>
              <a:rPr lang="en-US" dirty="0" smtClean="0">
                <a:sym typeface="Wingdings" panose="05000000000000000000" pitchFamily="2" charset="2"/>
              </a:rPr>
              <a:t>4000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Range for price &gt; 50K  ± </a:t>
            </a:r>
            <a:r>
              <a:rPr lang="en-US" dirty="0" smtClean="0">
                <a:sym typeface="Wingdings" panose="05000000000000000000" pitchFamily="2" charset="2"/>
              </a:rPr>
              <a:t>6000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5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50" y="2281561"/>
            <a:ext cx="11176986" cy="2547891"/>
          </a:xfrm>
        </p:spPr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Dataset is taken from Term1 Project datasets.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Collected </a:t>
            </a: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At the end of the day we should look at this data as a subset from all Ukrainian car fleet.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Dataset contains 9576 rows and 10 variables with essential meanings: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826" y="4829452"/>
            <a:ext cx="51046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car: manufacturer brand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price: seller’s price in advertisement (in USD)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body: car body type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mileage: as mentioned in advertisement (‘000 Km)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>
                <a:cs typeface="Calibri" panose="020F0502020204030204" pitchFamily="34" charset="0"/>
              </a:rPr>
              <a:t>engV</a:t>
            </a:r>
            <a:r>
              <a:rPr lang="en-US" altLang="en-US" sz="1400" dirty="0">
                <a:cs typeface="Calibri" panose="020F0502020204030204" pitchFamily="34" charset="0"/>
              </a:rPr>
              <a:t>: rounded engine volume (‘000 cubic cm)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5894" y="4829452"/>
            <a:ext cx="56728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 smtClean="0">
                <a:cs typeface="Calibri" panose="020F0502020204030204" pitchFamily="34" charset="0"/>
              </a:rPr>
              <a:t>engType</a:t>
            </a:r>
            <a:r>
              <a:rPr lang="en-US" altLang="en-US" sz="1400" dirty="0">
                <a:cs typeface="Calibri" panose="020F0502020204030204" pitchFamily="34" charset="0"/>
              </a:rPr>
              <a:t>: type of fuel </a:t>
            </a:r>
            <a:endParaRPr lang="en-US" altLang="en-US" sz="1400" dirty="0" smtClean="0">
              <a:cs typeface="Calibri" panose="020F0502020204030204" pitchFamily="34" charset="0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cs typeface="Calibri" panose="020F0502020204030204" pitchFamily="34" charset="0"/>
              </a:rPr>
              <a:t>registration</a:t>
            </a:r>
            <a:r>
              <a:rPr lang="en-US" altLang="en-US" sz="1400" dirty="0">
                <a:cs typeface="Calibri" panose="020F0502020204030204" pitchFamily="34" charset="0"/>
              </a:rPr>
              <a:t>: whether car registered in Ukraine or not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year: year of production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model: specific model name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drive: drive 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50" y="2281561"/>
            <a:ext cx="11176986" cy="416362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Data Issues.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price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has </a:t>
            </a:r>
            <a:r>
              <a:rPr lang="en-US" altLang="en-US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zero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values which needs to be considered as </a:t>
            </a:r>
            <a:r>
              <a:rPr lang="en-US" altLang="en-US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NaN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i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engV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and </a:t>
            </a: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drive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has </a:t>
            </a:r>
            <a:r>
              <a:rPr lang="en-US" altLang="en-US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NaN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Values.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There are duplicate observations.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Data Cleansing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Replaced </a:t>
            </a: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price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and </a:t>
            </a:r>
            <a:r>
              <a:rPr lang="en-US" altLang="en-US" b="1" i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engV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with </a:t>
            </a:r>
            <a:r>
              <a:rPr lang="en-US" altLang="en-US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mean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value for same </a:t>
            </a: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car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and </a:t>
            </a: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model.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Replaced</a:t>
            </a: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 drive 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with</a:t>
            </a: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m</a:t>
            </a:r>
            <a:r>
              <a:rPr lang="en-US" altLang="en-US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ode.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Dropped duplicates by keeping only first.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Dropped Remaining </a:t>
            </a:r>
            <a:r>
              <a:rPr lang="en-US" altLang="en-US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NaNs</a:t>
            </a: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50" y="3036163"/>
            <a:ext cx="11176986" cy="281422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Dummys</a:t>
            </a: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 for Categorical data.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Drop Outliers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Scaling Variables for standardization.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Feature Selection based on iterations and correlation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42709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782212"/>
            <a:ext cx="2793158" cy="1600200"/>
          </a:xfrm>
        </p:spPr>
        <p:txBody>
          <a:bodyPr/>
          <a:lstStyle/>
          <a:p>
            <a:r>
              <a:rPr lang="en-US" dirty="0" smtClean="0"/>
              <a:t>Evaluated Multiple Regression Algorithms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8" y="1227408"/>
            <a:ext cx="6702641" cy="52355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91" y="2570257"/>
            <a:ext cx="3852909" cy="3688500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u="sng" dirty="0" smtClean="0">
                <a:solidFill>
                  <a:schemeClr val="accent6"/>
                </a:solidFill>
              </a:rPr>
              <a:t>Compared </a:t>
            </a:r>
            <a:r>
              <a:rPr lang="en-US" sz="1600" b="1" u="sng" dirty="0" smtClean="0">
                <a:solidFill>
                  <a:schemeClr val="accent6"/>
                </a:solidFill>
              </a:rPr>
              <a:t>following based </a:t>
            </a:r>
            <a:r>
              <a:rPr lang="en-US" sz="1600" b="1" u="sng" dirty="0" smtClean="0">
                <a:solidFill>
                  <a:schemeClr val="accent6"/>
                </a:solidFill>
              </a:rPr>
              <a:t>on R</a:t>
            </a:r>
            <a:r>
              <a:rPr lang="en-US" sz="1600" b="1" u="sng" baseline="30000" dirty="0" smtClean="0">
                <a:solidFill>
                  <a:schemeClr val="accent6"/>
                </a:solidFill>
              </a:rPr>
              <a:t>2</a:t>
            </a:r>
            <a:r>
              <a:rPr lang="en-US" sz="1600" b="1" u="sng" dirty="0" smtClean="0">
                <a:solidFill>
                  <a:schemeClr val="accent6"/>
                </a:solidFill>
              </a:rPr>
              <a:t> -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LinearRegression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AdaBoostRegressor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DecisionTreeRegressor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RandomForestRegressor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GradientBoostingRegressor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BaggingRegressor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ExtraTreesRegressor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PLSRegression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BayesianRidge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HuberRegressor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Lasso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polynomialFeatures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with </a:t>
            </a:r>
            <a:r>
              <a:rPr lang="en-US" dirty="0" err="1">
                <a:solidFill>
                  <a:schemeClr val="accent6"/>
                </a:solidFill>
              </a:rPr>
              <a:t>LinearRegression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782212"/>
            <a:ext cx="2793158" cy="1600200"/>
          </a:xfrm>
        </p:spPr>
        <p:txBody>
          <a:bodyPr/>
          <a:lstStyle/>
          <a:p>
            <a:r>
              <a:rPr lang="en-US" dirty="0" smtClean="0"/>
              <a:t>Narrowed Down to 5 Regression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57" y="3292875"/>
            <a:ext cx="3586941" cy="240658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"</a:t>
            </a:r>
            <a:r>
              <a:rPr lang="en-US" sz="1400" dirty="0" err="1" smtClean="0">
                <a:solidFill>
                  <a:schemeClr val="accent6"/>
                </a:solidFill>
              </a:rPr>
              <a:t>LinearRegression</a:t>
            </a:r>
            <a:r>
              <a:rPr lang="en-US" sz="1400" dirty="0" smtClean="0">
                <a:solidFill>
                  <a:schemeClr val="accent6"/>
                </a:solidFill>
              </a:rPr>
              <a:t>“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"</a:t>
            </a:r>
            <a:r>
              <a:rPr lang="en-US" sz="1400" dirty="0" err="1">
                <a:solidFill>
                  <a:schemeClr val="accent6"/>
                </a:solidFill>
              </a:rPr>
              <a:t>RandomForestRegressor</a:t>
            </a:r>
            <a:r>
              <a:rPr lang="en-US" sz="1400" dirty="0">
                <a:solidFill>
                  <a:schemeClr val="accent6"/>
                </a:solidFill>
              </a:rPr>
              <a:t>"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"</a:t>
            </a:r>
            <a:r>
              <a:rPr lang="en-US" sz="1400" dirty="0" err="1" smtClean="0">
                <a:solidFill>
                  <a:schemeClr val="accent6"/>
                </a:solidFill>
              </a:rPr>
              <a:t>GradientBoostingRegressor</a:t>
            </a:r>
            <a:r>
              <a:rPr lang="en-US" sz="1400" dirty="0" smtClean="0">
                <a:solidFill>
                  <a:schemeClr val="accent6"/>
                </a:solidFill>
              </a:rPr>
              <a:t>“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"</a:t>
            </a:r>
            <a:r>
              <a:rPr lang="en-US" sz="1400" dirty="0" err="1">
                <a:solidFill>
                  <a:schemeClr val="accent6"/>
                </a:solidFill>
              </a:rPr>
              <a:t>BaggingRegressor</a:t>
            </a:r>
            <a:r>
              <a:rPr lang="en-US" sz="1400" dirty="0">
                <a:solidFill>
                  <a:schemeClr val="accent6"/>
                </a:solidFill>
              </a:rPr>
              <a:t>", </a:t>
            </a:r>
          </a:p>
          <a:p>
            <a:r>
              <a:rPr lang="en-US" sz="1400" dirty="0" err="1" smtClean="0">
                <a:solidFill>
                  <a:schemeClr val="accent6"/>
                </a:solidFill>
              </a:rPr>
              <a:t>polynomialFeatures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chemeClr val="accent6"/>
                </a:solidFill>
              </a:rPr>
              <a:t>with </a:t>
            </a:r>
            <a:r>
              <a:rPr lang="en-US" sz="1400" dirty="0" err="1">
                <a:solidFill>
                  <a:schemeClr val="accent6"/>
                </a:solidFill>
              </a:rPr>
              <a:t>LinearRegression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57" y="2766200"/>
            <a:ext cx="3314409" cy="331563"/>
          </a:xfrm>
        </p:spPr>
        <p:txBody>
          <a:bodyPr/>
          <a:lstStyle/>
          <a:p>
            <a:r>
              <a:rPr lang="en-US" dirty="0" smtClean="0"/>
              <a:t>Based on R</a:t>
            </a:r>
            <a:r>
              <a:rPr lang="en-US" baseline="30000" dirty="0" smtClean="0"/>
              <a:t>2</a:t>
            </a:r>
            <a:r>
              <a:rPr lang="en-US" dirty="0" smtClean="0"/>
              <a:t> - Values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81572"/>
              </p:ext>
            </p:extLst>
          </p:nvPr>
        </p:nvGraphicFramePr>
        <p:xfrm>
          <a:off x="5184560" y="1712934"/>
          <a:ext cx="5823750" cy="3986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916">
                  <a:extLst>
                    <a:ext uri="{9D8B030D-6E8A-4147-A177-3AD203B41FA5}">
                      <a16:colId xmlns:a16="http://schemas.microsoft.com/office/drawing/2014/main" val="950921615"/>
                    </a:ext>
                  </a:extLst>
                </a:gridCol>
                <a:gridCol w="934916">
                  <a:extLst>
                    <a:ext uri="{9D8B030D-6E8A-4147-A177-3AD203B41FA5}">
                      <a16:colId xmlns:a16="http://schemas.microsoft.com/office/drawing/2014/main" val="541359384"/>
                    </a:ext>
                  </a:extLst>
                </a:gridCol>
                <a:gridCol w="1149170">
                  <a:extLst>
                    <a:ext uri="{9D8B030D-6E8A-4147-A177-3AD203B41FA5}">
                      <a16:colId xmlns:a16="http://schemas.microsoft.com/office/drawing/2014/main" val="908271698"/>
                    </a:ext>
                  </a:extLst>
                </a:gridCol>
                <a:gridCol w="934916">
                  <a:extLst>
                    <a:ext uri="{9D8B030D-6E8A-4147-A177-3AD203B41FA5}">
                      <a16:colId xmlns:a16="http://schemas.microsoft.com/office/drawing/2014/main" val="338815645"/>
                    </a:ext>
                  </a:extLst>
                </a:gridCol>
                <a:gridCol w="934916">
                  <a:extLst>
                    <a:ext uri="{9D8B030D-6E8A-4147-A177-3AD203B41FA5}">
                      <a16:colId xmlns:a16="http://schemas.microsoft.com/office/drawing/2014/main" val="3012572500"/>
                    </a:ext>
                  </a:extLst>
                </a:gridCol>
                <a:gridCol w="934916">
                  <a:extLst>
                    <a:ext uri="{9D8B030D-6E8A-4147-A177-3AD203B41FA5}">
                      <a16:colId xmlns:a16="http://schemas.microsoft.com/office/drawing/2014/main" val="3870119456"/>
                    </a:ext>
                  </a:extLst>
                </a:gridCol>
              </a:tblGrid>
              <a:tr h="659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ADJ_R2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96813"/>
                  </a:ext>
                </a:extLst>
              </a:tr>
              <a:tr h="65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LiR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6238.519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8.72E+07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9339.896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0.589282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0.587874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609121"/>
                  </a:ext>
                </a:extLst>
              </a:tr>
              <a:tr h="65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3440.476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3.90E+07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6248.425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0.815546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8467436"/>
                  </a:ext>
                </a:extLst>
              </a:tr>
              <a:tr h="65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GBR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3336.98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3.47E+07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5889.556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0.836686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0.836126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34374"/>
                  </a:ext>
                </a:extLst>
              </a:tr>
              <a:tr h="65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3388.508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3.74E+07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6119.041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0.823711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0.823106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549318"/>
                  </a:ext>
                </a:extLst>
              </a:tr>
              <a:tr h="687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Poly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3489.995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3.61E+07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6012.105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0.829818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0.814309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782211"/>
            <a:ext cx="2793158" cy="1788045"/>
          </a:xfrm>
        </p:spPr>
        <p:txBody>
          <a:bodyPr/>
          <a:lstStyle/>
          <a:p>
            <a:r>
              <a:rPr lang="en-US" dirty="0" smtClean="0"/>
              <a:t>Based on all Parameters</a:t>
            </a:r>
            <a:br>
              <a:rPr lang="en-US" dirty="0" smtClean="0"/>
            </a:br>
            <a:r>
              <a:rPr lang="en-US" dirty="0" smtClean="0"/>
              <a:t>Narrowed to GBR for final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27" y="1017037"/>
            <a:ext cx="6101089" cy="56159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1934" y="2936698"/>
            <a:ext cx="3314409" cy="32510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As can be seen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Most predictions are clustered around 45 deg. Line which means Predicted values are close to actual.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Some predictions are scattered for higher prices due to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Fewer observations in the original dataset.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Outliers in the extremely high priced cars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Post Optimization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RMSE : 5721.934082264436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R2 : 0.8458494048274824</a:t>
            </a: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72" y="672528"/>
            <a:ext cx="2793158" cy="2267339"/>
          </a:xfrm>
        </p:spPr>
        <p:txBody>
          <a:bodyPr/>
          <a:lstStyle/>
          <a:p>
            <a:r>
              <a:rPr lang="en-US" dirty="0" smtClean="0"/>
              <a:t>Based on all Parameters</a:t>
            </a:r>
            <a:br>
              <a:rPr lang="en-US" dirty="0" smtClean="0"/>
            </a:br>
            <a:r>
              <a:rPr lang="en-US" dirty="0" smtClean="0"/>
              <a:t>Also Evaluated Polynomial Regression for final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57" y="3222594"/>
            <a:ext cx="3314409" cy="29118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As can be seen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Predictions are very similar to the ones in GBR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Similar observations for higher prices due to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Fewer observations in the original dataset.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Outliers in the extremely high priced cars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Post Optimizations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RMSE : 6012.105230147659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R2 </a:t>
            </a:r>
            <a:r>
              <a:rPr lang="en-US" dirty="0">
                <a:solidFill>
                  <a:schemeClr val="accent6"/>
                </a:solidFill>
              </a:rPr>
              <a:t>: 0.829818380549723</a:t>
            </a: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79" y="933061"/>
            <a:ext cx="5961059" cy="5732521"/>
          </a:xfrm>
        </p:spPr>
      </p:pic>
    </p:spTree>
    <p:extLst>
      <p:ext uri="{BB962C8B-B14F-4D97-AF65-F5344CB8AC3E}">
        <p14:creationId xmlns:p14="http://schemas.microsoft.com/office/powerpoint/2010/main" val="35660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26" y="998376"/>
            <a:ext cx="2793158" cy="1296955"/>
          </a:xfrm>
        </p:spPr>
        <p:txBody>
          <a:bodyPr/>
          <a:lstStyle/>
          <a:p>
            <a:r>
              <a:rPr lang="en-US" dirty="0" smtClean="0"/>
              <a:t>Compression between GBR and Polynomial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326" y="2836508"/>
            <a:ext cx="3314409" cy="2976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dirty="0" smtClean="0"/>
              <a:t> – </a:t>
            </a:r>
            <a:r>
              <a:rPr lang="en-US" dirty="0" err="1">
                <a:solidFill>
                  <a:schemeClr val="accent6"/>
                </a:solidFill>
              </a:rPr>
              <a:t>GradientBoostingRegressor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rgbClr val="92D050"/>
                </a:solidFill>
              </a:rPr>
              <a:t>+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6"/>
                </a:solidFill>
              </a:rPr>
              <a:t>Polynomial</a:t>
            </a:r>
          </a:p>
          <a:p>
            <a:r>
              <a:rPr lang="en-US" b="1" u="sng" dirty="0" smtClean="0">
                <a:solidFill>
                  <a:schemeClr val="accent6"/>
                </a:solidFill>
              </a:rPr>
              <a:t>Observations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Polynomial results are better at lower prices though it has more negative price predictions.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GBR on the Contrary has lesser negative price predictions and are better at extremely high prices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8" y="998377"/>
            <a:ext cx="6238142" cy="5654350"/>
          </a:xfrm>
        </p:spPr>
      </p:pic>
    </p:spTree>
    <p:extLst>
      <p:ext uri="{BB962C8B-B14F-4D97-AF65-F5344CB8AC3E}">
        <p14:creationId xmlns:p14="http://schemas.microsoft.com/office/powerpoint/2010/main" val="14206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140</TotalTime>
  <Words>633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Century Gothic</vt:lpstr>
      <vt:lpstr>Wingdings</vt:lpstr>
      <vt:lpstr>Wingdings 3</vt:lpstr>
      <vt:lpstr>Ion Boardroom</vt:lpstr>
      <vt:lpstr>Machine Learning 1 Project</vt:lpstr>
      <vt:lpstr>Dataset Description</vt:lpstr>
      <vt:lpstr>Data Processing</vt:lpstr>
      <vt:lpstr>Data Preparation</vt:lpstr>
      <vt:lpstr>Evaluated Multiple Regression Algorithms</vt:lpstr>
      <vt:lpstr>Narrowed Down to 5 Regression Algorithms</vt:lpstr>
      <vt:lpstr>Based on all Parameters Narrowed to GBR for final Model</vt:lpstr>
      <vt:lpstr>Based on all Parameters Also Evaluated Polynomial Regression for final Model</vt:lpstr>
      <vt:lpstr>Compression between GBR and Polynomial</vt:lpstr>
      <vt:lpstr>Conclusion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 Project</dc:title>
  <dc:creator>Dhaval Parikh</dc:creator>
  <cp:lastModifiedBy>Dhaval Parikh</cp:lastModifiedBy>
  <cp:revision>22</cp:revision>
  <dcterms:created xsi:type="dcterms:W3CDTF">2019-04-21T11:17:47Z</dcterms:created>
  <dcterms:modified xsi:type="dcterms:W3CDTF">2019-04-21T13:56:55Z</dcterms:modified>
</cp:coreProperties>
</file>