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4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1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8D2D71-14FB-4DE7-A087-8BF29E2C0407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II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Activity Recognition – Multiclass Classification</a:t>
            </a:r>
          </a:p>
          <a:p>
            <a:r>
              <a:rPr lang="en-US" dirty="0" smtClean="0"/>
              <a:t>Submitted By : Dhaval Parikh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50" y="2281561"/>
            <a:ext cx="11176986" cy="4305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Dataset has data from 2 sensors and corresponding Activity performed by human when the readings were taken.</a:t>
            </a:r>
          </a:p>
          <a:p>
            <a:pPr lvl="1"/>
            <a:r>
              <a:rPr lang="en-US" sz="2000" dirty="0" smtClean="0"/>
              <a:t>Accelerometer</a:t>
            </a:r>
          </a:p>
          <a:p>
            <a:pPr lvl="1"/>
            <a:r>
              <a:rPr lang="en-US" sz="2000" dirty="0" smtClean="0"/>
              <a:t>Gyroscope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Total 562 Features.</a:t>
            </a:r>
          </a:p>
          <a:p>
            <a:endParaRPr lang="en-US" sz="2400" dirty="0" smtClean="0"/>
          </a:p>
          <a:p>
            <a:r>
              <a:rPr lang="en-US" sz="2400" dirty="0" smtClean="0"/>
              <a:t>6 activities. </a:t>
            </a:r>
            <a:r>
              <a:rPr lang="en-US" sz="1600" dirty="0" smtClean="0"/>
              <a:t>(</a:t>
            </a:r>
            <a:r>
              <a:rPr lang="en-US" altLang="en-US" sz="1600" dirty="0" smtClean="0">
                <a:solidFill>
                  <a:schemeClr val="tx1"/>
                </a:solidFill>
              </a:rPr>
              <a:t>LAYING, STANDING, SITTING, WALKING, WALKING_UPSTAIRS, </a:t>
            </a:r>
            <a:r>
              <a:rPr lang="en-US" altLang="en-US" sz="1600" dirty="0">
                <a:solidFill>
                  <a:schemeClr val="tx1"/>
                </a:solidFill>
              </a:rPr>
              <a:t>WALKING_DOWNSTAIRS</a:t>
            </a:r>
            <a:r>
              <a:rPr lang="en-US" sz="1600" dirty="0" smtClean="0"/>
              <a:t>)</a:t>
            </a:r>
          </a:p>
          <a:p>
            <a:endParaRPr lang="en-US" sz="2400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50" y="2281561"/>
            <a:ext cx="11176986" cy="416362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Data Composition.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All Features are of float datatype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No Null values in the Dataset</a:t>
            </a:r>
            <a:endParaRPr lang="en-US" alt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No Cleansing required for the data,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Scaling of the data is required as the Data is in different ranges.</a:t>
            </a:r>
            <a:endParaRPr lang="en-US" alt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16" y="2282630"/>
            <a:ext cx="11176986" cy="680704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Based on TSNE it can be seen that the activities are well </a:t>
            </a: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separable</a:t>
            </a: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2819400"/>
            <a:ext cx="9296400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16" y="2282629"/>
            <a:ext cx="11176986" cy="3982704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Based on Following techniques reduced the features as the dataset has large number of Features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PCA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DecisionTreeClassifier</a:t>
            </a:r>
            <a:endParaRPr lang="en-US" altLang="en-US" sz="20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ExtraTreeClassifier</a:t>
            </a:r>
            <a:endParaRPr lang="en-US" altLang="en-US" sz="20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RendomForrestClassifier</a:t>
            </a:r>
            <a:endParaRPr lang="en-US" altLang="en-US" sz="20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LinearSVC</a:t>
            </a:r>
            <a:endParaRPr lang="en-US" altLang="en-US" sz="2000" dirty="0" smtClean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16" y="2282629"/>
            <a:ext cx="11176986" cy="1408836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Selection of reduced dataset based on Simple </a:t>
            </a:r>
            <a:r>
              <a:rPr lang="en-US" altLang="en-US" sz="22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DecissionTreeClassifier</a:t>
            </a: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Based on the following Choose “</a:t>
            </a:r>
            <a:r>
              <a:rPr lang="en-US" sz="2200" dirty="0" err="1" smtClean="0"/>
              <a:t>RandomForestClassifier</a:t>
            </a:r>
            <a:r>
              <a:rPr lang="en-US" alt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” based feature selection for further analysis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200" dirty="0" smtClean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40395"/>
              </p:ext>
            </p:extLst>
          </p:nvPr>
        </p:nvGraphicFramePr>
        <p:xfrm>
          <a:off x="632616" y="3750734"/>
          <a:ext cx="11042918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917">
                  <a:extLst>
                    <a:ext uri="{9D8B030D-6E8A-4147-A177-3AD203B41FA5}">
                      <a16:colId xmlns:a16="http://schemas.microsoft.com/office/drawing/2014/main" val="3726503861"/>
                    </a:ext>
                  </a:extLst>
                </a:gridCol>
                <a:gridCol w="1430867">
                  <a:extLst>
                    <a:ext uri="{9D8B030D-6E8A-4147-A177-3AD203B41FA5}">
                      <a16:colId xmlns:a16="http://schemas.microsoft.com/office/drawing/2014/main" val="26438971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476920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168761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77225428"/>
                    </a:ext>
                  </a:extLst>
                </a:gridCol>
                <a:gridCol w="1204671">
                  <a:extLst>
                    <a:ext uri="{9D8B030D-6E8A-4147-A177-3AD203B41FA5}">
                      <a16:colId xmlns:a16="http://schemas.microsoft.com/office/drawing/2014/main" val="2724385729"/>
                    </a:ext>
                  </a:extLst>
                </a:gridCol>
                <a:gridCol w="1098263">
                  <a:extLst>
                    <a:ext uri="{9D8B030D-6E8A-4147-A177-3AD203B41FA5}">
                      <a16:colId xmlns:a16="http://schemas.microsoft.com/office/drawing/2014/main" val="262129835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 of features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Performance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979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2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8736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DecisionTreeClassifier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4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RandomForestClassifier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93.35%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93.27%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93.25%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55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ExtraTreeClassifier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1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</a:t>
                      </a:r>
                      <a:r>
                        <a:rPr lang="en-US" dirty="0" err="1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2.28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20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1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95" y="782212"/>
            <a:ext cx="2793158" cy="1600200"/>
          </a:xfrm>
        </p:spPr>
        <p:txBody>
          <a:bodyPr/>
          <a:lstStyle/>
          <a:p>
            <a:r>
              <a:rPr lang="en-US" dirty="0" smtClean="0"/>
              <a:t>Evaluated Multiple Classification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91" y="2570257"/>
            <a:ext cx="3852909" cy="3688500"/>
          </a:xfrm>
        </p:spPr>
        <p:txBody>
          <a:bodyPr>
            <a:normAutofit/>
          </a:bodyPr>
          <a:lstStyle/>
          <a:p>
            <a:r>
              <a:rPr lang="en-US" sz="1600" b="1" u="sng" dirty="0" smtClean="0">
                <a:solidFill>
                  <a:schemeClr val="accent6"/>
                </a:solidFill>
              </a:rPr>
              <a:t>Compared following based on Accuracy, Precision and Recall -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KNeighborsClassifier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SVC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DecisionTreeClassifier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RandomForestClassifier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AdaBoostClassifier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GaussianNB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QuadraticDiscriminantAnalysis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OneVsRestClassifier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65606"/>
              </p:ext>
            </p:extLst>
          </p:nvPr>
        </p:nvGraphicFramePr>
        <p:xfrm>
          <a:off x="4961469" y="1447800"/>
          <a:ext cx="69003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439356427"/>
                    </a:ext>
                  </a:extLst>
                </a:gridCol>
                <a:gridCol w="1430866">
                  <a:extLst>
                    <a:ext uri="{9D8B030D-6E8A-4147-A177-3AD203B41FA5}">
                      <a16:colId xmlns:a16="http://schemas.microsoft.com/office/drawing/2014/main" val="4189727060"/>
                    </a:ext>
                  </a:extLst>
                </a:gridCol>
                <a:gridCol w="1210734">
                  <a:extLst>
                    <a:ext uri="{9D8B030D-6E8A-4147-A177-3AD203B41FA5}">
                      <a16:colId xmlns:a16="http://schemas.microsoft.com/office/drawing/2014/main" val="39226047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95981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812060909"/>
                    </a:ext>
                  </a:extLst>
                </a:gridCol>
                <a:gridCol w="795866">
                  <a:extLst>
                    <a:ext uri="{9D8B030D-6E8A-4147-A177-3AD203B41FA5}">
                      <a16:colId xmlns:a16="http://schemas.microsoft.com/office/drawing/2014/main" val="364445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9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67 </a:t>
                      </a:r>
                      <a:r>
                        <a:rPr lang="en-US" sz="1600" dirty="0" err="1" smtClean="0"/>
                        <a:t>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95.79%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95.97%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95.85%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SVC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1.61 s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96.67%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96.80%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96.74%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21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 </a:t>
                      </a:r>
                      <a:r>
                        <a:rPr lang="en-US" sz="1600" dirty="0" err="1" smtClean="0"/>
                        <a:t>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89.70%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89.34%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89.24%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RFC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</a:t>
                      </a:r>
                      <a:r>
                        <a:rPr lang="en-US" sz="1600" dirty="0" err="1" smtClean="0"/>
                        <a:t>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85.27%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85.73%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85.20%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4.06 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53.37%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30.94%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2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GNB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 </a:t>
                      </a:r>
                      <a:r>
                        <a:rPr lang="en-US" sz="1600" dirty="0" err="1" smtClean="0"/>
                        <a:t>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90.25%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90.40%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90.18%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3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568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0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1.44 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90.47%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90.30%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90.21%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989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61469" y="5003800"/>
            <a:ext cx="69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above evaluation choose SVC for further tuning.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Tuning and Refining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16" y="2282629"/>
            <a:ext cx="11176986" cy="5621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Further Hyper parameter tuning of SVC Model using </a:t>
            </a:r>
            <a:r>
              <a:rPr lang="en-US" altLang="en-US" sz="22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GridSearchCV</a:t>
            </a: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  <a:endParaRPr lang="en-US" altLang="en-US" sz="1800" dirty="0" smtClean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2616" y="3180096"/>
            <a:ext cx="4540517" cy="2958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Best estimator </a:t>
            </a:r>
            <a:r>
              <a:rPr lang="en-US" alt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Parameters </a:t>
            </a:r>
            <a:endParaRPr lang="en-US" altLang="en-US" sz="22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C : 100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Kernel : RBF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Accuracy: </a:t>
            </a:r>
            <a:r>
              <a:rPr lang="en-US" alt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97.34%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Precision</a:t>
            </a: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: </a:t>
            </a:r>
            <a:r>
              <a:rPr lang="en-US" alt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97.48%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Recall</a:t>
            </a: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: </a:t>
            </a:r>
            <a:r>
              <a:rPr lang="en-US" alt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97.44%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3" y="2818541"/>
            <a:ext cx="4318000" cy="38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36" y="2946400"/>
            <a:ext cx="11252719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Based on evaluated Models and Feature Selection it was noticed that the Feature selection in this case improved the model accuracy as well as reduced </a:t>
            </a:r>
            <a:r>
              <a:rPr lang="en-US" smtClean="0"/>
              <a:t>the training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As can be seen from the above analysis, we can predict the Human Activity based on the provided Sensor data with very high precision </a:t>
            </a:r>
            <a:r>
              <a:rPr lang="en-US" dirty="0" smtClean="0"/>
              <a:t>(~</a:t>
            </a:r>
            <a:r>
              <a:rPr lang="en-US" dirty="0"/>
              <a:t>97.5%) and accuracy(~97.3</a:t>
            </a:r>
            <a:r>
              <a:rPr lang="en-US" dirty="0" smtClean="0"/>
              <a:t>%).</a:t>
            </a:r>
          </a:p>
          <a:p>
            <a:endParaRPr lang="en-US" dirty="0" smtClean="0"/>
          </a:p>
          <a:p>
            <a:r>
              <a:rPr lang="en-US" dirty="0"/>
              <a:t>Final model is providing better predictions for Test Dataset compared to Train dataset which indicates that the model is not </a:t>
            </a:r>
            <a:r>
              <a:rPr lang="en-US" dirty="0" err="1"/>
              <a:t>overfitted</a:t>
            </a:r>
            <a:r>
              <a:rPr lang="en-US" dirty="0"/>
              <a:t> and is still able to generalize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5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280</TotalTime>
  <Words>481</Words>
  <Application>Microsoft Office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Machine Learning II Project</vt:lpstr>
      <vt:lpstr>Dataset Description</vt:lpstr>
      <vt:lpstr>Data Processing</vt:lpstr>
      <vt:lpstr>Data Visualization</vt:lpstr>
      <vt:lpstr>Data Preparation</vt:lpstr>
      <vt:lpstr>Data Preparation</vt:lpstr>
      <vt:lpstr>Evaluated Multiple Classification Algorithms</vt:lpstr>
      <vt:lpstr>Model Tuning and Refining</vt:lpstr>
      <vt:lpstr>Conclusion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 Project</dc:title>
  <dc:creator>Dhaval Parikh</dc:creator>
  <cp:lastModifiedBy>Dhaval Parikh</cp:lastModifiedBy>
  <cp:revision>34</cp:revision>
  <dcterms:created xsi:type="dcterms:W3CDTF">2019-04-21T11:17:47Z</dcterms:created>
  <dcterms:modified xsi:type="dcterms:W3CDTF">2019-08-26T01:39:21Z</dcterms:modified>
</cp:coreProperties>
</file>