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60" r:id="rId12"/>
    <p:sldId id="261" r:id="rId13"/>
    <p:sldId id="262" r:id="rId14"/>
    <p:sldId id="277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25" autoAdjust="0"/>
  </p:normalViewPr>
  <p:slideViewPr>
    <p:cSldViewPr snapToGrid="0">
      <p:cViewPr varScale="1">
        <p:scale>
          <a:sx n="67" d="100"/>
          <a:sy n="67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5E3C-2566-43C4-B3B3-74F6FDF47A7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3353F-0715-444C-8261-DA50F3B4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data set EDA Analysis and Observations</a:t>
            </a:r>
          </a:p>
          <a:p>
            <a:pPr algn="ctr"/>
            <a:r>
              <a:rPr lang="en-US" dirty="0" smtClean="0"/>
              <a:t>Prepared by - 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smtClean="0"/>
              <a:t>Detailed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7487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34528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Age distribution for each body type where age is less than 30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33217"/>
            <a:ext cx="9905999" cy="385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220854" y="5090117"/>
            <a:ext cx="1052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 </a:t>
            </a:r>
            <a:r>
              <a:rPr lang="en-US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change the crossovers more frequently than other car </a:t>
            </a:r>
            <a:r>
              <a:rPr lang="en-US" dirty="0" smtClean="0"/>
              <a:t>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</a:t>
            </a:r>
            <a:r>
              <a:rPr lang="en-US" dirty="0"/>
              <a:t>Sedan cars are changed after 8 years of car </a:t>
            </a:r>
            <a:r>
              <a:rPr lang="en-US" dirty="0" smtClean="0"/>
              <a:t>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Van</a:t>
            </a:r>
            <a:r>
              <a:rPr lang="en-US" dirty="0"/>
              <a:t>, </a:t>
            </a:r>
            <a:r>
              <a:rPr lang="en-US" dirty="0" err="1"/>
              <a:t>Vagon</a:t>
            </a:r>
            <a:r>
              <a:rPr lang="en-US" dirty="0"/>
              <a:t> and Hatch cars are changed at much lower age (5-8 </a:t>
            </a:r>
            <a:r>
              <a:rPr lang="en-US" dirty="0" smtClean="0"/>
              <a:t>years)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 </a:t>
            </a:r>
            <a:r>
              <a:rPr lang="en-US" dirty="0"/>
              <a:t>all most cars are sold between the age of 4-10 years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628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50193"/>
            <a:ext cx="9905999" cy="5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Age of the car and mileage</a:t>
            </a:r>
            <a:r>
              <a:rPr lang="en-US" altLang="en-US" sz="2000" dirty="0" smtClean="0">
                <a:latin typeface="Arial" panose="020B0604020202020204" pitchFamily="34" charset="0"/>
              </a:rPr>
              <a:t>/year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4" y="1250266"/>
            <a:ext cx="9820987" cy="351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8807" y="4894311"/>
            <a:ext cx="102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newer cars have higher </a:t>
            </a:r>
            <a:r>
              <a:rPr lang="en-US" sz="2000" b="1" dirty="0" err="1"/>
              <a:t>milage</a:t>
            </a:r>
            <a:r>
              <a:rPr lang="en-US" sz="2000" b="1" dirty="0"/>
              <a:t>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increases till 4 year old cars and gradually reduces for cars older than 4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reduces to less than 5000 miles/year after 30 years of age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People tend to use the new cars more and as the car becomes older the usage of the car gradually decreases.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50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693996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Distribution per body type where price is not Extreme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29180"/>
            <a:ext cx="9905999" cy="3879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141412" y="4934594"/>
            <a:ext cx="9905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 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Crossovers </a:t>
            </a:r>
            <a:r>
              <a:rPr lang="en-US" sz="2000" dirty="0"/>
              <a:t>have overall better average resale price compared to other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Sedan </a:t>
            </a:r>
            <a:r>
              <a:rPr lang="en-US" sz="2000" dirty="0" smtClean="0"/>
              <a:t>Van and </a:t>
            </a:r>
            <a:r>
              <a:rPr lang="en-US" sz="2000" dirty="0" err="1"/>
              <a:t>Vagons</a:t>
            </a:r>
            <a:r>
              <a:rPr lang="en-US" sz="2000" dirty="0"/>
              <a:t> have relatively lowest average resale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Crossover and Sedans have wider price ranges.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Cars from Some manufacturers seems </a:t>
            </a:r>
            <a:r>
              <a:rPr lang="en-US" sz="2000" dirty="0"/>
              <a:t>to have better resale value compared to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727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3110" y="727292"/>
            <a:ext cx="10622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Check if </a:t>
            </a:r>
            <a:r>
              <a:rPr lang="en-US" sz="2000" b="1" dirty="0" smtClean="0"/>
              <a:t>Car Manufacturer has </a:t>
            </a:r>
            <a:r>
              <a:rPr lang="en-US" sz="2000" b="1" dirty="0"/>
              <a:t>relation to the resale value of the car in crossover and sedan </a:t>
            </a:r>
            <a:r>
              <a:rPr lang="en-US" sz="2000" b="1" dirty="0" smtClean="0"/>
              <a:t>types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188957"/>
            <a:ext cx="10442675" cy="4015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89806" y="5072896"/>
            <a:ext cx="11007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</a:t>
            </a:r>
            <a:r>
              <a:rPr lang="en-US" dirty="0"/>
              <a:t>shows that in crossover and Sedan cars, </a:t>
            </a:r>
            <a:r>
              <a:rPr lang="en-US" dirty="0" smtClean="0"/>
              <a:t>Cars </a:t>
            </a:r>
            <a:r>
              <a:rPr lang="en-US" dirty="0"/>
              <a:t>from "Audi", "BMW", "Mercedes-Benz", "Lexus", "</a:t>
            </a:r>
            <a:r>
              <a:rPr lang="en-US" dirty="0" err="1"/>
              <a:t>Volkswagon</a:t>
            </a:r>
            <a:r>
              <a:rPr lang="en-US" dirty="0"/>
              <a:t>", "Land Rover", "Porsche" etc. are in much higher price range as compared to cars from "GAZ", "</a:t>
            </a:r>
            <a:r>
              <a:rPr lang="en-US" dirty="0" err="1"/>
              <a:t>Vaz</a:t>
            </a:r>
            <a:r>
              <a:rPr lang="en-US" dirty="0"/>
              <a:t>", "ZAZ", "</a:t>
            </a:r>
            <a:r>
              <a:rPr lang="en-US" dirty="0" err="1"/>
              <a:t>Moskvich</a:t>
            </a:r>
            <a:r>
              <a:rPr lang="en-US" dirty="0"/>
              <a:t>-AZLK", "Opel"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 it seems that Resale value for Crossover and Sedan cars does depend on manufacturer and prices of European and Japanese cars is substantially higher than Russian cars.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02257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Cars </a:t>
            </a:r>
            <a:r>
              <a:rPr lang="en-US" sz="2000" b="1" dirty="0"/>
              <a:t>from which </a:t>
            </a:r>
            <a:r>
              <a:rPr lang="en-US" sz="2000" b="1" dirty="0" smtClean="0"/>
              <a:t>manufacturers </a:t>
            </a:r>
            <a:r>
              <a:rPr lang="en-US" sz="2000" b="1" dirty="0"/>
              <a:t>sale more? expensive or economy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95745" y="3463059"/>
            <a:ext cx="37516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r>
              <a:rPr lang="en-US" b="1" dirty="0" smtClean="0"/>
              <a:t>For Crossover and Sedan </a:t>
            </a:r>
            <a:r>
              <a:rPr lang="en-US" b="1" dirty="0"/>
              <a:t>cars the market in not price sensitive, rather </a:t>
            </a:r>
            <a:r>
              <a:rPr lang="en-US" b="1" dirty="0" smtClean="0"/>
              <a:t>Car Manufacturer is </a:t>
            </a:r>
            <a:r>
              <a:rPr lang="en-US" b="1" dirty="0"/>
              <a:t>of higher importance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05820"/>
            <a:ext cx="591618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</a:t>
            </a:r>
            <a:r>
              <a:rPr lang="en-US" dirty="0" smtClean="0">
                <a:solidFill>
                  <a:srgbClr val="FFFF00"/>
                </a:solidFill>
              </a:rPr>
              <a:t>Rear </a:t>
            </a:r>
            <a:r>
              <a:rPr lang="en-US" dirty="0">
                <a:solidFill>
                  <a:srgbClr val="FFFF00"/>
                </a:solidFill>
              </a:rPr>
              <a:t>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15665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category </a:t>
            </a:r>
            <a:r>
              <a:rPr lang="en-US" sz="2000" b="1" dirty="0"/>
              <a:t>and engine volume </a:t>
            </a:r>
            <a:r>
              <a:rPr lang="en-US" sz="2000" b="1" dirty="0" smtClean="0"/>
              <a:t>relation.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9210"/>
            <a:ext cx="6263652" cy="4773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8421" y="3108635"/>
            <a:ext cx="3348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Above </a:t>
            </a:r>
            <a:r>
              <a:rPr lang="en-US" dirty="0"/>
              <a:t>chart clearly shows that the price is dependent on the engine volume as the median Engine Volume increases as the price category increases.</a:t>
            </a:r>
          </a:p>
        </p:txBody>
      </p:sp>
    </p:spTree>
    <p:extLst>
      <p:ext uri="{BB962C8B-B14F-4D97-AF65-F5344CB8AC3E}">
        <p14:creationId xmlns:p14="http://schemas.microsoft.com/office/powerpoint/2010/main" val="25522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and Drive </a:t>
            </a:r>
            <a:r>
              <a:rPr lang="en-US" sz="2000" b="1" dirty="0" err="1" smtClean="0"/>
              <a:t>tyoe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relataion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88181"/>
            <a:ext cx="6620269" cy="47731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27021" y="2997606"/>
            <a:ext cx="3120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dirty="0" smtClean="0"/>
              <a:t>Graph </a:t>
            </a:r>
            <a:r>
              <a:rPr lang="en-US" dirty="0"/>
              <a:t>we can say that the car price is relatively higher for full drive cars compared to Front or Rear drive cars</a:t>
            </a:r>
          </a:p>
        </p:txBody>
      </p:sp>
    </p:spTree>
    <p:extLst>
      <p:ext uri="{BB962C8B-B14F-4D97-AF65-F5344CB8AC3E}">
        <p14:creationId xmlns:p14="http://schemas.microsoft.com/office/powerpoint/2010/main" val="40288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Price distribution based on age </a:t>
            </a:r>
            <a:r>
              <a:rPr lang="en-US" sz="2000" b="1" dirty="0" smtClean="0"/>
              <a:t>groups in various price categories.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0012"/>
            <a:ext cx="679473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148" y="1244880"/>
            <a:ext cx="38596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Observations: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for lower age groups, the distributions are skewed towards higher price </a:t>
            </a:r>
            <a:r>
              <a:rPr lang="en-US" sz="1600" dirty="0" smtClean="0">
                <a:solidFill>
                  <a:srgbClr val="002060"/>
                </a:solidFill>
              </a:rPr>
              <a:t>compared </a:t>
            </a:r>
            <a:r>
              <a:rPr lang="en-US" sz="1600" dirty="0">
                <a:solidFill>
                  <a:srgbClr val="002060"/>
                </a:solidFill>
              </a:rPr>
              <a:t>to higher age groups where distributions are skewed towards lower prices </a:t>
            </a:r>
            <a:r>
              <a:rPr lang="en-US" sz="1600" dirty="0" smtClean="0">
                <a:solidFill>
                  <a:srgbClr val="002060"/>
                </a:solidFill>
              </a:rPr>
              <a:t>in </a:t>
            </a:r>
            <a:r>
              <a:rPr lang="en-US" sz="1600" dirty="0">
                <a:solidFill>
                  <a:srgbClr val="002060"/>
                </a:solidFill>
              </a:rPr>
              <a:t>their respective Price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this indicates that age does have impact of the price for lower priced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Most cars in Extreme price category are in age groups 0-3 years. Very few cars are more than </a:t>
            </a:r>
            <a:r>
              <a:rPr lang="en-US" sz="1600" dirty="0" smtClean="0">
                <a:solidFill>
                  <a:srgbClr val="FF0000"/>
                </a:solidFill>
              </a:rPr>
              <a:t>3 </a:t>
            </a:r>
            <a:r>
              <a:rPr lang="en-US" sz="1600" dirty="0">
                <a:solidFill>
                  <a:srgbClr val="FF0000"/>
                </a:solidFill>
              </a:rPr>
              <a:t>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Most cars grater than 30 years age are in low price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for Extreme price category the reverse trend can be </a:t>
            </a:r>
            <a:r>
              <a:rPr lang="en-US" sz="1600" dirty="0" smtClean="0"/>
              <a:t>seen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48740" y="1390012"/>
            <a:ext cx="3246120" cy="3822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8740" y="5212080"/>
            <a:ext cx="2217420" cy="13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3710" y="1390012"/>
            <a:ext cx="1112438" cy="25876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trend over age of the car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44880"/>
            <a:ext cx="6929844" cy="4873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1257" y="2712198"/>
            <a:ext cx="2976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Observation:</a:t>
            </a:r>
          </a:p>
          <a:p>
            <a:r>
              <a:rPr lang="en-US" sz="2000" dirty="0" smtClean="0"/>
              <a:t>As the age of the car increase the price of the car decreases baring some vary old cars which may have antique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7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relationship with mileage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50285"/>
            <a:ext cx="6688137" cy="4924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5280" y="3173685"/>
            <a:ext cx="309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r>
              <a:rPr lang="en-US" dirty="0" smtClean="0"/>
              <a:t>Higher the mileage lower the price category, which implies that price reduces with increase in 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83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03768"/>
            <a:ext cx="9905999" cy="573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Hypothesis 1 : Used car price </a:t>
            </a:r>
            <a:r>
              <a:rPr lang="en-US" sz="1600" b="1" dirty="0" smtClean="0"/>
              <a:t>reduces as Age increase.</a:t>
            </a:r>
          </a:p>
          <a:p>
            <a:pPr lvl="1"/>
            <a:r>
              <a:rPr lang="en-US" sz="1600" dirty="0"/>
              <a:t>for lower age groups, the distributions are skewed towards higher price with Platy/</a:t>
            </a:r>
            <a:r>
              <a:rPr lang="en-US" sz="1600" dirty="0" err="1"/>
              <a:t>Meso</a:t>
            </a:r>
            <a:r>
              <a:rPr lang="en-US" sz="1600" dirty="0"/>
              <a:t> </a:t>
            </a:r>
            <a:r>
              <a:rPr lang="en-US" sz="1600" dirty="0" err="1"/>
              <a:t>kurtic</a:t>
            </a:r>
            <a:r>
              <a:rPr lang="en-US" sz="1600" dirty="0"/>
              <a:t> distribution as compared to higher age groups where distributions are skewed towards lower prices with leptokurtic distribution in their respective Price categories.</a:t>
            </a:r>
          </a:p>
          <a:p>
            <a:pPr lvl="2"/>
            <a:r>
              <a:rPr lang="en-US" sz="1600" dirty="0"/>
              <a:t>this indicates that age does have impact </a:t>
            </a:r>
            <a:r>
              <a:rPr lang="en-US" sz="1600" dirty="0" smtClean="0"/>
              <a:t>on </a:t>
            </a:r>
            <a:r>
              <a:rPr lang="en-US" sz="1600" dirty="0"/>
              <a:t>the price for lower priced cars.</a:t>
            </a:r>
          </a:p>
          <a:p>
            <a:pPr lvl="1"/>
            <a:r>
              <a:rPr lang="en-US" sz="1600" dirty="0"/>
              <a:t>Most cars in Extreme price category are in age groups 0-3 years. Very few cars are more than 6 years.</a:t>
            </a:r>
          </a:p>
          <a:p>
            <a:pPr lvl="1"/>
            <a:r>
              <a:rPr lang="en-US" sz="1600" dirty="0"/>
              <a:t>Most cars grater than 30 years age are in low price category.</a:t>
            </a:r>
          </a:p>
          <a:p>
            <a:pPr lvl="1"/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lvl="2"/>
            <a:r>
              <a:rPr lang="en-US" sz="1600" dirty="0"/>
              <a:t>But for Extreme price category the reverse trend can be seen i.e.</a:t>
            </a:r>
          </a:p>
          <a:p>
            <a:pPr lvl="3"/>
            <a:r>
              <a:rPr lang="en-US" dirty="0"/>
              <a:t>for 0-1 year cars median price is ~110000 USD</a:t>
            </a:r>
          </a:p>
          <a:p>
            <a:pPr lvl="3"/>
            <a:r>
              <a:rPr lang="en-US" dirty="0"/>
              <a:t>for 1-3 year cars median price is ~130000 USD</a:t>
            </a:r>
          </a:p>
          <a:p>
            <a:pPr lvl="3"/>
            <a:r>
              <a:rPr lang="en-US" dirty="0"/>
              <a:t>for 3-6 year cars median price is ~200000 USD</a:t>
            </a:r>
          </a:p>
          <a:p>
            <a:pPr lvl="1"/>
            <a:r>
              <a:rPr lang="en-US" sz="1800" b="1" dirty="0" smtClean="0"/>
              <a:t>Assumption:</a:t>
            </a:r>
            <a:r>
              <a:rPr lang="en-US" sz="1800" dirty="0" smtClean="0"/>
              <a:t> </a:t>
            </a:r>
            <a:r>
              <a:rPr lang="en-US" sz="1800" dirty="0"/>
              <a:t>as the extreme price category the cars are new we can ignore this category for this </a:t>
            </a:r>
            <a:r>
              <a:rPr lang="en-US" sz="1800" dirty="0" smtClean="0"/>
              <a:t>analysis</a:t>
            </a:r>
          </a:p>
          <a:p>
            <a:pPr marL="0" indent="0">
              <a:buNone/>
            </a:pPr>
            <a:r>
              <a:rPr lang="en-US" sz="1800" b="1" dirty="0"/>
              <a:t>Based on the above observations it is clear that the Price of the car reduces as the age of the car increases.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095776"/>
            <a:ext cx="9905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/>
              <a:t>Hypothesis 2 : Used car price </a:t>
            </a:r>
            <a:r>
              <a:rPr lang="en-US" b="1" dirty="0" smtClean="0"/>
              <a:t>increases as Engine Volume increases.</a:t>
            </a:r>
            <a:endParaRPr lang="en-US" b="1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 err="1"/>
              <a:t>Baased</a:t>
            </a:r>
            <a:r>
              <a:rPr lang="en-US" b="1" dirty="0"/>
              <a:t> on analysis median Engine Volume increases as the price category increases. </a:t>
            </a:r>
            <a:endParaRPr lang="en-US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Thus </a:t>
            </a:r>
            <a:r>
              <a:rPr lang="en-US" sz="2000" b="1" dirty="0"/>
              <a:t>we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000" b="1" dirty="0"/>
              <a:t> this </a:t>
            </a:r>
            <a:r>
              <a:rPr lang="en-US" sz="2000" b="1" dirty="0" smtClean="0"/>
              <a:t>Hypothesis.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1411" y="3573579"/>
            <a:ext cx="9905999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Hypothesis 3 : Used car price decreases as Mileage of the car increases</a:t>
            </a:r>
          </a:p>
          <a:p>
            <a:pPr lvl="1"/>
            <a:r>
              <a:rPr lang="en-US" dirty="0" smtClean="0"/>
              <a:t>Based on the analysis higher the mileage price is lower.</a:t>
            </a:r>
          </a:p>
          <a:p>
            <a:pPr lvl="1"/>
            <a:r>
              <a:rPr lang="en-US" dirty="0" smtClean="0"/>
              <a:t>Though mileage/year does not seem to impact the price greatly.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Thus we can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000" b="1" dirty="0" smtClean="0"/>
              <a:t>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578353"/>
            <a:ext cx="9905999" cy="598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4 : Used car price is dependent on drive type.</a:t>
            </a:r>
          </a:p>
          <a:p>
            <a:pPr lvl="1"/>
            <a:r>
              <a:rPr lang="en-US" sz="1800" dirty="0"/>
              <a:t>Most cars with front drive are of Low or Moderate Engine Volume.</a:t>
            </a:r>
          </a:p>
          <a:p>
            <a:pPr lvl="1"/>
            <a:r>
              <a:rPr lang="en-US" sz="1800" dirty="0"/>
              <a:t>High and Extreme Engine volume cars are generally Front or Full drive types.</a:t>
            </a:r>
          </a:p>
          <a:p>
            <a:pPr lvl="1"/>
            <a:r>
              <a:rPr lang="en-US" sz="1800" dirty="0"/>
              <a:t>Full Drive cars are expensive in the respective engine volume categories. e.g. </a:t>
            </a:r>
          </a:p>
          <a:p>
            <a:pPr lvl="2"/>
            <a:r>
              <a:rPr lang="en-US" dirty="0"/>
              <a:t>for Low Engine Volume cars, Full Drive cars have median price ~10000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~5-6000 USD with lower SD.</a:t>
            </a:r>
          </a:p>
          <a:p>
            <a:pPr lvl="2"/>
            <a:r>
              <a:rPr lang="en-US" dirty="0"/>
              <a:t>for Moderate Engine Volume cars, Full Drive cars have median price ~18-20000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~10000 USD with lower SD.</a:t>
            </a:r>
          </a:p>
          <a:p>
            <a:pPr lvl="2"/>
            <a:r>
              <a:rPr lang="en-US" dirty="0"/>
              <a:t>for High Engine Volume cars, Full Drive cars have median price ~25-30000 USD with higher standard </a:t>
            </a:r>
            <a:r>
              <a:rPr lang="en-US" dirty="0" err="1"/>
              <a:t>diviation</a:t>
            </a:r>
            <a:r>
              <a:rPr lang="en-US" dirty="0"/>
              <a:t> where as Rear Drive have median price ~10000 USD with lower SD. (Very few cars with </a:t>
            </a:r>
            <a:r>
              <a:rPr lang="en-US" dirty="0" err="1"/>
              <a:t>Fornt</a:t>
            </a:r>
            <a:r>
              <a:rPr lang="en-US" dirty="0"/>
              <a:t> drive)</a:t>
            </a:r>
          </a:p>
          <a:p>
            <a:pPr lvl="2"/>
            <a:r>
              <a:rPr lang="en-US" dirty="0"/>
              <a:t>for Extreme Engine Volume cars, Very few cars thus ignored.</a:t>
            </a:r>
          </a:p>
          <a:p>
            <a:pPr marL="0" indent="0">
              <a:buNone/>
            </a:pPr>
            <a:r>
              <a:rPr lang="en-US" sz="1800" b="1" dirty="0"/>
              <a:t>Based on the above analysis we can say that full drive type cars are more expensive than Front or Rear drive type cars.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924345"/>
            <a:ext cx="9905999" cy="52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5 : Used car price is dependent on Body type</a:t>
            </a:r>
            <a:r>
              <a:rPr lang="en-US" sz="1800" b="1" dirty="0" smtClean="0"/>
              <a:t>.</a:t>
            </a:r>
          </a:p>
          <a:p>
            <a:pPr lvl="1"/>
            <a:r>
              <a:rPr lang="en-US" dirty="0"/>
              <a:t>For Crossover/Sedan cars the market in not price sensitive, rather make of the car is of higher importance</a:t>
            </a:r>
          </a:p>
          <a:p>
            <a:pPr lvl="1"/>
            <a:r>
              <a:rPr lang="en-US" dirty="0"/>
              <a:t>Crossovers have overall better average resale price compared to other cars.</a:t>
            </a:r>
          </a:p>
          <a:p>
            <a:pPr lvl="2"/>
            <a:r>
              <a:rPr lang="en-US" sz="2000" dirty="0"/>
              <a:t>Crossover and Sedans have wider price ranges. (Some make of the cars seems to have better resale value compared to others)</a:t>
            </a:r>
          </a:p>
          <a:p>
            <a:pPr lvl="2"/>
            <a:r>
              <a:rPr lang="en-US" sz="2000" dirty="0"/>
              <a:t>crossover and Sedan cars, cars from "Audi", "BMW", "Mercedes-Benz", "Lexus", "</a:t>
            </a:r>
            <a:r>
              <a:rPr lang="en-US" sz="2000" dirty="0" err="1"/>
              <a:t>Volkswagon</a:t>
            </a:r>
            <a:r>
              <a:rPr lang="en-US" sz="2000" dirty="0"/>
              <a:t>", "Land Rover", "Porsche" etc. are in much higher price range as compared to cars from "GAZ", "</a:t>
            </a:r>
            <a:r>
              <a:rPr lang="en-US" sz="2000" dirty="0" err="1"/>
              <a:t>Vaz</a:t>
            </a:r>
            <a:r>
              <a:rPr lang="en-US" sz="2000" dirty="0"/>
              <a:t>", "ZAZ", "</a:t>
            </a:r>
            <a:r>
              <a:rPr lang="en-US" sz="2000" dirty="0" err="1"/>
              <a:t>Moskvich</a:t>
            </a:r>
            <a:r>
              <a:rPr lang="en-US" sz="2000" dirty="0"/>
              <a:t>-AZLK", "Opel" etc.</a:t>
            </a:r>
          </a:p>
          <a:p>
            <a:pPr lvl="1"/>
            <a:r>
              <a:rPr lang="en-US" dirty="0"/>
              <a:t>Sedan and </a:t>
            </a:r>
            <a:r>
              <a:rPr lang="en-US" dirty="0" err="1"/>
              <a:t>Vagons</a:t>
            </a:r>
            <a:r>
              <a:rPr lang="en-US" dirty="0"/>
              <a:t> have relatively lowest average resale price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Assumption</a:t>
            </a:r>
            <a:r>
              <a:rPr lang="en-US" dirty="0"/>
              <a:t> Ignoring the Extreme Priced cases for this analysis as these are outliers</a:t>
            </a:r>
          </a:p>
          <a:p>
            <a:r>
              <a:rPr lang="en-US" sz="1800" b="1" dirty="0"/>
              <a:t>Based on the above observations we can conclude that the Body type does have impact on car price and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the hypothesis</a:t>
            </a:r>
            <a:r>
              <a:rPr lang="en-US" sz="18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432707"/>
            <a:ext cx="9905999" cy="22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Hypothesis 6 : </a:t>
            </a:r>
            <a:r>
              <a:rPr lang="en-US" b="1" dirty="0" err="1"/>
              <a:t>Milage</a:t>
            </a:r>
            <a:r>
              <a:rPr lang="en-US" b="1" dirty="0"/>
              <a:t>/year for the car increases over years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Based on the available data, it is proved that mileage/year does increase for cars less than 4 years of age but for older cars the </a:t>
            </a:r>
            <a:r>
              <a:rPr lang="en-US" dirty="0" err="1"/>
              <a:t>milage</a:t>
            </a:r>
            <a:r>
              <a:rPr lang="en-US" dirty="0"/>
              <a:t>/year decreases and cars older than 30 years have </a:t>
            </a:r>
            <a:r>
              <a:rPr lang="en-US" dirty="0" err="1"/>
              <a:t>substentially</a:t>
            </a:r>
            <a:r>
              <a:rPr lang="en-US" dirty="0"/>
              <a:t> lower mileage/year compared to newer cars. </a:t>
            </a:r>
          </a:p>
          <a:p>
            <a:pPr marL="0" indent="0">
              <a:buNone/>
            </a:pPr>
            <a:r>
              <a:rPr lang="en-US" sz="2000" b="1" dirty="0"/>
              <a:t>Thus </a:t>
            </a:r>
            <a:r>
              <a:rPr lang="en-US" sz="2000" b="1" dirty="0">
                <a:solidFill>
                  <a:srgbClr val="FF0000"/>
                </a:solidFill>
              </a:rPr>
              <a:t>rejecting</a:t>
            </a:r>
            <a:r>
              <a:rPr lang="en-US" sz="2000" b="1" dirty="0"/>
              <a:t>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46812"/>
            <a:ext cx="9905999" cy="551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Based </a:t>
            </a:r>
            <a:r>
              <a:rPr lang="en-US" sz="4000" b="1" dirty="0"/>
              <a:t>on the </a:t>
            </a:r>
            <a:r>
              <a:rPr lang="en-US" sz="4000" b="1" dirty="0" smtClean="0"/>
              <a:t>analysis </a:t>
            </a:r>
            <a:r>
              <a:rPr lang="en-US" sz="4000" b="1" dirty="0"/>
              <a:t>we can say that price of the used car depends on Age, Engine volume, Mileage, Body type and drive type</a:t>
            </a:r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New Cars are used more as compared to Older cars.</a:t>
            </a:r>
          </a:p>
          <a:p>
            <a:r>
              <a:rPr lang="en-US" sz="4000" b="1" dirty="0" smtClean="0"/>
              <a:t>Crossover cars are more frequently changed compared to other cars.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564</TotalTime>
  <Words>2547</Words>
  <Application>Microsoft Office PowerPoint</Application>
  <PresentationFormat>Widescreen</PresentationFormat>
  <Paragraphs>206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Calibri</vt:lpstr>
      <vt:lpstr>Trebuchet MS</vt:lpstr>
      <vt:lpstr>Tw Cen MT</vt:lpstr>
      <vt:lpstr>Circuit</vt:lpstr>
      <vt:lpstr>Insaid gcd Term 1  EDA Project</vt:lpstr>
      <vt:lpstr>DataSET Description</vt:lpstr>
      <vt:lpstr>DataSET Description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Conclusions</vt:lpstr>
      <vt:lpstr>Detailed ANALYSIS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48</cp:revision>
  <dcterms:created xsi:type="dcterms:W3CDTF">2019-02-08T03:35:39Z</dcterms:created>
  <dcterms:modified xsi:type="dcterms:W3CDTF">2019-02-09T03:51:50Z</dcterms:modified>
</cp:coreProperties>
</file>