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4" r:id="rId3"/>
    <p:sldId id="281" r:id="rId4"/>
    <p:sldId id="282" r:id="rId5"/>
    <p:sldId id="280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68" r:id="rId16"/>
    <p:sldId id="292" r:id="rId17"/>
    <p:sldId id="293" r:id="rId18"/>
    <p:sldId id="294" r:id="rId19"/>
    <p:sldId id="295" r:id="rId20"/>
    <p:sldId id="296" r:id="rId21"/>
    <p:sldId id="278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EC035F-61EF-49AF-BF7B-B5BD5BE0283A}">
          <p14:sldIdLst>
            <p14:sldId id="256"/>
            <p14:sldId id="274"/>
            <p14:sldId id="281"/>
            <p14:sldId id="282"/>
            <p14:sldId id="280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Untitled Section" id="{DC5123C2-D1BB-447E-A577-16D8EE3F1C48}">
          <p14:sldIdLst>
            <p14:sldId id="289"/>
            <p14:sldId id="290"/>
            <p14:sldId id="291"/>
            <p14:sldId id="268"/>
            <p14:sldId id="292"/>
            <p14:sldId id="293"/>
            <p14:sldId id="294"/>
            <p14:sldId id="295"/>
            <p14:sldId id="296"/>
            <p14:sldId id="278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434" autoAdjust="0"/>
  </p:normalViewPr>
  <p:slideViewPr>
    <p:cSldViewPr snapToGrid="0" snapToObjects="1">
      <p:cViewPr varScale="1">
        <p:scale>
          <a:sx n="69" d="100"/>
          <a:sy n="69" d="100"/>
        </p:scale>
        <p:origin x="72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2208"/>
    </p:cViewPr>
  </p:sorterViewPr>
  <p:notesViewPr>
    <p:cSldViewPr snapToGrid="0" snapToObjects="1">
      <p:cViewPr varScale="1">
        <p:scale>
          <a:sx n="122" d="100"/>
          <a:sy n="122" d="100"/>
        </p:scale>
        <p:origin x="192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565AF-0A7A-334E-B502-02432113C1B2}" type="datetimeFigureOut">
              <a:rPr lang="en-US" smtClean="0"/>
              <a:t>04/08/2018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FEBA-06F4-7547-BEB8-B860C467E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64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A1054-39D4-5B4C-A744-2333D7773EC7}" type="datetimeFigureOut">
              <a:rPr lang="en-US" smtClean="0"/>
              <a:t>04/08/2018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FE435-944E-7342-B306-A148FD6F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3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FE435-944E-7342-B306-A148FD6FD6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0D4E-2506-A34E-BF28-4447D8C0D977}" type="datetime1">
              <a:rPr lang="en-US" smtClean="0"/>
              <a:t>04/08/2018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8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28D6-7DF1-C042-86A1-CFC6EA80F89D}" type="datetime1">
              <a:rPr lang="en-US" smtClean="0"/>
              <a:t>04/08/2018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0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9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38B9-5DE7-6248-A0F7-D16C44B9BF97}" type="datetime1">
              <a:rPr lang="en-US" smtClean="0"/>
              <a:t>04/08/2018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6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7DF6-63C6-904D-BC4C-A2A781D637BD}" type="datetime1">
              <a:rPr lang="en-US" smtClean="0"/>
              <a:t>04/08/2018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0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3CFD-C993-9845-967A-6C6C36A1047A}" type="datetime1">
              <a:rPr lang="en-US" smtClean="0"/>
              <a:t>04/08/2018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A410-ABE7-5740-81D1-A26F0BBE9288}" type="datetime1">
              <a:rPr lang="en-US" smtClean="0"/>
              <a:t>04/08/2018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4F88-2389-AE4D-A8E0-912B6D645946}" type="datetime1">
              <a:rPr lang="en-US" smtClean="0"/>
              <a:t>04/08/2018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1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285-42E2-6E43-8E87-7B1F8D9B137D}" type="datetime1">
              <a:rPr lang="en-US" smtClean="0"/>
              <a:t>04/08/2018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4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1F1C-D63F-C846-A15C-373D2AD58B80}" type="datetime1">
              <a:rPr lang="en-US" smtClean="0"/>
              <a:t>04/08/2018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3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B41B-551F-9647-9E02-C5623347978C}" type="datetime1">
              <a:rPr lang="en-US" smtClean="0"/>
              <a:t>04/08/2018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EA8F3-63BD-AA45-9586-AEA6F62EBCBC}" type="datetime1">
              <a:rPr lang="en-US" smtClean="0"/>
              <a:t>04/08/2018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6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2710774" y="415927"/>
            <a:ext cx="7278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00FA00"/>
                </a:solidFill>
                <a:latin typeface="Tw Cen MT" panose="020B0602020104020603" pitchFamily="34" charset="0"/>
              </a:rPr>
              <a:t>WELCOME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202974-31A3-4642-B671-F0DBBB7B4663}"/>
              </a:ext>
            </a:extLst>
          </p:cNvPr>
          <p:cNvSpPr txBox="1"/>
          <p:nvPr/>
        </p:nvSpPr>
        <p:spPr>
          <a:xfrm>
            <a:off x="2205164" y="2265655"/>
            <a:ext cx="8460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E-Client</a:t>
            </a:r>
            <a:endParaRPr lang="en-US" sz="5400" b="1" dirty="0">
              <a:solidFill>
                <a:schemeClr val="accent4">
                  <a:lumMod val="60000"/>
                  <a:lumOff val="4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48756" y="77975"/>
            <a:ext cx="186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Date</a:t>
            </a:r>
            <a:r>
              <a:rPr lang="en-US" smtClean="0">
                <a:solidFill>
                  <a:schemeClr val="bg1"/>
                </a:solidFill>
              </a:rPr>
              <a:t>: 07/27/2018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F202974-31A3-4642-B671-F0DBBB7B4663}"/>
              </a:ext>
            </a:extLst>
          </p:cNvPr>
          <p:cNvSpPr txBox="1"/>
          <p:nvPr/>
        </p:nvSpPr>
        <p:spPr>
          <a:xfrm>
            <a:off x="2795738" y="316916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w Cen MT" panose="020B0602020104020603" pitchFamily="34" charset="0"/>
              </a:rPr>
              <a:t>(A perfect Client Management Tool(CMT))</a:t>
            </a:r>
            <a:endParaRPr lang="en-US" sz="2800" dirty="0">
              <a:solidFill>
                <a:schemeClr val="accent4">
                  <a:lumMod val="40000"/>
                  <a:lumOff val="6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168742" y="5369361"/>
            <a:ext cx="2937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By:</a:t>
            </a: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Prabhu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Gurung</a:t>
            </a:r>
            <a:endParaRPr lang="en-US" sz="1400" dirty="0" smtClean="0">
              <a:solidFill>
                <a:schemeClr val="bg2">
                  <a:lumMod val="75000"/>
                </a:schemeClr>
              </a:solidFill>
              <a:latin typeface="Al Nile" charset="-78"/>
              <a:ea typeface="Al Nile" charset="-78"/>
              <a:cs typeface="Al Nile" charset="-78"/>
            </a:endParaRP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Pradeep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Poudel</a:t>
            </a:r>
            <a:endParaRPr lang="en-US" sz="1400" dirty="0" smtClean="0">
              <a:solidFill>
                <a:schemeClr val="bg2">
                  <a:lumMod val="75000"/>
                </a:schemeClr>
              </a:solidFill>
              <a:latin typeface="Al Nile" charset="-78"/>
              <a:ea typeface="Al Nile" charset="-78"/>
              <a:cs typeface="Al Nile" charset="-78"/>
            </a:endParaRP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Pradip Dhakal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FA00"/>
                </a:solidFill>
                <a:latin typeface="Tw Cen MT" panose="020B0602020104020603" pitchFamily="34" charset="0"/>
              </a:rPr>
              <a:t>Functional Features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996" y="1346904"/>
            <a:ext cx="1161879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1.3. Notification Module</a:t>
            </a:r>
            <a:endParaRPr lang="en-US" sz="2800" b="1" dirty="0" smtClean="0">
              <a:solidFill>
                <a:schemeClr val="bg1">
                  <a:lumMod val="95000"/>
                </a:schemeClr>
              </a:solidFill>
              <a:latin typeface="Bangla MN" charset="0"/>
              <a:ea typeface="Bangla MN" charset="0"/>
              <a:cs typeface="Bangla MN" charset="0"/>
            </a:endParaRPr>
          </a:p>
          <a:p>
            <a:pPr marL="571500" lvl="0" indent="-571500">
              <a:buAutoNum type="romanLcPeriod"/>
            </a:pPr>
            <a:r>
              <a:rPr lang="en-GB" sz="2800" b="1" dirty="0" smtClean="0">
                <a:solidFill>
                  <a:srgbClr val="00FA00"/>
                </a:solidFill>
              </a:rPr>
              <a:t>via </a:t>
            </a:r>
            <a:r>
              <a:rPr lang="en-GB" sz="2800" b="1" dirty="0">
                <a:solidFill>
                  <a:srgbClr val="00FA00"/>
                </a:solidFill>
              </a:rPr>
              <a:t>email</a:t>
            </a:r>
            <a:r>
              <a:rPr lang="en-GB" sz="2800" b="1" dirty="0" smtClean="0">
                <a:solidFill>
                  <a:srgbClr val="00FA00"/>
                </a:solidFill>
              </a:rPr>
              <a:t>: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Email notification notify following activities: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registration of company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approved company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to employee if any module is assigned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forget </a:t>
            </a:r>
            <a:r>
              <a:rPr lang="en-US" sz="2800" dirty="0" smtClean="0">
                <a:solidFill>
                  <a:schemeClr val="bg1"/>
                </a:solidFill>
              </a:rPr>
              <a:t>password</a:t>
            </a:r>
            <a:endParaRPr lang="en-GB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en-US" sz="2800" b="1" dirty="0" smtClean="0">
                <a:solidFill>
                  <a:srgbClr val="00FA00"/>
                </a:solidFill>
              </a:rPr>
              <a:t>ii. via </a:t>
            </a:r>
            <a:r>
              <a:rPr lang="en-US" sz="2800" b="1" dirty="0">
                <a:solidFill>
                  <a:srgbClr val="00FA00"/>
                </a:solidFill>
              </a:rPr>
              <a:t>phone </a:t>
            </a:r>
            <a:r>
              <a:rPr lang="en-US" sz="2800" b="1" dirty="0" smtClean="0">
                <a:solidFill>
                  <a:srgbClr val="00FA00"/>
                </a:solidFill>
              </a:rPr>
              <a:t>message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approved </a:t>
            </a:r>
            <a:r>
              <a:rPr lang="en-US" sz="2800" dirty="0" smtClean="0">
                <a:solidFill>
                  <a:schemeClr val="bg1"/>
                </a:solidFill>
              </a:rPr>
              <a:t>company</a:t>
            </a:r>
            <a:endParaRPr lang="en-US" sz="2800" b="1" dirty="0">
              <a:solidFill>
                <a:srgbClr val="00FA00"/>
              </a:solidFill>
            </a:endParaRPr>
          </a:p>
          <a:p>
            <a:r>
              <a:rPr lang="en-US" sz="2800" b="1" dirty="0" smtClean="0">
                <a:solidFill>
                  <a:srgbClr val="00FA00"/>
                </a:solidFill>
              </a:rPr>
              <a:t>iii. via </a:t>
            </a:r>
            <a:r>
              <a:rPr lang="en-US" sz="2800" b="1" dirty="0">
                <a:solidFill>
                  <a:srgbClr val="00FA00"/>
                </a:solidFill>
              </a:rPr>
              <a:t>dashboard notification</a:t>
            </a:r>
            <a:r>
              <a:rPr lang="en-US" sz="2800" b="1" dirty="0" smtClean="0">
                <a:solidFill>
                  <a:srgbClr val="00FA00"/>
                </a:solidFill>
              </a:rPr>
              <a:t>: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to employee if any module is assigned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assigned project supervisor employee</a:t>
            </a:r>
            <a:r>
              <a:rPr lang="en-US" sz="2800" b="1" dirty="0">
                <a:solidFill>
                  <a:schemeClr val="bg1"/>
                </a:solidFill>
              </a:rPr>
              <a:t>	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rgbClr val="00FA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38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FA00"/>
                </a:solidFill>
                <a:latin typeface="Tw Cen MT" panose="020B0602020104020603" pitchFamily="34" charset="0"/>
              </a:rPr>
              <a:t>Functional Features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996" y="1346904"/>
            <a:ext cx="1161879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1.3. Security Module</a:t>
            </a:r>
          </a:p>
          <a:p>
            <a:pPr lvl="2">
              <a:lnSpc>
                <a:spcPct val="150000"/>
              </a:lnSpc>
            </a:pP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Bangla MN" charset="0"/>
                <a:ea typeface="Bangla MN" charset="0"/>
                <a:cs typeface="Bangla MN" charset="0"/>
              </a:rPr>
              <a:t>	</a:t>
            </a:r>
          </a:p>
          <a:p>
            <a:pPr lvl="0"/>
            <a:r>
              <a:rPr lang="en-GB" sz="2800" b="1" dirty="0" err="1" smtClean="0">
                <a:solidFill>
                  <a:srgbClr val="00FA00"/>
                </a:solidFill>
              </a:rPr>
              <a:t>i</a:t>
            </a:r>
            <a:r>
              <a:rPr lang="en-GB" sz="2800" b="1" dirty="0" smtClean="0">
                <a:solidFill>
                  <a:srgbClr val="00FA00"/>
                </a:solidFill>
              </a:rPr>
              <a:t>. Forget Password</a:t>
            </a:r>
            <a:r>
              <a:rPr lang="en-GB" sz="2800" b="1" dirty="0">
                <a:solidFill>
                  <a:srgbClr val="00FA00"/>
                </a:solidFill>
              </a:rPr>
              <a:t>: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	</a:t>
            </a:r>
            <a:endParaRPr lang="en-GB" sz="2800" dirty="0">
              <a:solidFill>
                <a:schemeClr val="bg1">
                  <a:lumMod val="85000"/>
                </a:schemeClr>
              </a:solidFill>
            </a:endParaRPr>
          </a:p>
          <a:p>
            <a:pPr algn="just"/>
            <a:endParaRPr lang="en-GB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en-US" sz="2800" b="1" dirty="0" smtClean="0">
                <a:solidFill>
                  <a:srgbClr val="00FA00"/>
                </a:solidFill>
              </a:rPr>
              <a:t>ii. Remember </a:t>
            </a:r>
            <a:r>
              <a:rPr lang="en-US" sz="2800" b="1" dirty="0">
                <a:solidFill>
                  <a:srgbClr val="00FA00"/>
                </a:solidFill>
              </a:rPr>
              <a:t>Me</a:t>
            </a:r>
            <a:r>
              <a:rPr lang="en-US" sz="2800" b="1" dirty="0" smtClean="0">
                <a:solidFill>
                  <a:srgbClr val="00FA00"/>
                </a:solidFill>
              </a:rPr>
              <a:t>:</a:t>
            </a:r>
            <a:endParaRPr lang="en-US" sz="2800" b="1" dirty="0">
              <a:solidFill>
                <a:srgbClr val="00FA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97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FA00"/>
                </a:solidFill>
                <a:latin typeface="Tw Cen MT" panose="020B0602020104020603" pitchFamily="34" charset="0"/>
              </a:rPr>
              <a:t>Non-Functional Features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996" y="1346904"/>
            <a:ext cx="11618795" cy="784830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571500" lvl="2" indent="-571500">
              <a:lnSpc>
                <a:spcPct val="150000"/>
              </a:lnSpc>
              <a:buAutoNum type="romanLcPeriod"/>
            </a:pPr>
            <a:r>
              <a:rPr lang="en-US" sz="2800" b="1" dirty="0" smtClean="0">
                <a:solidFill>
                  <a:srgbClr val="00FA00"/>
                </a:solidFill>
              </a:rPr>
              <a:t>Security</a:t>
            </a:r>
          </a:p>
          <a:p>
            <a:pPr marL="571500" lvl="2" indent="-571500">
              <a:lnSpc>
                <a:spcPct val="150000"/>
              </a:lnSpc>
              <a:buAutoNum type="romanLcPeriod"/>
            </a:pPr>
            <a:r>
              <a:rPr lang="en-US" sz="2800" b="1" dirty="0" smtClean="0">
                <a:solidFill>
                  <a:srgbClr val="00FA00"/>
                </a:solidFill>
              </a:rPr>
              <a:t>User Friendly Interface</a:t>
            </a:r>
          </a:p>
          <a:p>
            <a:pPr marL="571500" lvl="2" indent="-571500">
              <a:lnSpc>
                <a:spcPct val="150000"/>
              </a:lnSpc>
              <a:buAutoNum type="romanLcPeriod"/>
            </a:pPr>
            <a:r>
              <a:rPr lang="en-US" sz="2800" b="1" dirty="0" smtClean="0">
                <a:solidFill>
                  <a:srgbClr val="00FA00"/>
                </a:solidFill>
              </a:rPr>
              <a:t>Validity of Data</a:t>
            </a:r>
          </a:p>
          <a:p>
            <a:pPr marL="571500" lvl="2" indent="-571500">
              <a:lnSpc>
                <a:spcPct val="150000"/>
              </a:lnSpc>
              <a:buAutoNum type="romanLcPeriod"/>
            </a:pPr>
            <a:r>
              <a:rPr lang="en-GB" sz="2800" b="1" dirty="0" smtClean="0">
                <a:solidFill>
                  <a:srgbClr val="00FA00"/>
                </a:solidFill>
              </a:rPr>
              <a:t>Performance </a:t>
            </a:r>
            <a:r>
              <a:rPr lang="en-GB" sz="2800" b="1" dirty="0">
                <a:solidFill>
                  <a:srgbClr val="00FA00"/>
                </a:solidFill>
              </a:rPr>
              <a:t>(Response time, throughput, utilization, static volumetric)</a:t>
            </a:r>
          </a:p>
          <a:p>
            <a:pPr marL="571500" lvl="2" indent="-571500">
              <a:lnSpc>
                <a:spcPct val="150000"/>
              </a:lnSpc>
              <a:buAutoNum type="romanLcPeriod"/>
            </a:pPr>
            <a:r>
              <a:rPr lang="en-GB" sz="2800" b="1" dirty="0" smtClean="0">
                <a:solidFill>
                  <a:srgbClr val="00FA00"/>
                </a:solidFill>
              </a:rPr>
              <a:t>Capacity</a:t>
            </a:r>
          </a:p>
          <a:p>
            <a:pPr marL="571500" lvl="2" indent="-571500">
              <a:lnSpc>
                <a:spcPct val="150000"/>
              </a:lnSpc>
              <a:buAutoNum type="romanLcPeriod"/>
            </a:pPr>
            <a:endParaRPr lang="en-GB" sz="2800" b="1" dirty="0">
              <a:solidFill>
                <a:srgbClr val="00FA00"/>
              </a:solidFill>
            </a:endParaRPr>
          </a:p>
          <a:p>
            <a:pPr marL="571500" lvl="2" indent="-571500">
              <a:lnSpc>
                <a:spcPct val="150000"/>
              </a:lnSpc>
              <a:buAutoNum type="romanLcPeriod"/>
            </a:pPr>
            <a:endParaRPr lang="en-GB" sz="2800" b="1" dirty="0" smtClean="0">
              <a:solidFill>
                <a:srgbClr val="00FA00"/>
              </a:solidFill>
            </a:endParaRPr>
          </a:p>
          <a:p>
            <a:pPr marL="571500" lvl="2" indent="-571500">
              <a:lnSpc>
                <a:spcPct val="150000"/>
              </a:lnSpc>
              <a:buAutoNum type="romanLcPeriod"/>
            </a:pPr>
            <a:endParaRPr lang="en-GB" sz="2800" b="1" dirty="0">
              <a:solidFill>
                <a:srgbClr val="00FA00"/>
              </a:solidFill>
            </a:endParaRPr>
          </a:p>
          <a:p>
            <a:pPr marL="571500" lvl="2" indent="-571500">
              <a:lnSpc>
                <a:spcPct val="150000"/>
              </a:lnSpc>
              <a:buAutoNum type="romanLcPeriod"/>
            </a:pPr>
            <a:endParaRPr lang="en-GB" sz="2800" b="1" dirty="0" smtClean="0">
              <a:solidFill>
                <a:srgbClr val="00FA00"/>
              </a:solidFill>
            </a:endParaRPr>
          </a:p>
          <a:p>
            <a:pPr marL="571500" lvl="2" indent="-571500">
              <a:lnSpc>
                <a:spcPct val="150000"/>
              </a:lnSpc>
              <a:buAutoNum type="romanLcPeriod"/>
            </a:pPr>
            <a:endParaRPr lang="en-GB" sz="2800" b="1" dirty="0">
              <a:solidFill>
                <a:srgbClr val="00FA00"/>
              </a:solidFill>
            </a:endParaRPr>
          </a:p>
          <a:p>
            <a:pPr marL="571500" lvl="2" indent="-571500">
              <a:lnSpc>
                <a:spcPct val="150000"/>
              </a:lnSpc>
              <a:buAutoNum type="romanLcPeriod"/>
            </a:pPr>
            <a:r>
              <a:rPr lang="en-GB" sz="2800" b="1" dirty="0" smtClean="0">
                <a:solidFill>
                  <a:srgbClr val="00FA00"/>
                </a:solidFill>
              </a:rPr>
              <a:t>Availability</a:t>
            </a:r>
            <a:endParaRPr lang="en-GB" sz="2800" b="1" dirty="0">
              <a:solidFill>
                <a:srgbClr val="00FA00"/>
              </a:solidFill>
            </a:endParaRPr>
          </a:p>
          <a:p>
            <a:pPr marL="571500" lvl="2" indent="-571500">
              <a:lnSpc>
                <a:spcPct val="150000"/>
              </a:lnSpc>
              <a:buAutoNum type="romanLcPeriod"/>
            </a:pPr>
            <a:r>
              <a:rPr lang="en-GB" sz="2800" b="1" dirty="0" smtClean="0">
                <a:solidFill>
                  <a:srgbClr val="00FA00"/>
                </a:solidFill>
              </a:rPr>
              <a:t>Scalability</a:t>
            </a:r>
          </a:p>
          <a:p>
            <a:pPr marL="571500" lvl="2" indent="-571500">
              <a:lnSpc>
                <a:spcPct val="150000"/>
              </a:lnSpc>
              <a:buAutoNum type="romanLcPeriod"/>
            </a:pPr>
            <a:r>
              <a:rPr lang="en-GB" sz="2800" b="1" dirty="0" smtClean="0">
                <a:solidFill>
                  <a:srgbClr val="00FA00"/>
                </a:solidFill>
              </a:rPr>
              <a:t>Manageability </a:t>
            </a:r>
            <a:endParaRPr lang="en-GB" sz="2800" b="1" dirty="0">
              <a:solidFill>
                <a:srgbClr val="00FA00"/>
              </a:solidFill>
            </a:endParaRPr>
          </a:p>
          <a:p>
            <a:pPr marL="571500" lvl="2" indent="-571500">
              <a:lnSpc>
                <a:spcPct val="150000"/>
              </a:lnSpc>
              <a:buAutoNum type="romanLcPeriod"/>
            </a:pPr>
            <a:r>
              <a:rPr lang="en-GB" sz="2800" b="1" dirty="0" smtClean="0">
                <a:solidFill>
                  <a:srgbClr val="00FA00"/>
                </a:solidFill>
              </a:rPr>
              <a:t>Environmental </a:t>
            </a:r>
            <a:endParaRPr lang="en-GB" sz="2800" b="1" dirty="0">
              <a:solidFill>
                <a:srgbClr val="00FA00"/>
              </a:solidFill>
            </a:endParaRPr>
          </a:p>
          <a:p>
            <a:pPr marL="571500" lvl="2" indent="-571500">
              <a:lnSpc>
                <a:spcPct val="150000"/>
              </a:lnSpc>
              <a:buAutoNum type="romanLcPeriod"/>
            </a:pPr>
            <a:r>
              <a:rPr lang="en-GB" sz="2800" b="1" dirty="0" smtClean="0">
                <a:solidFill>
                  <a:srgbClr val="00FA00"/>
                </a:solidFill>
              </a:rPr>
              <a:t>Usability</a:t>
            </a:r>
            <a:endParaRPr lang="en-GB" sz="2800" b="1" dirty="0">
              <a:solidFill>
                <a:srgbClr val="00FA00"/>
              </a:solidFill>
            </a:endParaRPr>
          </a:p>
          <a:p>
            <a:pPr marL="571500" lvl="2" indent="-571500">
              <a:lnSpc>
                <a:spcPct val="150000"/>
              </a:lnSpc>
              <a:buAutoNum type="romanLcPeriod"/>
            </a:pPr>
            <a:r>
              <a:rPr lang="en-GB" sz="2800" b="1" dirty="0" smtClean="0">
                <a:solidFill>
                  <a:srgbClr val="00FA00"/>
                </a:solidFill>
              </a:rPr>
              <a:t>Interoperability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70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 smtClean="0">
                <a:solidFill>
                  <a:srgbClr val="00FA00"/>
                </a:solidFill>
                <a:latin typeface="Tw Cen MT" panose="020B0602020104020603" pitchFamily="34" charset="0"/>
              </a:rPr>
              <a:t>Management Plan</a:t>
            </a:r>
            <a:endParaRPr lang="en-US" sz="5400" dirty="0" smtClean="0">
              <a:solidFill>
                <a:srgbClr val="00FA0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13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2091542" y="428797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1880448" y="4182426"/>
            <a:ext cx="211094" cy="211094"/>
            <a:chOff x="1677812" y="4248152"/>
            <a:chExt cx="211094" cy="211094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4239261" y="428797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4058455" y="4182426"/>
            <a:ext cx="211094" cy="211094"/>
            <a:chOff x="3855819" y="4248152"/>
            <a:chExt cx="211094" cy="211094"/>
          </a:xfrm>
        </p:grpSpPr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6175886" y="4182426"/>
            <a:ext cx="211094" cy="211094"/>
            <a:chOff x="5973250" y="4248152"/>
            <a:chExt cx="211094" cy="211094"/>
          </a:xfrm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95C2AE9-E6EE-4572-8B9B-0A1C8899D6FE}"/>
              </a:ext>
            </a:extLst>
          </p:cNvPr>
          <p:cNvSpPr txBox="1"/>
          <p:nvPr/>
        </p:nvSpPr>
        <p:spPr>
          <a:xfrm>
            <a:off x="836062" y="4806876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Feasibility Study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836062" y="437387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10 Days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FF83314-6443-4064-B8AD-715FDF38C0B1}"/>
              </a:ext>
            </a:extLst>
          </p:cNvPr>
          <p:cNvSpPr txBox="1"/>
          <p:nvPr/>
        </p:nvSpPr>
        <p:spPr>
          <a:xfrm>
            <a:off x="3024972" y="4806876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Wireframe / Interface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3024972" y="437387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7 Days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72131EC-94E6-4982-85F7-903D6FA72171}"/>
              </a:ext>
            </a:extLst>
          </p:cNvPr>
          <p:cNvSpPr txBox="1"/>
          <p:nvPr/>
        </p:nvSpPr>
        <p:spPr>
          <a:xfrm>
            <a:off x="5237241" y="4806876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System Development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5154111" y="437387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23 Days</a:t>
            </a:r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1329686" y="2420634"/>
            <a:ext cx="1275682" cy="1275682"/>
            <a:chOff x="3063120" y="1755914"/>
            <a:chExt cx="1275682" cy="1275682"/>
          </a:xfrm>
        </p:grpSpPr>
        <p:sp>
          <p:nvSpPr>
            <p:cNvPr id="24" name="Teardrop 23">
              <a:extLst>
                <a:ext uri="{FF2B5EF4-FFF2-40B4-BE49-F238E27FC236}">
                  <a16:creationId xmlns=""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3522066" y="2420634"/>
            <a:ext cx="1275682" cy="1275682"/>
            <a:chOff x="5242440" y="1755914"/>
            <a:chExt cx="1275682" cy="1275682"/>
          </a:xfrm>
        </p:grpSpPr>
        <p:sp>
          <p:nvSpPr>
            <p:cNvPr id="27" name="Teardrop 26">
              <a:extLst>
                <a:ext uri="{FF2B5EF4-FFF2-40B4-BE49-F238E27FC236}">
                  <a16:creationId xmlns=""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5632807" y="2420634"/>
            <a:ext cx="1275682" cy="1275682"/>
            <a:chOff x="7353181" y="1755914"/>
            <a:chExt cx="1275682" cy="1275682"/>
          </a:xfrm>
        </p:grpSpPr>
        <p:sp>
          <p:nvSpPr>
            <p:cNvPr id="30" name="Teardrop 29">
              <a:extLst>
                <a:ext uri="{FF2B5EF4-FFF2-40B4-BE49-F238E27FC236}">
                  <a16:creationId xmlns=""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6356692" y="428797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8263029" y="4189766"/>
            <a:ext cx="211094" cy="211094"/>
            <a:chOff x="1677812" y="4248152"/>
            <a:chExt cx="211094" cy="211094"/>
          </a:xfrm>
        </p:grpSpPr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95C2AE9-E6EE-4572-8B9B-0A1C8899D6FE}"/>
              </a:ext>
            </a:extLst>
          </p:cNvPr>
          <p:cNvSpPr txBox="1"/>
          <p:nvPr/>
        </p:nvSpPr>
        <p:spPr>
          <a:xfrm>
            <a:off x="7231305" y="4813344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System Testing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7163579" y="4370572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10 Days</a:t>
            </a:r>
            <a:endParaRPr lang="en-US" sz="2800" b="1" dirty="0">
              <a:solidFill>
                <a:srgbClr val="0070C0"/>
              </a:solidFill>
              <a:latin typeface="Tw Cen MT" panose="020B0602020104020603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7725327" y="2427974"/>
            <a:ext cx="1275682" cy="1275682"/>
            <a:chOff x="3063120" y="1755914"/>
            <a:chExt cx="1275682" cy="1275682"/>
          </a:xfrm>
        </p:grpSpPr>
        <p:sp>
          <p:nvSpPr>
            <p:cNvPr id="39" name="Teardrop 38">
              <a:extLst>
                <a:ext uri="{FF2B5EF4-FFF2-40B4-BE49-F238E27FC236}">
                  <a16:creationId xmlns=""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10116847" y="4194769"/>
            <a:ext cx="211094" cy="211094"/>
            <a:chOff x="1677812" y="4248152"/>
            <a:chExt cx="211094" cy="211094"/>
          </a:xfrm>
        </p:grpSpPr>
        <p:sp>
          <p:nvSpPr>
            <p:cNvPr id="42" name="Oval 41">
              <a:extLst>
                <a:ext uri="{FF2B5EF4-FFF2-40B4-BE49-F238E27FC236}">
                  <a16:creationId xmlns=""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895C2AE9-E6EE-4572-8B9B-0A1C8899D6FE}"/>
              </a:ext>
            </a:extLst>
          </p:cNvPr>
          <p:cNvSpPr txBox="1"/>
          <p:nvPr/>
        </p:nvSpPr>
        <p:spPr>
          <a:xfrm>
            <a:off x="9151626" y="4859912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Implementation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9067275" y="437557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Tw Cen MT" panose="020B0602020104020603" pitchFamily="34" charset="0"/>
              </a:rPr>
              <a:t>10 Days</a:t>
            </a:r>
            <a:endParaRPr lang="en-US" sz="2800" b="1" dirty="0">
              <a:solidFill>
                <a:schemeClr val="accent4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9579145" y="2432977"/>
            <a:ext cx="1275682" cy="1275682"/>
            <a:chOff x="3063120" y="1755914"/>
            <a:chExt cx="1275682" cy="1275682"/>
          </a:xfrm>
        </p:grpSpPr>
        <p:sp>
          <p:nvSpPr>
            <p:cNvPr id="47" name="Teardrop 46">
              <a:extLst>
                <a:ext uri="{FF2B5EF4-FFF2-40B4-BE49-F238E27FC236}">
                  <a16:creationId xmlns=""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=""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8474123" y="4305300"/>
            <a:ext cx="162148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76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 smtClean="0">
                <a:solidFill>
                  <a:srgbClr val="00FA00"/>
                </a:solidFill>
                <a:latin typeface="Tw Cen MT" panose="020B0602020104020603" pitchFamily="34" charset="0"/>
              </a:rPr>
              <a:t>ER Diagram</a:t>
            </a:r>
            <a:endParaRPr lang="en-US" sz="5400" dirty="0" smtClean="0">
              <a:solidFill>
                <a:srgbClr val="00FA00"/>
              </a:solidFill>
              <a:latin typeface="Tw Cen MT" panose="020B0602020104020603" pitchFamily="34" charset="0"/>
            </a:endParaRPr>
          </a:p>
        </p:txBody>
      </p:sp>
      <p:pic>
        <p:nvPicPr>
          <p:cNvPr id="1026" name="Picture 2" descr="All diagram CM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1052513"/>
            <a:ext cx="8910637" cy="54972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018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2533650" y="34716"/>
            <a:ext cx="7926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FA00"/>
                </a:solidFill>
                <a:latin typeface="Tw Cen MT" panose="020B0602020104020603" pitchFamily="34" charset="0"/>
              </a:rPr>
              <a:t>System Flowchart Diagram</a:t>
            </a:r>
            <a:endParaRPr lang="en-US" sz="5400" dirty="0">
              <a:solidFill>
                <a:srgbClr val="00FA00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57"/>
          <a:stretch/>
        </p:blipFill>
        <p:spPr>
          <a:xfrm>
            <a:off x="1305612" y="1123950"/>
            <a:ext cx="9724338" cy="49052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130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2533650" y="34716"/>
            <a:ext cx="7926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FA00"/>
                </a:solidFill>
                <a:latin typeface="Tw Cen MT" panose="020B0602020104020603" pitchFamily="34" charset="0"/>
              </a:rPr>
              <a:t>System Flowchart Diagram</a:t>
            </a:r>
            <a:endParaRPr lang="en-US" sz="5400" dirty="0">
              <a:solidFill>
                <a:srgbClr val="00FA00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43" b="4717"/>
          <a:stretch/>
        </p:blipFill>
        <p:spPr>
          <a:xfrm>
            <a:off x="2770585" y="1099757"/>
            <a:ext cx="7452996" cy="54391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5060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2533650" y="34716"/>
            <a:ext cx="7926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FA00"/>
                </a:solidFill>
                <a:latin typeface="Tw Cen MT" panose="020B0602020104020603" pitchFamily="34" charset="0"/>
              </a:rPr>
              <a:t>System Flowchart Diagram</a:t>
            </a:r>
            <a:endParaRPr lang="en-US" sz="5400" dirty="0">
              <a:solidFill>
                <a:srgbClr val="00FA00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430" y="1156970"/>
            <a:ext cx="4281170" cy="55061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6893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2286000" y="34716"/>
            <a:ext cx="7926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FA00"/>
                </a:solidFill>
                <a:latin typeface="Tw Cen MT" panose="020B0602020104020603" pitchFamily="34" charset="0"/>
              </a:rPr>
              <a:t>Data Flow Diagram</a:t>
            </a:r>
            <a:endParaRPr lang="en-US" sz="5400" dirty="0">
              <a:solidFill>
                <a:srgbClr val="00FA00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121048"/>
            <a:ext cx="7926867" cy="54178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0517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0" y="3471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 smtClean="0">
                <a:solidFill>
                  <a:srgbClr val="00FA00"/>
                </a:solidFill>
                <a:latin typeface="Tw Cen MT" panose="020B0602020104020603" pitchFamily="34" charset="0"/>
              </a:rPr>
              <a:t>Implementation Areas and Application</a:t>
            </a:r>
            <a:endParaRPr lang="en-US" sz="5400" dirty="0">
              <a:solidFill>
                <a:srgbClr val="00FA00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2996" y="1346904"/>
            <a:ext cx="11618795" cy="384720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lvl="0"/>
            <a:r>
              <a:rPr lang="en-US" sz="2500" dirty="0" smtClean="0">
                <a:solidFill>
                  <a:srgbClr val="FFC000"/>
                </a:solidFill>
              </a:rPr>
              <a:t>a. School </a:t>
            </a:r>
            <a:r>
              <a:rPr lang="en-US" sz="2500" dirty="0">
                <a:solidFill>
                  <a:srgbClr val="FFC000"/>
                </a:solidFill>
              </a:rPr>
              <a:t>/ College / University.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-</a:t>
            </a:r>
            <a:r>
              <a:rPr lang="en-US" sz="2400" dirty="0">
                <a:solidFill>
                  <a:schemeClr val="bg1"/>
                </a:solidFill>
              </a:rPr>
              <a:t>Teachers can easily assign project to their students and track that project </a:t>
            </a:r>
            <a:r>
              <a:rPr lang="en-US" sz="2400" dirty="0" smtClean="0">
                <a:solidFill>
                  <a:schemeClr val="bg1"/>
                </a:solidFill>
              </a:rPr>
              <a:t> 		   assignment.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lvl="0"/>
            <a:r>
              <a:rPr lang="en-US" sz="2400" dirty="0" smtClean="0">
                <a:solidFill>
                  <a:srgbClr val="FFC000"/>
                </a:solidFill>
              </a:rPr>
              <a:t>b. </a:t>
            </a:r>
            <a:r>
              <a:rPr lang="en-US" sz="2500" dirty="0" smtClean="0">
                <a:solidFill>
                  <a:srgbClr val="FFC000"/>
                </a:solidFill>
              </a:rPr>
              <a:t>Company </a:t>
            </a:r>
            <a:r>
              <a:rPr lang="en-US" sz="2500" dirty="0">
                <a:solidFill>
                  <a:srgbClr val="FFC000"/>
                </a:solidFill>
              </a:rPr>
              <a:t>/ Organization / Business.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	-</a:t>
            </a:r>
            <a:r>
              <a:rPr lang="en-US" sz="2400" dirty="0">
                <a:solidFill>
                  <a:schemeClr val="bg1"/>
                </a:solidFill>
              </a:rPr>
              <a:t>With different level of authorization different task are involved.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 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270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FA00"/>
                </a:solidFill>
                <a:latin typeface="Tw Cen MT" panose="020B0602020104020603" pitchFamily="34" charset="0"/>
              </a:rPr>
              <a:t>What was the idea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95693" y="942056"/>
            <a:ext cx="119210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Requirement gathering tool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Bangla MN" charset="0"/>
                <a:ea typeface="Bangla MN" charset="0"/>
                <a:cs typeface="Bangla MN" charset="0"/>
              </a:rPr>
              <a:t>  -Gather client functional/non-functional/design requirements</a:t>
            </a:r>
            <a:r>
              <a:rPr lang="en-US" dirty="0" smtClean="0">
                <a:solidFill>
                  <a:schemeClr val="bg1"/>
                </a:solidFill>
                <a:latin typeface="Bangla MN" charset="0"/>
                <a:ea typeface="Bangla MN" charset="0"/>
                <a:cs typeface="Bangla MN" charset="0"/>
              </a:rPr>
              <a:t>.</a:t>
            </a:r>
          </a:p>
          <a:p>
            <a:pPr lvl="2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Bangla MN" charset="0"/>
              <a:ea typeface="Bangla MN" charset="0"/>
              <a:cs typeface="Bangla MN" charset="0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Client Management </a:t>
            </a:r>
            <a:r>
              <a:rPr lang="en-US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Tool</a:t>
            </a:r>
            <a:endParaRPr lang="en-US" b="1" dirty="0">
              <a:solidFill>
                <a:srgbClr val="FFC000"/>
              </a:solidFill>
              <a:latin typeface="Bangla MN" charset="0"/>
              <a:ea typeface="Bangla MN" charset="0"/>
              <a:cs typeface="Bangla MN" charset="0"/>
            </a:endParaRPr>
          </a:p>
          <a:p>
            <a:pPr lvl="2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Bangla MN" charset="0"/>
                <a:ea typeface="Bangla MN" charset="0"/>
                <a:cs typeface="Bangla MN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Bangla MN" charset="0"/>
                <a:ea typeface="Bangla MN" charset="0"/>
                <a:cs typeface="Bangla MN" charset="0"/>
              </a:rPr>
              <a:t>- </a:t>
            </a:r>
            <a:r>
              <a:rPr lang="en-GB" dirty="0">
                <a:solidFill>
                  <a:schemeClr val="bg1"/>
                </a:solidFill>
                <a:latin typeface="Bangla MN" charset="0"/>
                <a:ea typeface="Bangla MN" charset="0"/>
                <a:cs typeface="Bangla MN" charset="0"/>
              </a:rPr>
              <a:t>Visualize ongoing project with progress on bars/circle/chart.</a:t>
            </a:r>
          </a:p>
          <a:p>
            <a:pPr lvl="2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Bangla MN" charset="0"/>
              <a:ea typeface="Bangla MN" charset="0"/>
              <a:cs typeface="Bangla MN" charset="0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Project Tracking </a:t>
            </a:r>
            <a:r>
              <a:rPr lang="en-US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Tool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Bangla MN" charset="0"/>
                <a:ea typeface="Bangla MN" charset="0"/>
                <a:cs typeface="Bangla MN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Bangla MN" charset="0"/>
                <a:ea typeface="Bangla MN" charset="0"/>
                <a:cs typeface="Bangla MN" charset="0"/>
              </a:rPr>
              <a:t>- </a:t>
            </a:r>
            <a:r>
              <a:rPr lang="en-GB" dirty="0">
                <a:solidFill>
                  <a:schemeClr val="bg1"/>
                </a:solidFill>
                <a:latin typeface="Bangla MN" charset="0"/>
                <a:ea typeface="Bangla MN" charset="0"/>
                <a:cs typeface="Bangla MN" charset="0"/>
              </a:rPr>
              <a:t>Track project with module base/functional base </a:t>
            </a:r>
            <a:r>
              <a:rPr lang="en-GB" dirty="0" smtClean="0">
                <a:solidFill>
                  <a:schemeClr val="bg1"/>
                </a:solidFill>
                <a:latin typeface="Bangla MN" charset="0"/>
                <a:ea typeface="Bangla MN" charset="0"/>
                <a:cs typeface="Bangla MN" charset="0"/>
              </a:rPr>
              <a:t>timing</a:t>
            </a:r>
            <a:endParaRPr lang="en-GB" dirty="0">
              <a:solidFill>
                <a:schemeClr val="bg1"/>
              </a:solidFill>
              <a:latin typeface="Bangla MN" charset="0"/>
              <a:ea typeface="Bangla MN" charset="0"/>
              <a:cs typeface="Bangla M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102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0" y="3471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 smtClean="0">
                <a:solidFill>
                  <a:srgbClr val="00FA00"/>
                </a:solidFill>
                <a:latin typeface="Tw Cen MT" panose="020B0602020104020603" pitchFamily="34" charset="0"/>
              </a:rPr>
              <a:t>Application Development</a:t>
            </a:r>
            <a:endParaRPr lang="en-US" sz="5400" dirty="0">
              <a:solidFill>
                <a:srgbClr val="00FA00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2996" y="1524258"/>
            <a:ext cx="11618795" cy="483209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571500" lvl="2" indent="-571500">
              <a:buAutoNum type="romanLcPeriod"/>
            </a:pPr>
            <a:r>
              <a:rPr lang="en-GB" sz="2800" b="1" dirty="0" smtClean="0">
                <a:solidFill>
                  <a:srgbClr val="FFC000"/>
                </a:solidFill>
              </a:rPr>
              <a:t>Application Development(Frontend) </a:t>
            </a:r>
          </a:p>
          <a:p>
            <a:pPr marL="457200" lvl="3"/>
            <a:r>
              <a:rPr lang="en-GB" sz="2800" b="1" dirty="0" smtClean="0">
                <a:solidFill>
                  <a:srgbClr val="00FA00"/>
                </a:solidFill>
              </a:rPr>
              <a:t>	a. Design </a:t>
            </a:r>
            <a:r>
              <a:rPr lang="en-GB" sz="2800" b="1" dirty="0">
                <a:solidFill>
                  <a:srgbClr val="00FA00"/>
                </a:solidFill>
              </a:rPr>
              <a:t>and </a:t>
            </a:r>
            <a:r>
              <a:rPr lang="en-GB" sz="2800" b="1" dirty="0" err="1" smtClean="0">
                <a:solidFill>
                  <a:srgbClr val="00FA00"/>
                </a:solidFill>
              </a:rPr>
              <a:t>Markup</a:t>
            </a:r>
            <a:r>
              <a:rPr lang="en-GB" sz="2800" b="1" dirty="0" smtClean="0">
                <a:solidFill>
                  <a:srgbClr val="00FA00"/>
                </a:solidFill>
              </a:rPr>
              <a:t>  HTML5/CSS3/Bootstrap/SASS</a:t>
            </a:r>
          </a:p>
          <a:p>
            <a:pPr marL="457200" lvl="3"/>
            <a:endParaRPr lang="en-GB" sz="2800" b="1" dirty="0" smtClean="0">
              <a:solidFill>
                <a:srgbClr val="00FA00"/>
              </a:solidFill>
            </a:endParaRPr>
          </a:p>
          <a:p>
            <a:pPr marL="571500" lvl="2" indent="-571500">
              <a:buAutoNum type="romanLcPeriod"/>
            </a:pPr>
            <a:r>
              <a:rPr lang="en-GB" sz="2800" b="1" dirty="0">
                <a:solidFill>
                  <a:srgbClr val="FFC000"/>
                </a:solidFill>
              </a:rPr>
              <a:t>Server Side (Back-end</a:t>
            </a:r>
            <a:r>
              <a:rPr lang="en-GB" sz="2800" b="1" dirty="0" smtClean="0">
                <a:solidFill>
                  <a:srgbClr val="FFC000"/>
                </a:solidFill>
              </a:rPr>
              <a:t>):</a:t>
            </a:r>
          </a:p>
          <a:p>
            <a:pPr marL="1428750" lvl="4" indent="-514350">
              <a:buAutoNum type="alphaLcPeriod"/>
            </a:pPr>
            <a:r>
              <a:rPr lang="en-GB" sz="2800" b="1" dirty="0" smtClean="0">
                <a:solidFill>
                  <a:srgbClr val="00FA00"/>
                </a:solidFill>
              </a:rPr>
              <a:t>PHP</a:t>
            </a:r>
            <a:r>
              <a:rPr lang="en-GB" sz="2800" b="1" dirty="0">
                <a:solidFill>
                  <a:srgbClr val="00FA00"/>
                </a:solidFill>
              </a:rPr>
              <a:t>: </a:t>
            </a:r>
            <a:r>
              <a:rPr lang="en-GB" sz="2800" b="1" dirty="0" smtClean="0">
                <a:solidFill>
                  <a:srgbClr val="00FA00"/>
                </a:solidFill>
              </a:rPr>
              <a:t>Hypertext </a:t>
            </a:r>
            <a:r>
              <a:rPr lang="en-GB" sz="2800" b="1" dirty="0" err="1" smtClean="0">
                <a:solidFill>
                  <a:srgbClr val="00FA00"/>
                </a:solidFill>
              </a:rPr>
              <a:t>Preprocessor</a:t>
            </a:r>
            <a:endParaRPr lang="en-GB" sz="2800" b="1" dirty="0" smtClean="0">
              <a:solidFill>
                <a:srgbClr val="00FA00"/>
              </a:solidFill>
            </a:endParaRPr>
          </a:p>
          <a:p>
            <a:pPr marL="1428750" lvl="4" indent="-514350">
              <a:buAutoNum type="alphaLcPeriod"/>
            </a:pPr>
            <a:r>
              <a:rPr lang="en-GB" sz="2800" b="1" dirty="0" smtClean="0">
                <a:solidFill>
                  <a:srgbClr val="00FA00"/>
                </a:solidFill>
              </a:rPr>
              <a:t>Apache Server</a:t>
            </a:r>
          </a:p>
          <a:p>
            <a:pPr marL="1428750" lvl="4" indent="-514350">
              <a:buAutoNum type="alphaLcPeriod"/>
            </a:pPr>
            <a:r>
              <a:rPr lang="en-GB" sz="2800" b="1" dirty="0" err="1" smtClean="0">
                <a:solidFill>
                  <a:srgbClr val="00FA00"/>
                </a:solidFill>
              </a:rPr>
              <a:t>MySql</a:t>
            </a:r>
            <a:endParaRPr lang="en-GB" sz="2800" b="1" dirty="0" smtClean="0">
              <a:solidFill>
                <a:srgbClr val="00FA00"/>
              </a:solidFill>
            </a:endParaRPr>
          </a:p>
          <a:p>
            <a:pPr marL="1428750" lvl="4" indent="-514350">
              <a:buAutoNum type="alphaLcPeriod"/>
            </a:pPr>
            <a:r>
              <a:rPr lang="en-GB" sz="2800" b="1" dirty="0" smtClean="0">
                <a:solidFill>
                  <a:srgbClr val="00FA00"/>
                </a:solidFill>
              </a:rPr>
              <a:t>PHP Unit</a:t>
            </a:r>
          </a:p>
          <a:p>
            <a:pPr marL="1428750" lvl="4" indent="-514350">
              <a:buAutoNum type="alphaLcPeriod"/>
            </a:pPr>
            <a:r>
              <a:rPr lang="en-GB" sz="2800" b="1" dirty="0" err="1" smtClean="0">
                <a:solidFill>
                  <a:srgbClr val="00FA00"/>
                </a:solidFill>
              </a:rPr>
              <a:t>Gitlab</a:t>
            </a:r>
            <a:endParaRPr lang="en-GB" sz="2800" b="1" dirty="0">
              <a:solidFill>
                <a:srgbClr val="00FA00"/>
              </a:solidFill>
            </a:endParaRPr>
          </a:p>
          <a:p>
            <a:pPr marL="1428750" lvl="4" indent="-514350">
              <a:buAutoNum type="alphaLcPeriod"/>
            </a:pPr>
            <a:r>
              <a:rPr lang="en-GB" sz="2800" b="1" dirty="0" err="1" smtClean="0">
                <a:solidFill>
                  <a:srgbClr val="00FA00"/>
                </a:solidFill>
              </a:rPr>
              <a:t>TokBox</a:t>
            </a:r>
            <a:r>
              <a:rPr lang="en-GB" sz="2800" b="1" dirty="0" smtClean="0">
                <a:solidFill>
                  <a:srgbClr val="00FA00"/>
                </a:solidFill>
              </a:rPr>
              <a:t> </a:t>
            </a:r>
            <a:r>
              <a:rPr lang="en-GB" sz="2800" b="1" dirty="0" err="1" smtClean="0">
                <a:solidFill>
                  <a:srgbClr val="00FA00"/>
                </a:solidFill>
              </a:rPr>
              <a:t>Sdk</a:t>
            </a:r>
            <a:endParaRPr lang="en-GB" sz="2800" b="1" dirty="0" smtClean="0">
              <a:solidFill>
                <a:srgbClr val="00FA00"/>
              </a:solidFill>
            </a:endParaRPr>
          </a:p>
          <a:p>
            <a:pPr marL="1428750" lvl="4" indent="-514350">
              <a:buAutoNum type="alphaLcPeriod"/>
            </a:pPr>
            <a:endParaRPr lang="en-GB" sz="2800" b="1" dirty="0" smtClean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942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3011779" y="0"/>
            <a:ext cx="636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FA00"/>
                </a:solidFill>
                <a:latin typeface="Tw Cen MT" panose="020B0602020104020603" pitchFamily="34" charset="0"/>
              </a:rPr>
              <a:t>Conclusion</a:t>
            </a:r>
            <a:endParaRPr lang="en-US" sz="5400" dirty="0">
              <a:solidFill>
                <a:srgbClr val="00FA00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400945" y="1503852"/>
            <a:ext cx="102432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endParaRPr lang="en-US" sz="2800" b="1" dirty="0">
              <a:solidFill>
                <a:srgbClr val="FFFF00"/>
              </a:solidFill>
              <a:latin typeface="Tw Cen MT" panose="020B0602020104020603" pitchFamily="34" charset="0"/>
            </a:endParaRPr>
          </a:p>
          <a:p>
            <a:pPr marL="514350" indent="-514350">
              <a:buAutoNum type="alphaLcPeriod"/>
            </a:pPr>
            <a:r>
              <a:rPr lang="en-US" sz="2800" b="1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Supposed to used by any business.</a:t>
            </a:r>
          </a:p>
          <a:p>
            <a:pPr marL="514350" indent="-514350">
              <a:buAutoNum type="alphaLcPeriod"/>
            </a:pPr>
            <a:endParaRPr lang="en-US" sz="2800" b="1" dirty="0" smtClean="0">
              <a:solidFill>
                <a:srgbClr val="FFFF00"/>
              </a:solidFill>
              <a:latin typeface="Tw Cen MT" panose="020B0602020104020603" pitchFamily="34" charset="0"/>
            </a:endParaRPr>
          </a:p>
          <a:p>
            <a:r>
              <a:rPr lang="en-US" sz="2800" b="1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b. To maximize efficiency and work by different necessary tools.</a:t>
            </a:r>
          </a:p>
          <a:p>
            <a:endParaRPr lang="en-US" sz="2800" b="1" dirty="0">
              <a:solidFill>
                <a:srgbClr val="FFFF00"/>
              </a:solidFill>
              <a:latin typeface="Tw Cen MT" panose="020B0602020104020603" pitchFamily="34" charset="0"/>
            </a:endParaRPr>
          </a:p>
          <a:p>
            <a:r>
              <a:rPr lang="en-US" sz="2800" b="1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c. It provides a facility to maintain a data in a proper way.</a:t>
            </a:r>
            <a:endParaRPr lang="en-US" sz="2800" b="1" dirty="0">
              <a:solidFill>
                <a:srgbClr val="FFFF0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18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2323833" y="3644651"/>
            <a:ext cx="77791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00FA00"/>
                </a:solidFill>
                <a:latin typeface="Tw Cen MT" panose="020B0602020104020603" pitchFamily="34" charset="0"/>
              </a:rPr>
              <a:t>ANY QUESTIONS ?</a:t>
            </a:r>
            <a:endParaRPr lang="en-US" sz="3200" dirty="0">
              <a:solidFill>
                <a:srgbClr val="00FA00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2901314" y="1515956"/>
            <a:ext cx="63628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Thank You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For your Attendance</a:t>
            </a:r>
            <a:endParaRPr lang="en-US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76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0" y="19106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FA00"/>
                </a:solidFill>
                <a:latin typeface="Tw Cen MT" panose="020B0602020104020603" pitchFamily="34" charset="0"/>
              </a:rPr>
              <a:t>Problem statement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466" y="1108603"/>
            <a:ext cx="1192106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GB" b="1" dirty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Consumption of time due to traditional &amp; manual in requirement gathering way</a:t>
            </a:r>
            <a:r>
              <a:rPr lang="en-GB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.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endParaRPr lang="en-GB" b="1" dirty="0" smtClean="0">
              <a:solidFill>
                <a:srgbClr val="FFC000"/>
              </a:solidFill>
              <a:latin typeface="Bangla MN" charset="0"/>
              <a:ea typeface="Bangla MN" charset="0"/>
              <a:cs typeface="Bangla MN" charset="0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GB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There </a:t>
            </a:r>
            <a:r>
              <a:rPr lang="en-GB" b="1" dirty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is a lack of simplicity in others tools performing that task</a:t>
            </a:r>
            <a:r>
              <a:rPr lang="en-GB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.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endParaRPr lang="en-GB" b="1" dirty="0" smtClean="0">
              <a:solidFill>
                <a:srgbClr val="FFC000"/>
              </a:solidFill>
              <a:latin typeface="Bangla MN" charset="0"/>
              <a:ea typeface="Bangla MN" charset="0"/>
              <a:cs typeface="Bangla MN" charset="0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GB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Lack </a:t>
            </a:r>
            <a:r>
              <a:rPr lang="en-GB" b="1" dirty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of maintenance of data in a proper way</a:t>
            </a:r>
            <a:r>
              <a:rPr lang="en-GB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.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endParaRPr lang="en-GB" b="1" dirty="0" smtClean="0">
              <a:solidFill>
                <a:srgbClr val="FFC000"/>
              </a:solidFill>
              <a:latin typeface="Bangla MN" charset="0"/>
              <a:ea typeface="Bangla MN" charset="0"/>
              <a:cs typeface="Bangla MN" charset="0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GB" b="1" dirty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Missing a small (micro) task that has a crucial advantage while project development</a:t>
            </a:r>
            <a:r>
              <a:rPr lang="en-GB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.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endParaRPr lang="en-GB" b="1" dirty="0" smtClean="0">
              <a:solidFill>
                <a:srgbClr val="FFC000"/>
              </a:solidFill>
              <a:latin typeface="Bangla MN" charset="0"/>
              <a:ea typeface="Bangla MN" charset="0"/>
              <a:cs typeface="Bangla MN" charset="0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GB" b="1" dirty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Data and information are important things to client so lack of assurance and misuse of data by software are largely seen.</a:t>
            </a:r>
            <a:endParaRPr lang="en-GB" b="1" dirty="0" smtClean="0">
              <a:solidFill>
                <a:srgbClr val="FFC000"/>
              </a:solidFill>
              <a:latin typeface="Bangla MN" charset="0"/>
              <a:ea typeface="Bangla MN" charset="0"/>
              <a:cs typeface="Bangla M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39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0" y="19106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FA00"/>
                </a:solidFill>
                <a:latin typeface="Tw Cen MT" panose="020B0602020104020603" pitchFamily="34" charset="0"/>
              </a:rPr>
              <a:t>Objectives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466" y="1108603"/>
            <a:ext cx="11921067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GB" b="1" dirty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Able to create wide varieties of projects</a:t>
            </a:r>
            <a:r>
              <a:rPr lang="en-GB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.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endParaRPr lang="en-GB" b="1" dirty="0">
              <a:solidFill>
                <a:srgbClr val="FFC000"/>
              </a:solidFill>
              <a:latin typeface="Bangla MN" charset="0"/>
              <a:ea typeface="Bangla MN" charset="0"/>
              <a:cs typeface="Bangla MN" charset="0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GB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Able to design / Interface of project.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endParaRPr lang="en-GB" b="1" dirty="0">
              <a:solidFill>
                <a:srgbClr val="FFC000"/>
              </a:solidFill>
              <a:latin typeface="Bangla MN" charset="0"/>
              <a:ea typeface="Bangla MN" charset="0"/>
              <a:cs typeface="Bangla MN" charset="0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GB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Features to handle users/client details.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endParaRPr lang="en-GB" b="1" dirty="0">
              <a:solidFill>
                <a:srgbClr val="FFC000"/>
              </a:solidFill>
              <a:latin typeface="Bangla MN" charset="0"/>
              <a:ea typeface="Bangla MN" charset="0"/>
              <a:cs typeface="Bangla MN" charset="0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GB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Track progress and status of project.</a:t>
            </a:r>
          </a:p>
          <a:p>
            <a:pPr marL="971550" lvl="1" indent="-514350">
              <a:lnSpc>
                <a:spcPct val="150000"/>
              </a:lnSpc>
              <a:buAutoNum type="arabicPeriod"/>
              <a:tabLst>
                <a:tab pos="5829300" algn="l"/>
              </a:tabLst>
            </a:pPr>
            <a:endParaRPr lang="en-GB" b="1" dirty="0">
              <a:solidFill>
                <a:srgbClr val="FFC000"/>
              </a:solidFill>
              <a:latin typeface="Bangla MN" charset="0"/>
              <a:ea typeface="Bangla MN" charset="0"/>
              <a:cs typeface="Bangla MN" charset="0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GB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To communicate and collaborate between client and tram members.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endParaRPr lang="en-GB" b="1" dirty="0">
              <a:solidFill>
                <a:srgbClr val="FFC000"/>
              </a:solidFill>
              <a:latin typeface="Bangla MN" charset="0"/>
              <a:ea typeface="Bangla MN" charset="0"/>
              <a:cs typeface="Bangla MN" charset="0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GB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More GUI friendly  (Dashboard, Tools, Steps).</a:t>
            </a:r>
          </a:p>
        </p:txBody>
      </p:sp>
    </p:spTree>
    <p:extLst>
      <p:ext uri="{BB962C8B-B14F-4D97-AF65-F5344CB8AC3E}">
        <p14:creationId xmlns:p14="http://schemas.microsoft.com/office/powerpoint/2010/main" val="2651831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FA00"/>
                </a:solidFill>
                <a:latin typeface="Tw Cen MT" panose="020B0602020104020603" pitchFamily="34" charset="0"/>
              </a:rPr>
              <a:t>Where to implement ?</a:t>
            </a:r>
          </a:p>
        </p:txBody>
      </p:sp>
      <p:sp>
        <p:nvSpPr>
          <p:cNvPr id="2" name="Rectangle 1"/>
          <p:cNvSpPr/>
          <p:nvPr/>
        </p:nvSpPr>
        <p:spPr>
          <a:xfrm>
            <a:off x="745066" y="946774"/>
            <a:ext cx="11921067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For college project (By student and By teacher)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Bangla MN" charset="0"/>
                <a:ea typeface="Bangla MN" charset="0"/>
                <a:cs typeface="Bangla MN" charset="0"/>
              </a:rPr>
              <a:t>  - By teachers: assign tasks to students and track their progress.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Bangla MN" charset="0"/>
                <a:ea typeface="Bangla MN" charset="0"/>
                <a:cs typeface="Bangla MN" charset="0"/>
              </a:rPr>
              <a:t>  - By student: easily done tasks with steps(simply checked steps).</a:t>
            </a:r>
          </a:p>
          <a:p>
            <a:pPr lvl="2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Bangla MN" charset="0"/>
              <a:ea typeface="Bangla MN" charset="0"/>
              <a:cs typeface="Bangla MN" charset="0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For client project (software/app/web app)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Bangla MN" charset="0"/>
                <a:ea typeface="Bangla MN" charset="0"/>
                <a:cs typeface="Bangla MN" charset="0"/>
              </a:rPr>
              <a:t>  - Real time rendering design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Bangla MN" charset="0"/>
                <a:ea typeface="Bangla MN" charset="0"/>
                <a:cs typeface="Bangla MN" charset="0"/>
              </a:rPr>
              <a:t> - Further track working procedure</a:t>
            </a:r>
          </a:p>
          <a:p>
            <a:pPr lvl="2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Bangla MN" charset="0"/>
              <a:ea typeface="Bangla MN" charset="0"/>
              <a:cs typeface="Bangla MN" charset="0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While doing remote (team) project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Bangla MN" charset="0"/>
                <a:ea typeface="Bangla MN" charset="0"/>
                <a:cs typeface="Bangla MN" charset="0"/>
              </a:rPr>
              <a:t>  - Team can easily done tasks from different geographical location</a:t>
            </a:r>
            <a:r>
              <a:rPr lang="en-US" dirty="0" smtClean="0">
                <a:solidFill>
                  <a:schemeClr val="bg1"/>
                </a:solidFill>
                <a:latin typeface="Bangla MN" charset="0"/>
                <a:ea typeface="Bangla MN" charset="0"/>
                <a:cs typeface="Bangla MN" charset="0"/>
              </a:rPr>
              <a:t>.</a:t>
            </a:r>
          </a:p>
          <a:p>
            <a:pPr lvl="2">
              <a:lnSpc>
                <a:spcPct val="150000"/>
              </a:lnSpc>
            </a:pPr>
            <a:endParaRPr lang="en-US" dirty="0" smtClean="0">
              <a:solidFill>
                <a:schemeClr val="bg1"/>
              </a:solidFill>
              <a:latin typeface="Bangla MN" charset="0"/>
              <a:ea typeface="Bangla MN" charset="0"/>
              <a:cs typeface="Bangla MN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85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FA00"/>
                </a:solidFill>
                <a:latin typeface="Tw Cen MT" panose="020B0602020104020603" pitchFamily="34" charset="0"/>
              </a:rPr>
              <a:t>Features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82137" y="1296898"/>
            <a:ext cx="428539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Functional Features:</a:t>
            </a:r>
          </a:p>
          <a:p>
            <a:pPr lvl="2">
              <a:lnSpc>
                <a:spcPct val="150000"/>
              </a:lnSpc>
            </a:pPr>
            <a:r>
              <a:rPr lang="en-US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1.1. Level of Authorization</a:t>
            </a:r>
          </a:p>
          <a:p>
            <a:pPr lvl="2"/>
            <a:endParaRPr lang="en-US" b="1" dirty="0" smtClean="0">
              <a:solidFill>
                <a:srgbClr val="FFC000"/>
              </a:solidFill>
              <a:latin typeface="Bangla MN" charset="0"/>
              <a:ea typeface="Bangla MN" charset="0"/>
              <a:cs typeface="Bangla MN" charset="0"/>
            </a:endParaRPr>
          </a:p>
          <a:p>
            <a:pPr lvl="2">
              <a:lnSpc>
                <a:spcPct val="150000"/>
              </a:lnSpc>
            </a:pPr>
            <a:r>
              <a:rPr lang="en-US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1.2. Project Module</a:t>
            </a:r>
          </a:p>
          <a:p>
            <a:pPr lvl="2"/>
            <a:endParaRPr lang="en-US" b="1" dirty="0">
              <a:solidFill>
                <a:srgbClr val="FFC000"/>
              </a:solidFill>
              <a:latin typeface="Bangla MN" charset="0"/>
              <a:ea typeface="Bangla MN" charset="0"/>
              <a:cs typeface="Bangla MN" charset="0"/>
            </a:endParaRPr>
          </a:p>
          <a:p>
            <a:pPr lvl="2">
              <a:lnSpc>
                <a:spcPct val="150000"/>
              </a:lnSpc>
            </a:pPr>
            <a:r>
              <a:rPr lang="en-US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1.3. Communication Module</a:t>
            </a:r>
          </a:p>
          <a:p>
            <a:pPr lvl="2"/>
            <a:endParaRPr lang="en-US" b="1" dirty="0">
              <a:solidFill>
                <a:srgbClr val="FFC000"/>
              </a:solidFill>
              <a:latin typeface="Bangla MN" charset="0"/>
              <a:ea typeface="Bangla MN" charset="0"/>
              <a:cs typeface="Bangla MN" charset="0"/>
            </a:endParaRPr>
          </a:p>
          <a:p>
            <a:pPr lvl="2">
              <a:lnSpc>
                <a:spcPct val="150000"/>
              </a:lnSpc>
            </a:pPr>
            <a:r>
              <a:rPr lang="en-US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1.4. Notification Module</a:t>
            </a:r>
          </a:p>
          <a:p>
            <a:pPr lvl="2"/>
            <a:endParaRPr lang="en-US" b="1" dirty="0">
              <a:solidFill>
                <a:srgbClr val="FFC000"/>
              </a:solidFill>
              <a:latin typeface="Bangla MN" charset="0"/>
              <a:ea typeface="Bangla MN" charset="0"/>
              <a:cs typeface="Bangla MN" charset="0"/>
            </a:endParaRPr>
          </a:p>
          <a:p>
            <a:pPr lvl="2">
              <a:lnSpc>
                <a:spcPct val="150000"/>
              </a:lnSpc>
            </a:pPr>
            <a:r>
              <a:rPr lang="en-US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1.5. Security Module</a:t>
            </a:r>
          </a:p>
          <a:p>
            <a:pPr lvl="2">
              <a:lnSpc>
                <a:spcPct val="150000"/>
              </a:lnSpc>
            </a:pPr>
            <a:endParaRPr lang="en-US" b="1" dirty="0">
              <a:solidFill>
                <a:srgbClr val="FFC000"/>
              </a:solidFill>
              <a:latin typeface="Bangla MN" charset="0"/>
              <a:ea typeface="Bangla MN" charset="0"/>
              <a:cs typeface="Bangla MN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18496" y="127385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2.	Non-Functional </a:t>
            </a:r>
            <a:r>
              <a:rPr lang="en-US" b="1" dirty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Features</a:t>
            </a:r>
            <a:r>
              <a:rPr lang="en-US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:</a:t>
            </a:r>
            <a:endParaRPr lang="en-US" b="1" dirty="0">
              <a:solidFill>
                <a:srgbClr val="FFC000"/>
              </a:solidFill>
              <a:latin typeface="Bangla MN" charset="0"/>
              <a:ea typeface="Bangla MN" charset="0"/>
              <a:cs typeface="Bangla MN" charset="0"/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	2.1. </a:t>
            </a:r>
            <a:r>
              <a:rPr lang="en-US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Security</a:t>
            </a:r>
          </a:p>
          <a:p>
            <a:pPr lvl="2"/>
            <a:endParaRPr lang="en-US" b="1" dirty="0">
              <a:solidFill>
                <a:srgbClr val="FFC000"/>
              </a:solidFill>
              <a:latin typeface="Bangla MN" charset="0"/>
              <a:ea typeface="Bangla MN" charset="0"/>
              <a:cs typeface="Bangla MN" charset="0"/>
            </a:endParaRP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	2.2</a:t>
            </a:r>
            <a:r>
              <a:rPr lang="en-US" b="1" dirty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. User Friendly Interface</a:t>
            </a:r>
          </a:p>
          <a:p>
            <a:pPr lvl="2"/>
            <a:endParaRPr lang="en-US" b="1" dirty="0">
              <a:solidFill>
                <a:srgbClr val="FFC000"/>
              </a:solidFill>
              <a:latin typeface="Bangla MN" charset="0"/>
              <a:ea typeface="Bangla MN" charset="0"/>
              <a:cs typeface="Bangla MN" charset="0"/>
            </a:endParaRP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	2.3</a:t>
            </a:r>
            <a:r>
              <a:rPr lang="en-US" b="1" dirty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. Validity </a:t>
            </a:r>
            <a:r>
              <a:rPr lang="en-US" b="1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of </a:t>
            </a:r>
            <a:r>
              <a:rPr lang="en-US" b="1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ata</a:t>
            </a:r>
            <a:endParaRPr lang="en-US" b="1" dirty="0">
              <a:solidFill>
                <a:srgbClr val="FFC000"/>
              </a:solidFill>
              <a:latin typeface="Bangla MN" charset="0"/>
              <a:ea typeface="Bangla MN" charset="0"/>
              <a:cs typeface="Bangla MN" charset="0"/>
            </a:endParaRPr>
          </a:p>
          <a:p>
            <a:pPr lvl="2"/>
            <a:endParaRPr lang="en-US" b="1" dirty="0">
              <a:solidFill>
                <a:srgbClr val="FFC000"/>
              </a:solidFill>
              <a:latin typeface="Bangla MN" charset="0"/>
              <a:ea typeface="Bangla MN" charset="0"/>
              <a:cs typeface="Bangla MN" charset="0"/>
            </a:endParaRP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	2.4</a:t>
            </a:r>
            <a:r>
              <a:rPr lang="en-US" b="1" dirty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. Performance</a:t>
            </a:r>
          </a:p>
          <a:p>
            <a:pPr lvl="2"/>
            <a:endParaRPr lang="en-US" b="1" dirty="0">
              <a:solidFill>
                <a:srgbClr val="FFC000"/>
              </a:solidFill>
              <a:latin typeface="Bangla MN" charset="0"/>
              <a:ea typeface="Bangla MN" charset="0"/>
              <a:cs typeface="Bangla MN" charset="0"/>
            </a:endParaRP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	2.5</a:t>
            </a:r>
            <a:r>
              <a:rPr lang="en-US" b="1" dirty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. Capability</a:t>
            </a:r>
          </a:p>
          <a:p>
            <a:pPr lvl="2"/>
            <a:endParaRPr lang="en-US" b="1" dirty="0">
              <a:solidFill>
                <a:srgbClr val="FFC000"/>
              </a:solidFill>
              <a:latin typeface="Bangla MN" charset="0"/>
              <a:ea typeface="Bangla MN" charset="0"/>
              <a:cs typeface="Bangla MN" charset="0"/>
            </a:endParaRP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	2.6</a:t>
            </a:r>
            <a:r>
              <a:rPr lang="en-US" b="1" dirty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. </a:t>
            </a:r>
            <a:r>
              <a:rPr lang="en-US" b="1" dirty="0" err="1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Scalibility</a:t>
            </a:r>
            <a:endParaRPr lang="en-US" dirty="0">
              <a:solidFill>
                <a:schemeClr val="bg1"/>
              </a:solidFill>
              <a:latin typeface="Bangla MN" charset="0"/>
              <a:ea typeface="Bangla MN" charset="0"/>
              <a:cs typeface="Bangla M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30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FA00"/>
                </a:solidFill>
                <a:latin typeface="Tw Cen MT" panose="020B0602020104020603" pitchFamily="34" charset="0"/>
              </a:rPr>
              <a:t>Functional Features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996" y="1346904"/>
            <a:ext cx="1161879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1.1. Level of authorization</a:t>
            </a:r>
            <a:endParaRPr lang="en-US" b="1" dirty="0">
              <a:solidFill>
                <a:srgbClr val="FFC000"/>
              </a:solidFill>
              <a:latin typeface="Bangla MN" charset="0"/>
              <a:ea typeface="Bangla MN" charset="0"/>
              <a:cs typeface="Bangla MN" charset="0"/>
            </a:endParaRPr>
          </a:p>
          <a:p>
            <a:pPr lvl="0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Bangla MN" charset="0"/>
                <a:ea typeface="Bangla MN" charset="0"/>
                <a:cs typeface="Bangla MN" charset="0"/>
              </a:rPr>
              <a:t>	</a:t>
            </a:r>
          </a:p>
          <a:p>
            <a:pPr lvl="0"/>
            <a:r>
              <a:rPr lang="en-US" sz="2000" b="1" dirty="0" err="1" smtClean="0">
                <a:solidFill>
                  <a:srgbClr val="00FA00"/>
                </a:solidFill>
              </a:rPr>
              <a:t>i</a:t>
            </a:r>
            <a:r>
              <a:rPr lang="en-US" sz="2000" b="1" dirty="0" smtClean="0">
                <a:solidFill>
                  <a:srgbClr val="00FA00"/>
                </a:solidFill>
              </a:rPr>
              <a:t>. Administrative </a:t>
            </a:r>
            <a:r>
              <a:rPr lang="en-US" sz="2000" b="1" dirty="0">
                <a:solidFill>
                  <a:srgbClr val="00FA00"/>
                </a:solidFill>
              </a:rPr>
              <a:t>level: </a:t>
            </a:r>
            <a:endParaRPr lang="en-US" sz="2000" dirty="0">
              <a:solidFill>
                <a:srgbClr val="00FA00"/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 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a. </a:t>
            </a:r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</a:rPr>
              <a:t>Eclient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 Admins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		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Bangla MN" charset="0"/>
              <a:ea typeface="Bangla MN" charset="0"/>
              <a:cs typeface="Bangla MN" charset="0"/>
            </a:endParaRPr>
          </a:p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Company Admins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 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pPr algn="just"/>
            <a:endParaRPr lang="en-GB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en-US" b="1" dirty="0" smtClean="0">
                <a:solidFill>
                  <a:srgbClr val="00FA00"/>
                </a:solidFill>
              </a:rPr>
              <a:t>ii. User  </a:t>
            </a:r>
            <a:r>
              <a:rPr lang="en-US" b="1" dirty="0">
                <a:solidFill>
                  <a:srgbClr val="00FA00"/>
                </a:solidFill>
              </a:rPr>
              <a:t>level: </a:t>
            </a:r>
            <a:endParaRPr lang="en-US" dirty="0">
              <a:solidFill>
                <a:srgbClr val="00FA00"/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 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	a.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Client User: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60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FA00"/>
                </a:solidFill>
                <a:latin typeface="Tw Cen MT" panose="020B0602020104020603" pitchFamily="34" charset="0"/>
              </a:rPr>
              <a:t>Functional Features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996" y="1346904"/>
            <a:ext cx="11618795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1.2</a:t>
            </a:r>
            <a:r>
              <a:rPr lang="en-US" sz="2800" b="1" dirty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. Project Module </a:t>
            </a:r>
            <a:endParaRPr lang="en-US" sz="2800" b="1" dirty="0" smtClean="0">
              <a:solidFill>
                <a:srgbClr val="FFC000"/>
              </a:solidFill>
              <a:latin typeface="Bangla MN" charset="0"/>
              <a:ea typeface="Bangla MN" charset="0"/>
              <a:cs typeface="Bangla MN" charset="0"/>
            </a:endParaRPr>
          </a:p>
          <a:p>
            <a:pPr lvl="2">
              <a:lnSpc>
                <a:spcPct val="150000"/>
              </a:lnSpc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Bangla MN" charset="0"/>
                <a:ea typeface="Bangla MN" charset="0"/>
                <a:cs typeface="Bangla MN" charset="0"/>
              </a:rPr>
              <a:t>	</a:t>
            </a:r>
          </a:p>
          <a:p>
            <a:pPr lvl="0"/>
            <a:r>
              <a:rPr lang="en-GB" sz="2000" b="1" dirty="0" err="1" smtClean="0">
                <a:solidFill>
                  <a:srgbClr val="00FA00"/>
                </a:solidFill>
              </a:rPr>
              <a:t>i</a:t>
            </a:r>
            <a:r>
              <a:rPr lang="en-GB" sz="2000" b="1" dirty="0" smtClean="0">
                <a:solidFill>
                  <a:srgbClr val="00FA00"/>
                </a:solidFill>
              </a:rPr>
              <a:t>. </a:t>
            </a:r>
            <a:r>
              <a:rPr lang="en-GB" sz="2400" b="1" dirty="0" smtClean="0">
                <a:solidFill>
                  <a:srgbClr val="00FA00"/>
                </a:solidFill>
              </a:rPr>
              <a:t>Project </a:t>
            </a:r>
            <a:r>
              <a:rPr lang="en-GB" sz="2400" b="1" dirty="0">
                <a:solidFill>
                  <a:srgbClr val="00FA00"/>
                </a:solidFill>
              </a:rPr>
              <a:t>and </a:t>
            </a:r>
            <a:r>
              <a:rPr lang="en-GB" sz="2400" b="1" dirty="0" smtClean="0">
                <a:solidFill>
                  <a:srgbClr val="00FA00"/>
                </a:solidFill>
              </a:rPr>
              <a:t>Module Creation</a:t>
            </a:r>
            <a:r>
              <a:rPr lang="en-GB" sz="2400" b="1" dirty="0">
                <a:solidFill>
                  <a:srgbClr val="00FA00"/>
                </a:solidFill>
              </a:rPr>
              <a:t>: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pPr algn="just"/>
            <a:endParaRPr lang="en-GB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en-US" sz="2000" b="1" dirty="0" smtClean="0">
                <a:solidFill>
                  <a:srgbClr val="00FA00"/>
                </a:solidFill>
              </a:rPr>
              <a:t>ii. </a:t>
            </a:r>
            <a:r>
              <a:rPr lang="en-US" sz="2400" b="1" dirty="0" smtClean="0">
                <a:solidFill>
                  <a:srgbClr val="00FA00"/>
                </a:solidFill>
              </a:rPr>
              <a:t>Employee Assignment:</a:t>
            </a:r>
          </a:p>
          <a:p>
            <a:pPr lvl="0"/>
            <a:endParaRPr lang="en-US" sz="2400" b="1" dirty="0">
              <a:solidFill>
                <a:srgbClr val="00FA00"/>
              </a:solidFill>
            </a:endParaRPr>
          </a:p>
          <a:p>
            <a:r>
              <a:rPr lang="en-US" sz="2400" b="1" dirty="0" smtClean="0">
                <a:solidFill>
                  <a:srgbClr val="00FA00"/>
                </a:solidFill>
              </a:rPr>
              <a:t>iii. Client </a:t>
            </a:r>
            <a:r>
              <a:rPr lang="en-US" sz="2400" b="1" dirty="0">
                <a:solidFill>
                  <a:srgbClr val="00FA00"/>
                </a:solidFill>
              </a:rPr>
              <a:t>Creation</a:t>
            </a:r>
            <a:r>
              <a:rPr lang="en-US" sz="2400" b="1" dirty="0" smtClean="0">
                <a:solidFill>
                  <a:srgbClr val="00FA00"/>
                </a:solidFill>
              </a:rPr>
              <a:t>:</a:t>
            </a:r>
          </a:p>
          <a:p>
            <a:endParaRPr lang="en-US" sz="2400" b="1" dirty="0">
              <a:solidFill>
                <a:srgbClr val="00FA00"/>
              </a:solidFill>
            </a:endParaRPr>
          </a:p>
          <a:p>
            <a:r>
              <a:rPr lang="en-US" sz="2400" dirty="0" smtClean="0">
                <a:solidFill>
                  <a:srgbClr val="00FA00"/>
                </a:solidFill>
              </a:rPr>
              <a:t>iv. Basic </a:t>
            </a:r>
            <a:r>
              <a:rPr lang="en-US" sz="2400" dirty="0">
                <a:solidFill>
                  <a:srgbClr val="00FA00"/>
                </a:solidFill>
              </a:rPr>
              <a:t>UI design: </a:t>
            </a:r>
            <a:endParaRPr lang="en-US" sz="2400" dirty="0" smtClean="0">
              <a:solidFill>
                <a:srgbClr val="00FA00"/>
              </a:solidFill>
            </a:endParaRPr>
          </a:p>
          <a:p>
            <a:endParaRPr lang="en-US" sz="2400" dirty="0">
              <a:solidFill>
                <a:srgbClr val="00FA00"/>
              </a:solidFill>
            </a:endParaRPr>
          </a:p>
          <a:p>
            <a:r>
              <a:rPr lang="en-US" sz="2400" dirty="0" smtClean="0">
                <a:solidFill>
                  <a:srgbClr val="00FA00"/>
                </a:solidFill>
              </a:rPr>
              <a:t>v. Module Submit</a:t>
            </a:r>
            <a:r>
              <a:rPr lang="en-US" sz="2400" dirty="0">
                <a:solidFill>
                  <a:srgbClr val="00FA00"/>
                </a:solidFill>
              </a:rPr>
              <a:t>:</a:t>
            </a:r>
          </a:p>
          <a:p>
            <a:pPr lvl="0"/>
            <a:endParaRPr lang="en-US" sz="2400" dirty="0">
              <a:solidFill>
                <a:srgbClr val="00FA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96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FA00"/>
                </a:solidFill>
                <a:latin typeface="Tw Cen MT" panose="020B0602020104020603" pitchFamily="34" charset="0"/>
              </a:rPr>
              <a:t>Functional Features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996" y="1346904"/>
            <a:ext cx="1161879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FFC000"/>
                </a:solidFill>
                <a:latin typeface="Bangla MN" charset="0"/>
                <a:ea typeface="Bangla MN" charset="0"/>
                <a:cs typeface="Bangla MN" charset="0"/>
              </a:rPr>
              <a:t>1.3. Communication Module</a:t>
            </a:r>
          </a:p>
          <a:p>
            <a:pPr lvl="2">
              <a:lnSpc>
                <a:spcPct val="150000"/>
              </a:lnSpc>
            </a:pP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Bangla MN" charset="0"/>
                <a:ea typeface="Bangla MN" charset="0"/>
                <a:cs typeface="Bangla MN" charset="0"/>
              </a:rPr>
              <a:t>	</a:t>
            </a:r>
          </a:p>
          <a:p>
            <a:pPr marL="571500" lvl="0" indent="-571500">
              <a:buAutoNum type="romanLcPeriod"/>
            </a:pPr>
            <a:r>
              <a:rPr lang="en-GB" sz="2800" b="1" dirty="0" err="1" smtClean="0">
                <a:solidFill>
                  <a:srgbClr val="00FA00"/>
                </a:solidFill>
              </a:rPr>
              <a:t>Eclient</a:t>
            </a:r>
            <a:r>
              <a:rPr lang="en-GB" sz="2800" b="1" dirty="0" smtClean="0">
                <a:solidFill>
                  <a:srgbClr val="00FA00"/>
                </a:solidFill>
              </a:rPr>
              <a:t> admin :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</a:p>
          <a:p>
            <a:r>
              <a:rPr lang="en-US" dirty="0" smtClean="0"/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Admin to admin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	Admin </a:t>
            </a:r>
            <a:r>
              <a:rPr lang="en-US" sz="2800" dirty="0">
                <a:solidFill>
                  <a:schemeClr val="bg1"/>
                </a:solidFill>
              </a:rPr>
              <a:t>to company admin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endParaRPr lang="en-GB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en-US" sz="2800" b="1" dirty="0" smtClean="0">
                <a:solidFill>
                  <a:srgbClr val="00FA00"/>
                </a:solidFill>
              </a:rPr>
              <a:t>ii. Company: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	Company </a:t>
            </a:r>
            <a:r>
              <a:rPr lang="en-US" sz="2800" dirty="0">
                <a:solidFill>
                  <a:schemeClr val="bg1"/>
                </a:solidFill>
              </a:rPr>
              <a:t>admin to company admin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	Company </a:t>
            </a:r>
            <a:r>
              <a:rPr lang="en-US" sz="2800" dirty="0">
                <a:solidFill>
                  <a:schemeClr val="bg1"/>
                </a:solidFill>
              </a:rPr>
              <a:t>admin to client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b="1" dirty="0">
              <a:solidFill>
                <a:srgbClr val="00FA00"/>
              </a:solidFill>
            </a:endParaRPr>
          </a:p>
          <a:p>
            <a:r>
              <a:rPr lang="en-US" sz="2800" b="1" dirty="0" smtClean="0">
                <a:solidFill>
                  <a:srgbClr val="00FA00"/>
                </a:solidFill>
              </a:rPr>
              <a:t>iii. Client: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Client to Client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Client to Company (related to only Company </a:t>
            </a:r>
            <a:r>
              <a:rPr lang="en-US" sz="2800" dirty="0"/>
              <a:t>project)</a:t>
            </a:r>
            <a:endParaRPr lang="en-US" sz="2800" b="1" dirty="0">
              <a:solidFill>
                <a:srgbClr val="00FA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98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507</Words>
  <Application>Microsoft Office PowerPoint</Application>
  <PresentationFormat>Widescreen</PresentationFormat>
  <Paragraphs>214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Al Nile</vt:lpstr>
      <vt:lpstr>Arial</vt:lpstr>
      <vt:lpstr>Bangla MN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pradip dhakal</cp:lastModifiedBy>
  <cp:revision>226</cp:revision>
  <dcterms:created xsi:type="dcterms:W3CDTF">2018-07-04T13:02:22Z</dcterms:created>
  <dcterms:modified xsi:type="dcterms:W3CDTF">2018-08-04T14:01:10Z</dcterms:modified>
</cp:coreProperties>
</file>