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1" r:id="rId4"/>
    <p:sldId id="262" r:id="rId5"/>
    <p:sldId id="266" r:id="rId6"/>
    <p:sldId id="267" r:id="rId7"/>
    <p:sldId id="273" r:id="rId8"/>
    <p:sldId id="272" r:id="rId9"/>
    <p:sldId id="274" r:id="rId10"/>
    <p:sldId id="329" r:id="rId11"/>
    <p:sldId id="335" r:id="rId12"/>
    <p:sldId id="334" r:id="rId13"/>
    <p:sldId id="297" r:id="rId14"/>
    <p:sldId id="271" r:id="rId15"/>
    <p:sldId id="277" r:id="rId16"/>
    <p:sldId id="321" r:id="rId17"/>
    <p:sldId id="353" r:id="rId18"/>
    <p:sldId id="307" r:id="rId19"/>
    <p:sldId id="341" r:id="rId20"/>
    <p:sldId id="349" r:id="rId21"/>
    <p:sldId id="342" r:id="rId22"/>
    <p:sldId id="322" r:id="rId23"/>
    <p:sldId id="302" r:id="rId24"/>
    <p:sldId id="304" r:id="rId25"/>
    <p:sldId id="301" r:id="rId26"/>
    <p:sldId id="324" r:id="rId27"/>
    <p:sldId id="343" r:id="rId28"/>
    <p:sldId id="330" r:id="rId29"/>
    <p:sldId id="344" r:id="rId30"/>
    <p:sldId id="345" r:id="rId31"/>
    <p:sldId id="346" r:id="rId32"/>
    <p:sldId id="333" r:id="rId33"/>
    <p:sldId id="348" r:id="rId34"/>
    <p:sldId id="326" r:id="rId35"/>
    <p:sldId id="332" r:id="rId36"/>
    <p:sldId id="331" r:id="rId37"/>
    <p:sldId id="336" r:id="rId38"/>
    <p:sldId id="340" r:id="rId39"/>
    <p:sldId id="352" r:id="rId40"/>
    <p:sldId id="35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관우" initials="전" lastIdx="1" clrIdx="0">
    <p:extLst>
      <p:ext uri="{19B8F6BF-5375-455C-9EA6-DF929625EA0E}">
        <p15:presenceInfo xmlns:p15="http://schemas.microsoft.com/office/powerpoint/2012/main" userId="전관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E81"/>
    <a:srgbClr val="FFFFFF"/>
    <a:srgbClr val="FF0000"/>
    <a:srgbClr val="2F528F"/>
    <a:srgbClr val="FE0F0F"/>
    <a:srgbClr val="3B3838"/>
    <a:srgbClr val="5D5D5D"/>
    <a:srgbClr val="F6F5F3"/>
    <a:srgbClr val="1A1A1A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504952806906283E-2"/>
          <c:y val="4.3026333106170281E-2"/>
          <c:w val="0.94911137978100768"/>
          <c:h val="0.86858178586646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소비 비용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DBD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0C9-44ED-B217-97553DE3558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0C9-44ED-B217-97553DE35589}"/>
              </c:ext>
            </c:extLst>
          </c:dPt>
          <c:dPt>
            <c:idx val="2"/>
            <c:invertIfNegative val="0"/>
            <c:bubble3D val="0"/>
            <c:spPr>
              <a:solidFill>
                <a:srgbClr val="BDBD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0C9-44ED-B217-97553DE35589}"/>
              </c:ext>
            </c:extLst>
          </c:dPt>
          <c:dPt>
            <c:idx val="3"/>
            <c:invertIfNegative val="0"/>
            <c:bubble3D val="0"/>
            <c:spPr>
              <a:solidFill>
                <a:srgbClr val="BDBD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0C9-44ED-B217-97553DE3558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0C9-44ED-B217-97553DE35589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0C9-44ED-B217-97553DE35589}"/>
              </c:ext>
            </c:extLst>
          </c:dPt>
          <c:dPt>
            <c:idx val="6"/>
            <c:invertIfNegative val="0"/>
            <c:bubble3D val="0"/>
            <c:spPr>
              <a:solidFill>
                <a:srgbClr val="BDBD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0C9-44ED-B217-97553DE35589}"/>
              </c:ext>
            </c:extLst>
          </c:dPt>
          <c:dPt>
            <c:idx val="7"/>
            <c:invertIfNegative val="0"/>
            <c:bubble3D val="0"/>
            <c:spPr>
              <a:solidFill>
                <a:srgbClr val="BDBD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0C9-44ED-B217-97553DE35589}"/>
              </c:ext>
            </c:extLst>
          </c:dPt>
          <c:cat>
            <c:strRef>
              <c:f>Sheet1!$A$2:$A$9</c:f>
              <c:strCache>
                <c:ptCount val="8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</c:v>
                </c:pt>
                <c:pt idx="7">
                  <c:v>80대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48687.26</c:v>
                </c:pt>
                <c:pt idx="1">
                  <c:v>58865.919999999998</c:v>
                </c:pt>
                <c:pt idx="2">
                  <c:v>50892.14</c:v>
                </c:pt>
                <c:pt idx="3">
                  <c:v>52058.48</c:v>
                </c:pt>
                <c:pt idx="4">
                  <c:v>60739.62</c:v>
                </c:pt>
                <c:pt idx="5">
                  <c:v>78805.320000000007</c:v>
                </c:pt>
                <c:pt idx="6">
                  <c:v>50032.94</c:v>
                </c:pt>
                <c:pt idx="7">
                  <c:v>51947.73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9-44ED-B217-97553DE35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25"/>
        <c:axId val="1790797888"/>
        <c:axId val="1526198352"/>
      </c:barChart>
      <c:catAx>
        <c:axId val="1790797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6198352"/>
        <c:crosses val="autoZero"/>
        <c:auto val="1"/>
        <c:lblAlgn val="ctr"/>
        <c:lblOffset val="100"/>
        <c:noMultiLvlLbl val="0"/>
      </c:catAx>
      <c:valAx>
        <c:axId val="1526198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9079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76304133858271E-2"/>
          <c:y val="1.7121184970399547E-2"/>
          <c:w val="0.95632369985940302"/>
          <c:h val="0.613221480485883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50,60대</c:v>
                </c:pt>
              </c:strCache>
            </c:strRef>
          </c:tx>
          <c:spPr>
            <a:ln w="38100" cap="rnd">
              <a:solidFill>
                <a:srgbClr val="01ABD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6F5F3"/>
              </a:solidFill>
              <a:ln w="25400">
                <a:solidFill>
                  <a:srgbClr val="01ABD2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 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4.3</c:v>
                </c:pt>
                <c:pt idx="2">
                  <c:v>10.8</c:v>
                </c:pt>
                <c:pt idx="3">
                  <c:v>6.7</c:v>
                </c:pt>
                <c:pt idx="4">
                  <c:v>4.5</c:v>
                </c:pt>
                <c:pt idx="5">
                  <c:v>11.8</c:v>
                </c:pt>
                <c:pt idx="6">
                  <c:v>6.8</c:v>
                </c:pt>
                <c:pt idx="7">
                  <c:v>20.100000000000001</c:v>
                </c:pt>
                <c:pt idx="8">
                  <c:v>1.3</c:v>
                </c:pt>
                <c:pt idx="9">
                  <c:v>28.1</c:v>
                </c:pt>
                <c:pt idx="10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2C-478D-B2C5-2A25FA2E29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모든 연령</c:v>
                </c:pt>
              </c:strCache>
            </c:strRef>
          </c:tx>
          <c:spPr>
            <a:ln w="38100" cap="rnd">
              <a:solidFill>
                <a:srgbClr val="BF2B4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6F5F3"/>
              </a:solidFill>
              <a:ln w="25400">
                <a:solidFill>
                  <a:srgbClr val="BF2B45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 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2.5</c:v>
                </c:pt>
                <c:pt idx="1">
                  <c:v>4.3</c:v>
                </c:pt>
                <c:pt idx="2">
                  <c:v>10.3</c:v>
                </c:pt>
                <c:pt idx="3">
                  <c:v>8.3000000000000007</c:v>
                </c:pt>
                <c:pt idx="4">
                  <c:v>5.0999999999999996</c:v>
                </c:pt>
                <c:pt idx="5">
                  <c:v>11.1</c:v>
                </c:pt>
                <c:pt idx="6">
                  <c:v>4.5</c:v>
                </c:pt>
                <c:pt idx="7">
                  <c:v>13.7</c:v>
                </c:pt>
                <c:pt idx="8">
                  <c:v>7.1</c:v>
                </c:pt>
                <c:pt idx="9">
                  <c:v>30.8</c:v>
                </c:pt>
                <c:pt idx="10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2C-478D-B2C5-2A25FA2E2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875631"/>
        <c:axId val="1495553775"/>
      </c:lineChart>
      <c:dateAx>
        <c:axId val="148387563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1100" b="0" i="0" u="none" strike="noStrike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pPr>
            <a:endParaRPr lang="ko-KR"/>
          </a:p>
        </c:txPr>
        <c:crossAx val="1495553775"/>
        <c:crosses val="autoZero"/>
        <c:auto val="0"/>
        <c:lblOffset val="100"/>
        <c:baseTimeUnit val="days"/>
      </c:dateAx>
      <c:valAx>
        <c:axId val="149555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87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44414370078742E-2"/>
          <c:y val="1.7121184970399547E-2"/>
          <c:w val="0.94583058562992128"/>
          <c:h val="0.646043021281802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</c:v>
                </c:pt>
                <c:pt idx="1">
                  <c:v>0.7</c:v>
                </c:pt>
                <c:pt idx="2">
                  <c:v>2.1</c:v>
                </c:pt>
                <c:pt idx="3">
                  <c:v>1</c:v>
                </c:pt>
                <c:pt idx="4">
                  <c:v>0.7</c:v>
                </c:pt>
                <c:pt idx="5">
                  <c:v>2.4</c:v>
                </c:pt>
                <c:pt idx="6">
                  <c:v>1</c:v>
                </c:pt>
                <c:pt idx="7">
                  <c:v>3.6</c:v>
                </c:pt>
                <c:pt idx="8">
                  <c:v>0.3</c:v>
                </c:pt>
                <c:pt idx="9">
                  <c:v>4.7</c:v>
                </c:pt>
                <c:pt idx="10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3-429B-A9B6-F4A7BDFD82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0.5</c:v>
                </c:pt>
                <c:pt idx="1">
                  <c:v>0.7</c:v>
                </c:pt>
                <c:pt idx="2">
                  <c:v>2.1</c:v>
                </c:pt>
                <c:pt idx="3">
                  <c:v>1.1000000000000001</c:v>
                </c:pt>
                <c:pt idx="4">
                  <c:v>0.8</c:v>
                </c:pt>
                <c:pt idx="5">
                  <c:v>2.4</c:v>
                </c:pt>
                <c:pt idx="6">
                  <c:v>1.1000000000000001</c:v>
                </c:pt>
                <c:pt idx="7">
                  <c:v>3.8</c:v>
                </c:pt>
                <c:pt idx="8">
                  <c:v>0.3</c:v>
                </c:pt>
                <c:pt idx="9">
                  <c:v>5</c:v>
                </c:pt>
                <c:pt idx="10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43-429B-A9B6-F4A7BDFD82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Jun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0.6</c:v>
                </c:pt>
                <c:pt idx="1">
                  <c:v>0.7</c:v>
                </c:pt>
                <c:pt idx="2">
                  <c:v>2.2000000000000002</c:v>
                </c:pt>
                <c:pt idx="3">
                  <c:v>1.3</c:v>
                </c:pt>
                <c:pt idx="4">
                  <c:v>0.9</c:v>
                </c:pt>
                <c:pt idx="5">
                  <c:v>2.2999999999999998</c:v>
                </c:pt>
                <c:pt idx="6">
                  <c:v>1.1000000000000001</c:v>
                </c:pt>
                <c:pt idx="7">
                  <c:v>4.0999999999999996</c:v>
                </c:pt>
                <c:pt idx="8">
                  <c:v>0.2</c:v>
                </c:pt>
                <c:pt idx="9">
                  <c:v>5.2</c:v>
                </c:pt>
                <c:pt idx="1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43-429B-A9B6-F4A7BDFD82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Jul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0.6</c:v>
                </c:pt>
                <c:pt idx="1">
                  <c:v>0.7</c:v>
                </c:pt>
                <c:pt idx="2">
                  <c:v>1.8</c:v>
                </c:pt>
                <c:pt idx="3">
                  <c:v>1.4</c:v>
                </c:pt>
                <c:pt idx="4">
                  <c:v>0.9</c:v>
                </c:pt>
                <c:pt idx="5">
                  <c:v>1.9</c:v>
                </c:pt>
                <c:pt idx="6">
                  <c:v>1.1000000000000001</c:v>
                </c:pt>
                <c:pt idx="7">
                  <c:v>3.5</c:v>
                </c:pt>
                <c:pt idx="8">
                  <c:v>0.2</c:v>
                </c:pt>
                <c:pt idx="9">
                  <c:v>4.9000000000000004</c:v>
                </c:pt>
                <c:pt idx="10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43-429B-A9B6-F4A7BDFD82B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0.5</c:v>
                </c:pt>
                <c:pt idx="1">
                  <c:v>0.8</c:v>
                </c:pt>
                <c:pt idx="2">
                  <c:v>1.4</c:v>
                </c:pt>
                <c:pt idx="3">
                  <c:v>1.2</c:v>
                </c:pt>
                <c:pt idx="4">
                  <c:v>0.7</c:v>
                </c:pt>
                <c:pt idx="5">
                  <c:v>1.4</c:v>
                </c:pt>
                <c:pt idx="6">
                  <c:v>1.2</c:v>
                </c:pt>
                <c:pt idx="7">
                  <c:v>2.8</c:v>
                </c:pt>
                <c:pt idx="8">
                  <c:v>0.1</c:v>
                </c:pt>
                <c:pt idx="9">
                  <c:v>4.5</c:v>
                </c:pt>
                <c:pt idx="10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43-429B-A9B6-F4A7BDFD82B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Sep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circle"/>
              <c:size val="7"/>
              <c:spPr>
                <a:solidFill>
                  <a:srgbClr val="F6F5F3"/>
                </a:solidFill>
                <a:ln w="25400">
                  <a:solidFill>
                    <a:srgbClr val="5D5D5D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E86-433C-9BAA-F332CBDEA80D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6F5F3"/>
                </a:solidFill>
                <a:ln w="25400">
                  <a:solidFill>
                    <a:srgbClr val="595959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E86-433C-9BAA-F332CBDEA80D}"/>
              </c:ext>
            </c:extLst>
          </c:dPt>
          <c:dPt>
            <c:idx val="8"/>
            <c:marker>
              <c:symbol val="circle"/>
              <c:size val="7"/>
              <c:spPr>
                <a:solidFill>
                  <a:srgbClr val="F6F5F3"/>
                </a:solidFill>
                <a:ln w="25400">
                  <a:solidFill>
                    <a:srgbClr val="595959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E86-433C-9BAA-F332CBDEA80D}"/>
              </c:ext>
            </c:extLst>
          </c:dPt>
          <c:cat>
            <c:strRef>
              <c:f>Sheet1!$A$2:$A$12</c:f>
              <c:strCache>
                <c:ptCount val="11"/>
                <c:pt idx="0">
                  <c:v>가정</c:v>
                </c:pt>
                <c:pt idx="1">
                  <c:v>기타</c:v>
                </c:pt>
                <c:pt idx="2">
                  <c:v>남성의류</c:v>
                </c:pt>
                <c:pt idx="3">
                  <c:v>속옷</c:v>
                </c:pt>
                <c:pt idx="4">
                  <c:v>S용품</c:v>
                </c:pt>
                <c:pt idx="5">
                  <c:v>S패션</c:v>
                </c:pt>
                <c:pt idx="6">
                  <c:v>식품</c:v>
                </c:pt>
                <c:pt idx="7">
                  <c:v>여성의류</c:v>
                </c:pt>
                <c:pt idx="8">
                  <c:v>유아동의류</c:v>
                </c:pt>
                <c:pt idx="9">
                  <c:v>잡화</c:v>
                </c:pt>
                <c:pt idx="10">
                  <c:v>전자기기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1"/>
                <c:pt idx="0">
                  <c:v>0.4</c:v>
                </c:pt>
                <c:pt idx="1">
                  <c:v>0.6</c:v>
                </c:pt>
                <c:pt idx="2">
                  <c:v>1.3</c:v>
                </c:pt>
                <c:pt idx="3">
                  <c:v>0.7</c:v>
                </c:pt>
                <c:pt idx="4">
                  <c:v>0.5</c:v>
                </c:pt>
                <c:pt idx="5">
                  <c:v>1.4</c:v>
                </c:pt>
                <c:pt idx="6">
                  <c:v>1.4</c:v>
                </c:pt>
                <c:pt idx="7">
                  <c:v>2.2999999999999998</c:v>
                </c:pt>
                <c:pt idx="8">
                  <c:v>0.3</c:v>
                </c:pt>
                <c:pt idx="9">
                  <c:v>3.7</c:v>
                </c:pt>
                <c:pt idx="10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43-429B-A9B6-F4A7BDFD8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6255327"/>
        <c:axId val="228671743"/>
      </c:lineChart>
      <c:catAx>
        <c:axId val="16762553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00" b="0" i="0" u="none" strike="noStrike" kern="1200" baseline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pPr>
            <a:endParaRPr lang="ko-KR"/>
          </a:p>
        </c:txPr>
        <c:crossAx val="228671743"/>
        <c:crosses val="autoZero"/>
        <c:auto val="1"/>
        <c:lblAlgn val="ctr"/>
        <c:lblOffset val="100"/>
        <c:noMultiLvlLbl val="0"/>
      </c:catAx>
      <c:valAx>
        <c:axId val="228671743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625532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956282624906785"/>
          <c:y val="5.5239224990114667E-2"/>
          <c:w val="0.50455070842654737"/>
          <c:h val="5.1382364570976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6F5F3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7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6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3BC4-09E6-46A2-BE68-A6FBE99EC898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C53F-BE90-4F99-B869-E4BAC4929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2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425C02-56E8-40F2-954F-3322CC647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717636-6541-4905-B8C1-7C42777DB14E}"/>
              </a:ext>
            </a:extLst>
          </p:cNvPr>
          <p:cNvSpPr/>
          <p:nvPr/>
        </p:nvSpPr>
        <p:spPr>
          <a:xfrm>
            <a:off x="0" y="25166"/>
            <a:ext cx="12192000" cy="6858001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ECB0E2-28A1-4E65-85B7-95802082317F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D5880-4F28-4009-99D6-715841831F04}"/>
              </a:ext>
            </a:extLst>
          </p:cNvPr>
          <p:cNvSpPr/>
          <p:nvPr/>
        </p:nvSpPr>
        <p:spPr>
          <a:xfrm>
            <a:off x="3351352" y="1973564"/>
            <a:ext cx="5733926" cy="2887856"/>
          </a:xfrm>
          <a:prstGeom prst="rect">
            <a:avLst/>
          </a:prstGeom>
          <a:solidFill>
            <a:srgbClr val="27272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65AED-D5BF-4DC5-8102-ADE1B635B1F5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3EC5-FDE2-4669-8406-2731665EBC77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57E551-4E54-4AAB-9E14-D8211CC6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508" y="0"/>
            <a:ext cx="756492" cy="7153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728EDAE-23BD-44F0-A963-1C79C7754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016" y="1"/>
            <a:ext cx="756492" cy="71534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8036C1-22B9-4D3F-83F7-A8C772DF9907}"/>
              </a:ext>
            </a:extLst>
          </p:cNvPr>
          <p:cNvGrpSpPr/>
          <p:nvPr/>
        </p:nvGrpSpPr>
        <p:grpSpPr>
          <a:xfrm>
            <a:off x="4166233" y="2339582"/>
            <a:ext cx="4566789" cy="1969991"/>
            <a:chOff x="1540158" y="4470816"/>
            <a:chExt cx="4566789" cy="196999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21FBF69-85E8-4235-BD72-FB193E3233F1}"/>
                </a:ext>
              </a:extLst>
            </p:cNvPr>
            <p:cNvGrpSpPr/>
            <p:nvPr/>
          </p:nvGrpSpPr>
          <p:grpSpPr>
            <a:xfrm>
              <a:off x="1540158" y="4888554"/>
              <a:ext cx="4566789" cy="1552253"/>
              <a:chOff x="1672360" y="4965338"/>
              <a:chExt cx="4566789" cy="155225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999C11-BC20-474D-A301-286BEA32C761}"/>
                  </a:ext>
                </a:extLst>
              </p:cNvPr>
              <p:cNvSpPr txBox="1"/>
              <p:nvPr/>
            </p:nvSpPr>
            <p:spPr>
              <a:xfrm>
                <a:off x="2360338" y="4965338"/>
                <a:ext cx="2955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rgbClr val="F6F5F3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L.POINT</a:t>
                </a:r>
                <a:endParaRPr lang="ko-KR" altLang="en-US" sz="5400" dirty="0">
                  <a:solidFill>
                    <a:srgbClr val="F6F5F3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0B35DA-73DF-4F1E-B9D3-66CFE18502DF}"/>
                  </a:ext>
                </a:extLst>
              </p:cNvPr>
              <p:cNvSpPr txBox="1"/>
              <p:nvPr/>
            </p:nvSpPr>
            <p:spPr>
              <a:xfrm>
                <a:off x="1672360" y="5686594"/>
                <a:ext cx="45667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C7A57F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COMPETITION</a:t>
                </a:r>
                <a:endParaRPr lang="ko-KR" altLang="en-US" sz="4800" dirty="0">
                  <a:solidFill>
                    <a:srgbClr val="C7A57F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58BD37-8A94-4FBE-B286-F357E122446C}"/>
                </a:ext>
              </a:extLst>
            </p:cNvPr>
            <p:cNvSpPr txBox="1"/>
            <p:nvPr/>
          </p:nvSpPr>
          <p:spPr>
            <a:xfrm>
              <a:off x="2952093" y="4470816"/>
              <a:ext cx="1996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제 </a:t>
              </a:r>
              <a:r>
                <a:rPr lang="en-US" altLang="ko-KR" sz="28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5</a:t>
              </a:r>
              <a:r>
                <a:rPr lang="ko-KR" altLang="en-US" sz="28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회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8095052-B7A1-4A8B-A18C-40771B1A7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7125" y="0"/>
            <a:ext cx="733425" cy="71534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3C3105-F844-40E0-B208-530ED5C6E3DD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32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6EA95-FB1C-4787-817F-9C47997DAD53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9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114C3A3-4437-472A-9ED8-BD2DDE854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22" y="705632"/>
            <a:ext cx="704161" cy="7041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E45604F-0C87-4655-8760-6C9F2F019780}"/>
              </a:ext>
            </a:extLst>
          </p:cNvPr>
          <p:cNvSpPr txBox="1"/>
          <p:nvPr/>
        </p:nvSpPr>
        <p:spPr>
          <a:xfrm>
            <a:off x="2225183" y="899820"/>
            <a:ext cx="957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CLNT_ID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별 소비기록데이터와 고객정보를 알기 위해 데이터를 통합 과정 필요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기존에 제공하는 자료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PRODUCT, MASTER , CUSTOMER, SESSION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파일을 통합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983A535-E098-4A46-ADB2-329ABBF78D39}"/>
              </a:ext>
            </a:extLst>
          </p:cNvPr>
          <p:cNvGrpSpPr/>
          <p:nvPr/>
        </p:nvGrpSpPr>
        <p:grpSpPr>
          <a:xfrm>
            <a:off x="1715848" y="2115425"/>
            <a:ext cx="8298876" cy="4742541"/>
            <a:chOff x="1679972" y="1992423"/>
            <a:chExt cx="8298876" cy="4742541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FA5C109-025A-4D45-8567-0274C023B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279" y="1992423"/>
              <a:ext cx="7123569" cy="474254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92377E5-BF8E-4909-ADFB-A9B440F76B7E}"/>
                </a:ext>
              </a:extLst>
            </p:cNvPr>
            <p:cNvSpPr txBox="1"/>
            <p:nvPr/>
          </p:nvSpPr>
          <p:spPr>
            <a:xfrm>
              <a:off x="1679972" y="2966966"/>
              <a:ext cx="3721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CLNT_ID </a:t>
              </a:r>
              <a:r>
                <a:rPr lang="ko-KR" altLang="en-US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별 소비기록데이터와 </a:t>
              </a:r>
              <a:endPara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algn="ctr"/>
              <a:r>
                <a:rPr lang="ko-KR" altLang="en-US" sz="1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고객정보를 알기 위해 데이터를 통합</a:t>
              </a:r>
              <a:endPara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1B1B01-E427-4D2A-9863-1A4FFA7EADA3}"/>
              </a:ext>
            </a:extLst>
          </p:cNvPr>
          <p:cNvSpPr txBox="1"/>
          <p:nvPr/>
        </p:nvSpPr>
        <p:spPr>
          <a:xfrm>
            <a:off x="1715848" y="5442684"/>
            <a:ext cx="372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CLNT_ID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별 고객들의 거주지역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구매날짜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구매에 사용한 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기기유형 등을 알기 위해 데이터를 통합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581E8-6949-41A9-ABE5-EEEF1E2FAFEC}"/>
              </a:ext>
            </a:extLst>
          </p:cNvPr>
          <p:cNvSpPr txBox="1"/>
          <p:nvPr/>
        </p:nvSpPr>
        <p:spPr>
          <a:xfrm>
            <a:off x="7510977" y="3087902"/>
            <a:ext cx="372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CLNT_ID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별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상품군별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소비기록데이터를 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알기 위해 데이터를 통합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2042E-B6F8-479E-85D4-8B45C27092B7}"/>
              </a:ext>
            </a:extLst>
          </p:cNvPr>
          <p:cNvSpPr txBox="1"/>
          <p:nvPr/>
        </p:nvSpPr>
        <p:spPr>
          <a:xfrm>
            <a:off x="7468430" y="5445150"/>
            <a:ext cx="372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CLNT_ID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별 고객들의 성별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연령대를 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알기 위해 데이터를 통합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6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6EA95-FB1C-4787-817F-9C47997DAD53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114C3A3-4437-472A-9ED8-BD2DDE854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22" y="705632"/>
            <a:ext cx="704161" cy="7041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E45604F-0C87-4655-8760-6C9F2F019780}"/>
              </a:ext>
            </a:extLst>
          </p:cNvPr>
          <p:cNvSpPr txBox="1"/>
          <p:nvPr/>
        </p:nvSpPr>
        <p:spPr>
          <a:xfrm>
            <a:off x="2225183" y="899820"/>
            <a:ext cx="957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CLNT_ID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별 소비기록데이터와 고객정보를 알기 위해 데이터를 통합 과정 필요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기존에 제공하는 자료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PRODUCT, MASTER , CUSTOMER, SESSION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파일을 통합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33CC27-864E-4DF7-ADF2-94771721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88" y="2635570"/>
            <a:ext cx="1276350" cy="1009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7BECD1-50FE-4262-BB91-5596453A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988" y="3927635"/>
            <a:ext cx="971550" cy="88582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9766798-154C-454B-8F4C-127DC66B0BB9}"/>
              </a:ext>
            </a:extLst>
          </p:cNvPr>
          <p:cNvSpPr/>
          <p:nvPr/>
        </p:nvSpPr>
        <p:spPr>
          <a:xfrm>
            <a:off x="3835788" y="3645220"/>
            <a:ext cx="1781175" cy="304800"/>
          </a:xfrm>
          <a:prstGeom prst="rightArrow">
            <a:avLst/>
          </a:prstGeom>
          <a:solidFill>
            <a:srgbClr val="1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8C32D-83F8-421F-B864-734A43123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826" y="3316607"/>
            <a:ext cx="5104349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3E9128-0D53-43B1-A2E9-272925993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040" y="3764282"/>
            <a:ext cx="5223164" cy="30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0C87C1-1CB1-42CF-BED3-C9BB40FBE97B}"/>
              </a:ext>
            </a:extLst>
          </p:cNvPr>
          <p:cNvSpPr txBox="1"/>
          <p:nvPr/>
        </p:nvSpPr>
        <p:spPr>
          <a:xfrm>
            <a:off x="7034699" y="4231036"/>
            <a:ext cx="34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Custom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에 기록이 없는 비회원 고객 삭제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1BE95-D421-4C76-AC72-AE3731D5FD03}"/>
              </a:ext>
            </a:extLst>
          </p:cNvPr>
          <p:cNvSpPr txBox="1"/>
          <p:nvPr/>
        </p:nvSpPr>
        <p:spPr>
          <a:xfrm>
            <a:off x="4464438" y="3996065"/>
            <a:ext cx="81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통합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91441-B2E9-4A0B-B5BA-232A33FB2318}"/>
              </a:ext>
            </a:extLst>
          </p:cNvPr>
          <p:cNvSpPr txBox="1"/>
          <p:nvPr/>
        </p:nvSpPr>
        <p:spPr>
          <a:xfrm>
            <a:off x="7011949" y="4600238"/>
            <a:ext cx="346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1,036,319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개의 </a:t>
            </a:r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관찰값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71501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-36243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41A28A6-A775-43D5-9BE7-758D659BB09D}"/>
              </a:ext>
            </a:extLst>
          </p:cNvPr>
          <p:cNvGrpSpPr/>
          <p:nvPr/>
        </p:nvGrpSpPr>
        <p:grpSpPr>
          <a:xfrm>
            <a:off x="1527366" y="704321"/>
            <a:ext cx="10277693" cy="704161"/>
            <a:chOff x="1730566" y="4934575"/>
            <a:chExt cx="10277693" cy="70416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08223D-956E-45A4-A1AB-0636FF0B0521}"/>
                </a:ext>
              </a:extLst>
            </p:cNvPr>
            <p:cNvSpPr txBox="1"/>
            <p:nvPr/>
          </p:nvSpPr>
          <p:spPr>
            <a:xfrm>
              <a:off x="2434727" y="5138153"/>
              <a:ext cx="9573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결측값</a:t>
              </a: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(NA) </a:t>
              </a:r>
              <a:r>
                <a:rPr lang="ko-KR" altLang="en-US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제거 후 변수들의 데이터 형식 변경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64CF2DD-3561-4451-8C29-7042CF07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566" y="4934575"/>
              <a:ext cx="704161" cy="70416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AFD5C1-3806-4004-9EB6-F15C678BC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" b="26045"/>
          <a:stretch/>
        </p:blipFill>
        <p:spPr>
          <a:xfrm>
            <a:off x="2016464" y="1612060"/>
            <a:ext cx="3116651" cy="3198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89F459-2677-4FA7-A1E1-99E37E633B50}"/>
              </a:ext>
            </a:extLst>
          </p:cNvPr>
          <p:cNvSpPr txBox="1"/>
          <p:nvPr/>
        </p:nvSpPr>
        <p:spPr>
          <a:xfrm>
            <a:off x="3375332" y="4289688"/>
            <a:ext cx="159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2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결측값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(NA) 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0C5FE7-1BAF-409C-B93D-02D155F8C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04" y="5540969"/>
            <a:ext cx="5162260" cy="307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5FAA99-A4AA-4B9A-A0FF-9B8E29D4E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005" y="5227926"/>
            <a:ext cx="5220640" cy="2658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E15CA1-1BAF-450A-AEA5-F37E0D87368D}"/>
              </a:ext>
            </a:extLst>
          </p:cNvPr>
          <p:cNvSpPr/>
          <p:nvPr/>
        </p:nvSpPr>
        <p:spPr>
          <a:xfrm>
            <a:off x="2016464" y="3161517"/>
            <a:ext cx="3110848" cy="1648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A09EF9-325F-43EB-8ECF-AE90E3D97623}"/>
              </a:ext>
            </a:extLst>
          </p:cNvPr>
          <p:cNvSpPr/>
          <p:nvPr/>
        </p:nvSpPr>
        <p:spPr>
          <a:xfrm>
            <a:off x="1050096" y="5132260"/>
            <a:ext cx="3443449" cy="752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BF1C3-18E8-46E3-AA96-D2A0CE178C24}"/>
              </a:ext>
            </a:extLst>
          </p:cNvPr>
          <p:cNvSpPr txBox="1"/>
          <p:nvPr/>
        </p:nvSpPr>
        <p:spPr>
          <a:xfrm>
            <a:off x="2725462" y="6064875"/>
            <a:ext cx="247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329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개의 </a:t>
            </a:r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결측값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제거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E9682B-B8D9-4A9E-A1C1-F4527FC75649}"/>
              </a:ext>
            </a:extLst>
          </p:cNvPr>
          <p:cNvCxnSpPr>
            <a:cxnSpLocks/>
          </p:cNvCxnSpPr>
          <p:nvPr/>
        </p:nvCxnSpPr>
        <p:spPr>
          <a:xfrm>
            <a:off x="9315450" y="3343275"/>
            <a:ext cx="0" cy="429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28F3730-ED46-453F-8090-6F7DA22D1E3C}"/>
              </a:ext>
            </a:extLst>
          </p:cNvPr>
          <p:cNvCxnSpPr>
            <a:cxnSpLocks/>
          </p:cNvCxnSpPr>
          <p:nvPr/>
        </p:nvCxnSpPr>
        <p:spPr>
          <a:xfrm flipH="1">
            <a:off x="6648450" y="1586264"/>
            <a:ext cx="28104" cy="4824061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0690A7-49DB-456C-94A9-DB497154DF92}"/>
              </a:ext>
            </a:extLst>
          </p:cNvPr>
          <p:cNvSpPr txBox="1"/>
          <p:nvPr/>
        </p:nvSpPr>
        <p:spPr>
          <a:xfrm>
            <a:off x="8477726" y="5757098"/>
            <a:ext cx="167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데이터형식을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F497D-CD24-4951-9330-71BA537E47BF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11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A6B03-20C3-4A66-8A96-420BF5587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615" y="1806987"/>
            <a:ext cx="3009900" cy="14287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194DA9-F922-4D22-918A-1D53CB40D5B1}"/>
              </a:ext>
            </a:extLst>
          </p:cNvPr>
          <p:cNvSpPr/>
          <p:nvPr/>
        </p:nvSpPr>
        <p:spPr>
          <a:xfrm>
            <a:off x="7600950" y="1752277"/>
            <a:ext cx="3238500" cy="1502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95E2A-0F8D-4CEE-B22F-A6DC9D821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3352" y="3913029"/>
            <a:ext cx="2952750" cy="14478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DDBD4D-769D-4811-A268-CFE91B9D0194}"/>
              </a:ext>
            </a:extLst>
          </p:cNvPr>
          <p:cNvSpPr/>
          <p:nvPr/>
        </p:nvSpPr>
        <p:spPr>
          <a:xfrm>
            <a:off x="7628615" y="3858100"/>
            <a:ext cx="3220359" cy="1502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7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0F2A6D-AB32-4563-98A1-E0002AA287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20AD22-D2C6-4343-A94D-5B75995C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36" y="2112803"/>
            <a:ext cx="8305800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0228B-8494-4E44-9975-C2A7417B47E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E9E95-D04C-4886-94EC-2783ADA46871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CEB16-1D48-49C6-AEE7-126EDCB9A56B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29484-48A3-4E06-A866-FDBA8B0D3182}"/>
              </a:ext>
            </a:extLst>
          </p:cNvPr>
          <p:cNvSpPr txBox="1"/>
          <p:nvPr/>
        </p:nvSpPr>
        <p:spPr>
          <a:xfrm>
            <a:off x="2300604" y="939480"/>
            <a:ext cx="957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파일 통합 및 </a:t>
            </a:r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전처리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완료 후의 데이터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F7F832-CB64-4409-BBDB-C3669EC04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66" y="704321"/>
            <a:ext cx="704161" cy="7041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F60B95-2A7D-477A-9712-D24D4266DEB3}"/>
              </a:ext>
            </a:extLst>
          </p:cNvPr>
          <p:cNvSpPr/>
          <p:nvPr/>
        </p:nvSpPr>
        <p:spPr>
          <a:xfrm>
            <a:off x="1879446" y="2089942"/>
            <a:ext cx="8480290" cy="3617596"/>
          </a:xfrm>
          <a:prstGeom prst="rect">
            <a:avLst/>
          </a:prstGeom>
          <a:solidFill>
            <a:srgbClr val="F6F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D3896-AE09-48E5-9337-E86B891D8D58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30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0744C-F0E7-4950-941F-11C380D22BB0}"/>
              </a:ext>
            </a:extLst>
          </p:cNvPr>
          <p:cNvSpPr txBox="1"/>
          <p:nvPr/>
        </p:nvSpPr>
        <p:spPr>
          <a:xfrm>
            <a:off x="4681894" y="1088760"/>
            <a:ext cx="5338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ANALYSIS</a:t>
            </a:r>
            <a:endParaRPr lang="ko-KR" altLang="en-US" sz="6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7843-5102-4F8F-BA11-868521E006EC}"/>
              </a:ext>
            </a:extLst>
          </p:cNvPr>
          <p:cNvSpPr txBox="1"/>
          <p:nvPr/>
        </p:nvSpPr>
        <p:spPr>
          <a:xfrm>
            <a:off x="5938535" y="1960035"/>
            <a:ext cx="133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분석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7EC9A-AF8F-4755-81DF-FF38073845FB}"/>
              </a:ext>
            </a:extLst>
          </p:cNvPr>
          <p:cNvSpPr txBox="1"/>
          <p:nvPr/>
        </p:nvSpPr>
        <p:spPr>
          <a:xfrm>
            <a:off x="1432231" y="3836178"/>
            <a:ext cx="328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연령대 별 인당 평균 사용 금액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, 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누적 구매 빈도를 분석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6E443-2BA9-460E-8A95-F5CE53A5B5BC}"/>
              </a:ext>
            </a:extLst>
          </p:cNvPr>
          <p:cNvSpPr txBox="1"/>
          <p:nvPr/>
        </p:nvSpPr>
        <p:spPr>
          <a:xfrm>
            <a:off x="1432231" y="4491100"/>
            <a:ext cx="3222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날짜별로 총 누적 구매 빈도를 분석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0BF043-2785-4B4C-A15F-DD21965D76C0}"/>
              </a:ext>
            </a:extLst>
          </p:cNvPr>
          <p:cNvSpPr txBox="1"/>
          <p:nvPr/>
        </p:nvSpPr>
        <p:spPr>
          <a:xfrm>
            <a:off x="2136340" y="3219550"/>
            <a:ext cx="25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Frequency analysis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FA585A-6EC7-4FEE-B3DC-DEF39A91A97A}"/>
              </a:ext>
            </a:extLst>
          </p:cNvPr>
          <p:cNvGrpSpPr/>
          <p:nvPr/>
        </p:nvGrpSpPr>
        <p:grpSpPr>
          <a:xfrm>
            <a:off x="3727577" y="450217"/>
            <a:ext cx="5623553" cy="1015663"/>
            <a:chOff x="3815712" y="417167"/>
            <a:chExt cx="5623553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66CDE1-8E8C-48EA-8B89-F60C0B156D94}"/>
                </a:ext>
              </a:extLst>
            </p:cNvPr>
            <p:cNvSpPr txBox="1"/>
            <p:nvPr/>
          </p:nvSpPr>
          <p:spPr>
            <a:xfrm>
              <a:off x="3815712" y="417167"/>
              <a:ext cx="5338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rgbClr val="00000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METHOD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4AFD29-8E21-4657-A138-8F23DF71B10F}"/>
                </a:ext>
              </a:extLst>
            </p:cNvPr>
            <p:cNvSpPr txBox="1"/>
            <p:nvPr/>
          </p:nvSpPr>
          <p:spPr>
            <a:xfrm>
              <a:off x="8103613" y="901377"/>
              <a:ext cx="1335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OF</a:t>
              </a:r>
              <a:endPara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85B3D79-BFC7-4872-97EB-B7E417B5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1" y="2895420"/>
            <a:ext cx="803313" cy="8033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D60601-B44E-46BE-9083-DE3245912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11" y="2966359"/>
            <a:ext cx="814685" cy="81468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B645FC-269F-4F70-A643-6D63C23FFA91}"/>
              </a:ext>
            </a:extLst>
          </p:cNvPr>
          <p:cNvSpPr txBox="1"/>
          <p:nvPr/>
        </p:nvSpPr>
        <p:spPr>
          <a:xfrm>
            <a:off x="9133296" y="3218400"/>
            <a:ext cx="25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Regression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738C3-72AE-4EDA-BB17-394CD3D69FEC}"/>
              </a:ext>
            </a:extLst>
          </p:cNvPr>
          <p:cNvSpPr txBox="1"/>
          <p:nvPr/>
        </p:nvSpPr>
        <p:spPr>
          <a:xfrm>
            <a:off x="8318611" y="3837600"/>
            <a:ext cx="362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외부 데이터 기온을 이용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기간별로 소비자들의 구매액의 변화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B42F30-5A62-44F3-89DB-53BF977D84AD}"/>
              </a:ext>
            </a:extLst>
          </p:cNvPr>
          <p:cNvCxnSpPr>
            <a:cxnSpLocks/>
          </p:cNvCxnSpPr>
          <p:nvPr/>
        </p:nvCxnSpPr>
        <p:spPr>
          <a:xfrm flipH="1">
            <a:off x="4526213" y="2895420"/>
            <a:ext cx="34104" cy="3150506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D6E203-012E-440C-AD9E-04E680CBF6BF}"/>
              </a:ext>
            </a:extLst>
          </p:cNvPr>
          <p:cNvSpPr/>
          <p:nvPr/>
        </p:nvSpPr>
        <p:spPr>
          <a:xfrm>
            <a:off x="8318611" y="44928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구매빈도 변화의 원인을 파악하기 위해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예상되는 요인들과 구매액과의 연관성 파악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34D9206-979C-47C8-804A-2345A168AF51}"/>
              </a:ext>
            </a:extLst>
          </p:cNvPr>
          <p:cNvCxnSpPr>
            <a:cxnSpLocks/>
          </p:cNvCxnSpPr>
          <p:nvPr/>
        </p:nvCxnSpPr>
        <p:spPr>
          <a:xfrm flipH="1">
            <a:off x="7900590" y="2894400"/>
            <a:ext cx="34104" cy="3150506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13E1656-D5AE-4FB3-9580-3A8F93978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34" y="2941176"/>
            <a:ext cx="701725" cy="701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8C8AD3-9E46-4266-AF9E-632095851DDB}"/>
              </a:ext>
            </a:extLst>
          </p:cNvPr>
          <p:cNvSpPr txBox="1"/>
          <p:nvPr/>
        </p:nvSpPr>
        <p:spPr>
          <a:xfrm>
            <a:off x="5488005" y="3218400"/>
            <a:ext cx="25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ANOVA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4C1AFF-9AFA-48A2-8AF8-02D4D9DDCE87}"/>
              </a:ext>
            </a:extLst>
          </p:cNvPr>
          <p:cNvSpPr txBox="1"/>
          <p:nvPr/>
        </p:nvSpPr>
        <p:spPr>
          <a:xfrm>
            <a:off x="4846639" y="3850177"/>
            <a:ext cx="328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분산분석을 이용해 집단 간 어디에서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차이가 발생하는지 확인 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FD04F-A1AD-4FF5-8152-030628A4DA11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13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D602D-A2B9-4B35-921B-798C61E8BE8E}"/>
              </a:ext>
            </a:extLst>
          </p:cNvPr>
          <p:cNvSpPr txBox="1"/>
          <p:nvPr/>
        </p:nvSpPr>
        <p:spPr>
          <a:xfrm>
            <a:off x="4846639" y="4500481"/>
            <a:ext cx="328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Tukey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검정을 이용하여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모든 가능한 두 수준들의 평균 간의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차이가 있는지를 검정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36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AFB0201-1B40-437B-B0DA-24A4AABB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45543-422D-4A26-B8E1-5C7CFDA615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72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485769-9145-4D4D-9DE2-AA3F671D20D9}"/>
              </a:ext>
            </a:extLst>
          </p:cNvPr>
          <p:cNvGrpSpPr/>
          <p:nvPr/>
        </p:nvGrpSpPr>
        <p:grpSpPr>
          <a:xfrm>
            <a:off x="4817476" y="2105372"/>
            <a:ext cx="2952036" cy="2189703"/>
            <a:chOff x="5842045" y="3713835"/>
            <a:chExt cx="2952036" cy="21897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4D03C-42B9-432E-90A9-7C49D69E1F85}"/>
                </a:ext>
              </a:extLst>
            </p:cNvPr>
            <p:cNvSpPr txBox="1"/>
            <p:nvPr/>
          </p:nvSpPr>
          <p:spPr>
            <a:xfrm>
              <a:off x="5842045" y="4605634"/>
              <a:ext cx="2952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ANALYSIS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54AA9F-D9CA-4FAC-BA2A-3AA77820F03E}"/>
                </a:ext>
              </a:extLst>
            </p:cNvPr>
            <p:cNvSpPr txBox="1"/>
            <p:nvPr/>
          </p:nvSpPr>
          <p:spPr>
            <a:xfrm>
              <a:off x="6915179" y="3990569"/>
              <a:ext cx="843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98EA92-7795-45DF-BFF2-40DA697C6C38}"/>
                </a:ext>
              </a:extLst>
            </p:cNvPr>
            <p:cNvSpPr txBox="1"/>
            <p:nvPr/>
          </p:nvSpPr>
          <p:spPr>
            <a:xfrm>
              <a:off x="6741259" y="5242729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분석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59F6AF-1CAB-474F-9CE8-6F14AF43FE9C}"/>
                </a:ext>
              </a:extLst>
            </p:cNvPr>
            <p:cNvSpPr/>
            <p:nvPr/>
          </p:nvSpPr>
          <p:spPr>
            <a:xfrm>
              <a:off x="6120040" y="3713835"/>
              <a:ext cx="2396837" cy="218970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52D524-4657-4139-B7BC-44C8DFC9816F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B52F8-5FF6-4A17-9B36-BD104631672C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B880A-54D9-4FE8-A231-21C3D0D53DBA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B30C5F-0349-416C-8941-1D66C2BC3F6F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57A3C-1F8D-4F38-8A3B-D3E9DAAE4CA1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59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4B2915-2207-4663-8119-555CDCAD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824049"/>
            <a:ext cx="9083040" cy="520990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70B90D-7B44-4BE2-ADD3-27261F24B7C4}"/>
              </a:ext>
            </a:extLst>
          </p:cNvPr>
          <p:cNvSpPr/>
          <p:nvPr/>
        </p:nvSpPr>
        <p:spPr>
          <a:xfrm>
            <a:off x="897188" y="-1"/>
            <a:ext cx="3903413" cy="46064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2956E-7B06-49BB-95EE-B157D74659C9}"/>
              </a:ext>
            </a:extLst>
          </p:cNvPr>
          <p:cNvSpPr txBox="1"/>
          <p:nvPr/>
        </p:nvSpPr>
        <p:spPr>
          <a:xfrm>
            <a:off x="1057208" y="916998"/>
            <a:ext cx="53606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Create Online</a:t>
            </a:r>
          </a:p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Preference </a:t>
            </a:r>
          </a:p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Index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6882C5-D837-4002-9EED-D55D0205B6F0}"/>
              </a:ext>
            </a:extLst>
          </p:cNvPr>
          <p:cNvSpPr txBox="1"/>
          <p:nvPr/>
        </p:nvSpPr>
        <p:spPr>
          <a:xfrm>
            <a:off x="1079000" y="3147137"/>
            <a:ext cx="372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온라인 선호 지수 생성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5CD8E9-8317-4EE0-8C36-A0EBD6DBFCA8}"/>
              </a:ext>
            </a:extLst>
          </p:cNvPr>
          <p:cNvSpPr txBox="1"/>
          <p:nvPr/>
        </p:nvSpPr>
        <p:spPr>
          <a:xfrm>
            <a:off x="1079000" y="3540299"/>
            <a:ext cx="3721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연령대에 초점을 두어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 구매 빈도수와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평균 소비 금액을 분석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79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D536A-F3F2-4643-A7A2-8FF93ABE8F30}"/>
              </a:ext>
            </a:extLst>
          </p:cNvPr>
          <p:cNvSpPr txBox="1"/>
          <p:nvPr/>
        </p:nvSpPr>
        <p:spPr>
          <a:xfrm>
            <a:off x="8828100" y="2746771"/>
            <a:ext cx="3721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200</a:t>
            </a:r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만회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0D5732-C7CD-4DE7-9A3A-FB452984AED2}"/>
              </a:ext>
            </a:extLst>
          </p:cNvPr>
          <p:cNvSpPr txBox="1"/>
          <p:nvPr/>
        </p:nvSpPr>
        <p:spPr>
          <a:xfrm>
            <a:off x="10050289" y="5578725"/>
            <a:ext cx="127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30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2ACA-28F3-4479-A675-415CF789DC71}"/>
              </a:ext>
            </a:extLst>
          </p:cNvPr>
          <p:cNvSpPr txBox="1"/>
          <p:nvPr/>
        </p:nvSpPr>
        <p:spPr>
          <a:xfrm>
            <a:off x="6623690" y="3149735"/>
            <a:ext cx="372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180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만회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4695C5-7628-496C-B533-BA15BA7A5D5D}"/>
              </a:ext>
            </a:extLst>
          </p:cNvPr>
          <p:cNvSpPr txBox="1"/>
          <p:nvPr/>
        </p:nvSpPr>
        <p:spPr>
          <a:xfrm>
            <a:off x="8054599" y="5578725"/>
            <a:ext cx="85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40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62C9D-B950-4C00-90DA-2736D913D0C3}"/>
              </a:ext>
            </a:extLst>
          </p:cNvPr>
          <p:cNvSpPr txBox="1"/>
          <p:nvPr/>
        </p:nvSpPr>
        <p:spPr>
          <a:xfrm>
            <a:off x="4929225" y="3687608"/>
            <a:ext cx="372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40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만회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CAC9C-D7DF-464F-8EDC-AB3DFC9BB5CC}"/>
              </a:ext>
            </a:extLst>
          </p:cNvPr>
          <p:cNvSpPr txBox="1"/>
          <p:nvPr/>
        </p:nvSpPr>
        <p:spPr>
          <a:xfrm>
            <a:off x="6370658" y="5578725"/>
            <a:ext cx="85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DEBAF-F40D-4BB4-A7D9-802B24BB8B32}"/>
              </a:ext>
            </a:extLst>
          </p:cNvPr>
          <p:cNvSpPr txBox="1"/>
          <p:nvPr/>
        </p:nvSpPr>
        <p:spPr>
          <a:xfrm>
            <a:off x="4854250" y="3941083"/>
            <a:ext cx="115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BB3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30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BB3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만회</a:t>
            </a:r>
            <a:endParaRPr lang="en-US" altLang="ko-KR" sz="2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BB3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3A5E2F-D414-4792-89F8-3A341F7901BC}"/>
              </a:ext>
            </a:extLst>
          </p:cNvPr>
          <p:cNvSpPr txBox="1"/>
          <p:nvPr/>
        </p:nvSpPr>
        <p:spPr>
          <a:xfrm>
            <a:off x="3285916" y="4145141"/>
            <a:ext cx="158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6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4.3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6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만회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6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1FECB2-43D1-4251-B090-18B2A1452F38}"/>
              </a:ext>
            </a:extLst>
          </p:cNvPr>
          <p:cNvSpPr txBox="1"/>
          <p:nvPr/>
        </p:nvSpPr>
        <p:spPr>
          <a:xfrm>
            <a:off x="2368606" y="4242184"/>
            <a:ext cx="1274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1.3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만회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666666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56FF2A-140B-417A-8067-E863EA4FDE00}"/>
              </a:ext>
            </a:extLst>
          </p:cNvPr>
          <p:cNvSpPr txBox="1"/>
          <p:nvPr/>
        </p:nvSpPr>
        <p:spPr>
          <a:xfrm>
            <a:off x="3800596" y="5578725"/>
            <a:ext cx="76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6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60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6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6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065AF6-0563-4437-A0AD-39EB86CC5038}"/>
              </a:ext>
            </a:extLst>
          </p:cNvPr>
          <p:cNvSpPr txBox="1"/>
          <p:nvPr/>
        </p:nvSpPr>
        <p:spPr>
          <a:xfrm>
            <a:off x="2663319" y="5578725"/>
            <a:ext cx="76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72925E-B7F6-45A6-A36A-FDFBA57D9C79}"/>
              </a:ext>
            </a:extLst>
          </p:cNvPr>
          <p:cNvSpPr txBox="1"/>
          <p:nvPr/>
        </p:nvSpPr>
        <p:spPr>
          <a:xfrm>
            <a:off x="5081677" y="5578725"/>
            <a:ext cx="76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BB3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3BB3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3BB3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51CC57-550C-47BD-A87B-E85447C71543}"/>
              </a:ext>
            </a:extLst>
          </p:cNvPr>
          <p:cNvSpPr txBox="1"/>
          <p:nvPr/>
        </p:nvSpPr>
        <p:spPr>
          <a:xfrm>
            <a:off x="1585554" y="5578725"/>
            <a:ext cx="765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외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3907AF-B7CB-4AFF-8E6F-5F291C0E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49" y="2164160"/>
            <a:ext cx="4427518" cy="4427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308431-88BC-46BD-BB00-DB403F603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31" y="3144892"/>
            <a:ext cx="3046917" cy="30469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C45ACC-4BC7-445E-9D75-70A255EC2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8" y="3780235"/>
            <a:ext cx="2158388" cy="215838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4519DA2-8CD8-4CF5-8681-68E3F3816922}"/>
              </a:ext>
            </a:extLst>
          </p:cNvPr>
          <p:cNvGrpSpPr/>
          <p:nvPr/>
        </p:nvGrpSpPr>
        <p:grpSpPr>
          <a:xfrm>
            <a:off x="4838009" y="4073134"/>
            <a:ext cx="1171640" cy="1459277"/>
            <a:chOff x="5891501" y="1352246"/>
            <a:chExt cx="1171640" cy="145927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362D1-3DD0-46A8-994C-AADF5D984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1" t="4005" r="27054" b="36875"/>
            <a:stretch/>
          </p:blipFill>
          <p:spPr>
            <a:xfrm>
              <a:off x="5993631" y="1352246"/>
              <a:ext cx="967380" cy="127212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B5731F-CAC0-4570-871D-67B54B16FD74}"/>
                </a:ext>
              </a:extLst>
            </p:cNvPr>
            <p:cNvSpPr/>
            <p:nvPr/>
          </p:nvSpPr>
          <p:spPr>
            <a:xfrm>
              <a:off x="5891501" y="2548374"/>
              <a:ext cx="364944" cy="263149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377A67-DD67-4E9F-B9D9-1EA6945AF7D7}"/>
                </a:ext>
              </a:extLst>
            </p:cNvPr>
            <p:cNvSpPr/>
            <p:nvPr/>
          </p:nvSpPr>
          <p:spPr>
            <a:xfrm>
              <a:off x="6711626" y="2557030"/>
              <a:ext cx="351515" cy="220799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52D5CF-94C8-45CE-A2B4-ED3BA7A01E9D}"/>
              </a:ext>
            </a:extLst>
          </p:cNvPr>
          <p:cNvGrpSpPr/>
          <p:nvPr/>
        </p:nvGrpSpPr>
        <p:grpSpPr>
          <a:xfrm>
            <a:off x="3194399" y="4147583"/>
            <a:ext cx="1861662" cy="1300785"/>
            <a:chOff x="6093296" y="442930"/>
            <a:chExt cx="1861662" cy="130078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C1463E-5139-4EEC-B687-667978387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73"/>
            <a:stretch/>
          </p:blipFill>
          <p:spPr>
            <a:xfrm>
              <a:off x="6093296" y="442930"/>
              <a:ext cx="1861662" cy="1190111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4685310-9DB7-4021-81BF-E77FA91991D1}"/>
                </a:ext>
              </a:extLst>
            </p:cNvPr>
            <p:cNvSpPr/>
            <p:nvPr/>
          </p:nvSpPr>
          <p:spPr>
            <a:xfrm>
              <a:off x="6532300" y="1561525"/>
              <a:ext cx="302530" cy="182190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0B6594C-CD6D-4131-A8B3-ADE9240C2C2E}"/>
                </a:ext>
              </a:extLst>
            </p:cNvPr>
            <p:cNvSpPr/>
            <p:nvPr/>
          </p:nvSpPr>
          <p:spPr>
            <a:xfrm>
              <a:off x="7199895" y="1548484"/>
              <a:ext cx="302530" cy="182190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E94C829-68A7-45E1-AF8C-18B05B446878}"/>
              </a:ext>
            </a:extLst>
          </p:cNvPr>
          <p:cNvGrpSpPr/>
          <p:nvPr/>
        </p:nvGrpSpPr>
        <p:grpSpPr>
          <a:xfrm>
            <a:off x="2093245" y="4345196"/>
            <a:ext cx="1792026" cy="1073675"/>
            <a:chOff x="6501327" y="737320"/>
            <a:chExt cx="1792026" cy="1073675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260EFB3-788D-492A-A7D0-EA8C2D3FF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546"/>
            <a:stretch/>
          </p:blipFill>
          <p:spPr>
            <a:xfrm>
              <a:off x="6501327" y="737320"/>
              <a:ext cx="1792026" cy="993759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2451B76-A448-4639-891A-5133C5E451F8}"/>
                </a:ext>
              </a:extLst>
            </p:cNvPr>
            <p:cNvSpPr/>
            <p:nvPr/>
          </p:nvSpPr>
          <p:spPr>
            <a:xfrm>
              <a:off x="6901634" y="1646117"/>
              <a:ext cx="336448" cy="164878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08136C-B8BF-4CE2-B888-A546F7EBDA68}"/>
                </a:ext>
              </a:extLst>
            </p:cNvPr>
            <p:cNvSpPr/>
            <p:nvPr/>
          </p:nvSpPr>
          <p:spPr>
            <a:xfrm>
              <a:off x="7556082" y="1646117"/>
              <a:ext cx="336448" cy="164878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254242D-6797-460F-A438-259C17092142}"/>
              </a:ext>
            </a:extLst>
          </p:cNvPr>
          <p:cNvGrpSpPr/>
          <p:nvPr/>
        </p:nvGrpSpPr>
        <p:grpSpPr>
          <a:xfrm>
            <a:off x="1146324" y="4538487"/>
            <a:ext cx="1619362" cy="866706"/>
            <a:chOff x="6193703" y="735038"/>
            <a:chExt cx="1619362" cy="866706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B67C854-6643-4073-BEA7-B49B4482A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313"/>
            <a:stretch/>
          </p:blipFill>
          <p:spPr>
            <a:xfrm>
              <a:off x="6193703" y="735038"/>
              <a:ext cx="1619362" cy="756033"/>
            </a:xfrm>
            <a:prstGeom prst="rect">
              <a:avLst/>
            </a:prstGeom>
          </p:spPr>
        </p:pic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A9A3ADE-DD56-4236-8485-14C714957336}"/>
                </a:ext>
              </a:extLst>
            </p:cNvPr>
            <p:cNvSpPr/>
            <p:nvPr/>
          </p:nvSpPr>
          <p:spPr>
            <a:xfrm>
              <a:off x="6610120" y="1438086"/>
              <a:ext cx="280497" cy="93258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BC0587-7A35-4CA3-ABA6-5DEF70D6B6C6}"/>
                </a:ext>
              </a:extLst>
            </p:cNvPr>
            <p:cNvSpPr/>
            <p:nvPr/>
          </p:nvSpPr>
          <p:spPr>
            <a:xfrm>
              <a:off x="7144872" y="1438086"/>
              <a:ext cx="280497" cy="163658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E4476EA-CA83-4460-808C-72BC6FE2B674}"/>
              </a:ext>
            </a:extLst>
          </p:cNvPr>
          <p:cNvSpPr txBox="1"/>
          <p:nvPr/>
        </p:nvSpPr>
        <p:spPr>
          <a:xfrm>
            <a:off x="1890425" y="516206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All purchase Frequency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6ED6EA-E2CA-45CB-B6B3-A9919BDFEB02}"/>
              </a:ext>
            </a:extLst>
          </p:cNvPr>
          <p:cNvSpPr txBox="1"/>
          <p:nvPr/>
        </p:nvSpPr>
        <p:spPr>
          <a:xfrm>
            <a:off x="1927001" y="1146991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연령별 상품 구매 빈도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3D4173-EA30-4CBF-A365-E516A87CAC26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15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28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5A076D-2DC9-498B-AF0E-F6335CB104A4}"/>
              </a:ext>
            </a:extLst>
          </p:cNvPr>
          <p:cNvGrpSpPr/>
          <p:nvPr/>
        </p:nvGrpSpPr>
        <p:grpSpPr>
          <a:xfrm>
            <a:off x="1781258" y="2350724"/>
            <a:ext cx="9271610" cy="3837185"/>
            <a:chOff x="5643193" y="2106210"/>
            <a:chExt cx="5541198" cy="3837185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2D309456-61E5-4839-B279-B8A637A25645}"/>
                </a:ext>
              </a:extLst>
            </p:cNvPr>
            <p:cNvGraphicFramePr/>
            <p:nvPr/>
          </p:nvGraphicFramePr>
          <p:xfrm>
            <a:off x="5643193" y="2106210"/>
            <a:ext cx="5486400" cy="38371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38506B-EF1C-4F54-90E9-FBCB3946851F}"/>
                </a:ext>
              </a:extLst>
            </p:cNvPr>
            <p:cNvSpPr txBox="1"/>
            <p:nvPr/>
          </p:nvSpPr>
          <p:spPr>
            <a:xfrm>
              <a:off x="7462790" y="2106210"/>
              <a:ext cx="3721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C4948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7.9</a:t>
              </a:r>
              <a:r>
                <a:rPr lang="en-US" altLang="ko-KR" sz="12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C4948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C4948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만원</a:t>
              </a:r>
              <a:endPara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C4948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818A9A-D5AF-4990-8DDE-CD3194E3AE90}"/>
                </a:ext>
              </a:extLst>
            </p:cNvPr>
            <p:cNvSpPr txBox="1"/>
            <p:nvPr/>
          </p:nvSpPr>
          <p:spPr>
            <a:xfrm>
              <a:off x="6781314" y="2818608"/>
              <a:ext cx="37216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84A46D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6.1</a:t>
              </a:r>
              <a:r>
                <a:rPr lang="ko-KR" altLang="en-US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84A46D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만원</a:t>
              </a:r>
              <a:endPara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84A46D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D90384-21C6-449C-9DA0-66B744E73DDF}"/>
              </a:ext>
            </a:extLst>
          </p:cNvPr>
          <p:cNvSpPr txBox="1"/>
          <p:nvPr/>
        </p:nvSpPr>
        <p:spPr>
          <a:xfrm>
            <a:off x="1890425" y="516206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Average Usage Amount 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9BB88-BC63-4CEC-B73B-CD603E390274}"/>
              </a:ext>
            </a:extLst>
          </p:cNvPr>
          <p:cNvSpPr txBox="1"/>
          <p:nvPr/>
        </p:nvSpPr>
        <p:spPr>
          <a:xfrm>
            <a:off x="1927001" y="1146991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연령별 평균 사용 금액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CADDBF-F5C7-45A4-A40E-9EC04B791CCB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16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DB834D-C98F-4BBB-BFF9-DAC68784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90" y="1171574"/>
            <a:ext cx="8157210" cy="51093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A8F978-F7D1-4142-8FC8-4BA984F615D2}"/>
              </a:ext>
            </a:extLst>
          </p:cNvPr>
          <p:cNvSpPr/>
          <p:nvPr/>
        </p:nvSpPr>
        <p:spPr>
          <a:xfrm>
            <a:off x="4034790" y="1171574"/>
            <a:ext cx="8157210" cy="51093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70B90D-7B44-4BE2-ADD3-27261F24B7C4}"/>
              </a:ext>
            </a:extLst>
          </p:cNvPr>
          <p:cNvSpPr/>
          <p:nvPr/>
        </p:nvSpPr>
        <p:spPr>
          <a:xfrm>
            <a:off x="897188" y="-1"/>
            <a:ext cx="3903413" cy="46064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EEA86-0AF3-4C5D-8A4F-9E612EDD118D}"/>
              </a:ext>
            </a:extLst>
          </p:cNvPr>
          <p:cNvSpPr txBox="1"/>
          <p:nvPr/>
        </p:nvSpPr>
        <p:spPr>
          <a:xfrm>
            <a:off x="1206819" y="1590080"/>
            <a:ext cx="536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ANOVA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15525-DCD5-48E8-9C22-E5E46C9DFF7A}"/>
              </a:ext>
            </a:extLst>
          </p:cNvPr>
          <p:cNvSpPr txBox="1"/>
          <p:nvPr/>
        </p:nvSpPr>
        <p:spPr>
          <a:xfrm>
            <a:off x="1206819" y="2644398"/>
            <a:ext cx="372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분산분석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FAF6A-924B-4D37-ABBD-0D8F06C428AD}"/>
              </a:ext>
            </a:extLst>
          </p:cNvPr>
          <p:cNvSpPr txBox="1"/>
          <p:nvPr/>
        </p:nvSpPr>
        <p:spPr>
          <a:xfrm>
            <a:off x="1206819" y="3221433"/>
            <a:ext cx="3721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연령별 평균 사용 금액에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차이가 유의한지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분산분석과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TUKEY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검증을 사용한다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28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150EE4-CB9C-4E65-9C3D-F28D6F3E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2768D2-551B-4542-B6DC-70492A98211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7272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84F42B-3C94-4CFB-821B-D60CF85649F6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C6BB2-B298-4A6E-8053-F74950397DE2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BBE7F-BEA4-4414-9ECF-2E5343D0882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F1DD50-9FBC-4854-B90A-A62CC95F8BB5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B906-1CC6-4C19-A983-D682D9E50F2F}"/>
              </a:ext>
            </a:extLst>
          </p:cNvPr>
          <p:cNvSpPr txBox="1"/>
          <p:nvPr/>
        </p:nvSpPr>
        <p:spPr>
          <a:xfrm>
            <a:off x="5578338" y="2632670"/>
            <a:ext cx="10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/>
                <a:ea typeface="한컴 고딕" panose="02000500000000000000"/>
              </a:rPr>
              <a:t>전 관 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E62CA-D078-4D47-8524-82C7717539F1}"/>
              </a:ext>
            </a:extLst>
          </p:cNvPr>
          <p:cNvSpPr txBox="1"/>
          <p:nvPr/>
        </p:nvSpPr>
        <p:spPr>
          <a:xfrm>
            <a:off x="5578338" y="3169576"/>
            <a:ext cx="10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/>
                <a:ea typeface="한컴 고딕" panose="02000500000000000000"/>
              </a:rPr>
              <a:t>김 동 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C58C88-561A-4D30-B980-875B99CC7F56}"/>
              </a:ext>
            </a:extLst>
          </p:cNvPr>
          <p:cNvGrpSpPr/>
          <p:nvPr/>
        </p:nvGrpSpPr>
        <p:grpSpPr>
          <a:xfrm>
            <a:off x="4581181" y="1112160"/>
            <a:ext cx="3029638" cy="724285"/>
            <a:chOff x="4575673" y="968081"/>
            <a:chExt cx="3029638" cy="72428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B5D7FD-5A00-4627-B9A1-8247D399266C}"/>
                </a:ext>
              </a:extLst>
            </p:cNvPr>
            <p:cNvSpPr/>
            <p:nvPr/>
          </p:nvSpPr>
          <p:spPr>
            <a:xfrm>
              <a:off x="4575673" y="984480"/>
              <a:ext cx="3029638" cy="707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F54C2-944B-4516-856E-81604F547CDA}"/>
                </a:ext>
              </a:extLst>
            </p:cNvPr>
            <p:cNvSpPr txBox="1"/>
            <p:nvPr/>
          </p:nvSpPr>
          <p:spPr>
            <a:xfrm>
              <a:off x="4937785" y="968081"/>
              <a:ext cx="26675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About Us</a:t>
              </a:r>
              <a:endParaRPr lang="ko-KR" altLang="en-US" sz="4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E94A68A-BDF4-42C8-BE2F-5D5BD2240010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88B6C0-37E3-4C66-9264-30ADE30FE094}"/>
              </a:ext>
            </a:extLst>
          </p:cNvPr>
          <p:cNvSpPr txBox="1"/>
          <p:nvPr/>
        </p:nvSpPr>
        <p:spPr>
          <a:xfrm>
            <a:off x="5578338" y="3706482"/>
            <a:ext cx="1035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/>
                <a:ea typeface="한컴 고딕" panose="02000500000000000000"/>
              </a:rPr>
              <a:t>정 현 용</a:t>
            </a:r>
          </a:p>
        </p:txBody>
      </p:sp>
    </p:spTree>
    <p:extLst>
      <p:ext uri="{BB962C8B-B14F-4D97-AF65-F5344CB8AC3E}">
        <p14:creationId xmlns:p14="http://schemas.microsoft.com/office/powerpoint/2010/main" val="55962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79E49-B089-46A0-8D82-ADAED3EE28F0}"/>
              </a:ext>
            </a:extLst>
          </p:cNvPr>
          <p:cNvSpPr txBox="1"/>
          <p:nvPr/>
        </p:nvSpPr>
        <p:spPr>
          <a:xfrm>
            <a:off x="1890425" y="516206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Analysis of Variance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0F898-4B7D-412A-9FCB-015489E085AE}"/>
              </a:ext>
            </a:extLst>
          </p:cNvPr>
          <p:cNvSpPr txBox="1"/>
          <p:nvPr/>
        </p:nvSpPr>
        <p:spPr>
          <a:xfrm>
            <a:off x="1927001" y="1146991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분산분석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0B468-14B7-4768-A21F-200B9270EF58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17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7B2963-1EEF-4D59-A487-6581B58B1386}"/>
              </a:ext>
            </a:extLst>
          </p:cNvPr>
          <p:cNvGrpSpPr/>
          <p:nvPr/>
        </p:nvGrpSpPr>
        <p:grpSpPr>
          <a:xfrm>
            <a:off x="2074485" y="2350724"/>
            <a:ext cx="9434529" cy="2706497"/>
            <a:chOff x="1927001" y="2390468"/>
            <a:chExt cx="9434529" cy="270649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CCCDC58-458B-45E7-8999-6A066F793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7001" y="2841163"/>
              <a:ext cx="2851476" cy="1564996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7C4EFF8-416A-47CA-9E6F-5601118B4BB1}"/>
                </a:ext>
              </a:extLst>
            </p:cNvPr>
            <p:cNvCxnSpPr>
              <a:cxnSpLocks/>
            </p:cNvCxnSpPr>
            <p:nvPr/>
          </p:nvCxnSpPr>
          <p:spPr>
            <a:xfrm>
              <a:off x="5007740" y="3667432"/>
              <a:ext cx="108826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24BE03A-F367-4EEC-8DF5-16FFED4A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630" y="4153990"/>
              <a:ext cx="4914900" cy="94297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E523597-7DDA-459C-B24F-FEE600F1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680" y="2390468"/>
              <a:ext cx="4895850" cy="16002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F593174-8061-40E2-AC04-BEC4BF4905AD}"/>
                </a:ext>
              </a:extLst>
            </p:cNvPr>
            <p:cNvSpPr/>
            <p:nvPr/>
          </p:nvSpPr>
          <p:spPr>
            <a:xfrm>
              <a:off x="10142608" y="4226642"/>
              <a:ext cx="1076120" cy="5402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15D52C-BA8C-4E96-9982-7B50319E4370}"/>
                </a:ext>
              </a:extLst>
            </p:cNvPr>
            <p:cNvSpPr txBox="1"/>
            <p:nvPr/>
          </p:nvSpPr>
          <p:spPr>
            <a:xfrm>
              <a:off x="5031752" y="3795408"/>
              <a:ext cx="247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120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일원분산분석</a:t>
              </a:r>
              <a:endPara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332B20-7D60-4FEB-A863-3247693E92D2}"/>
              </a:ext>
            </a:extLst>
          </p:cNvPr>
          <p:cNvCxnSpPr>
            <a:cxnSpLocks/>
          </p:cNvCxnSpPr>
          <p:nvPr/>
        </p:nvCxnSpPr>
        <p:spPr>
          <a:xfrm>
            <a:off x="10515955" y="4737849"/>
            <a:ext cx="4561" cy="525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9EDCB6-7164-4FB4-A16E-41BD97E67FE5}"/>
              </a:ext>
            </a:extLst>
          </p:cNvPr>
          <p:cNvSpPr txBox="1"/>
          <p:nvPr/>
        </p:nvSpPr>
        <p:spPr>
          <a:xfrm>
            <a:off x="8887699" y="5464744"/>
            <a:ext cx="2478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0.05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1DE73F-D2C5-4162-9A5C-96B4A1365FC6}"/>
              </a:ext>
            </a:extLst>
          </p:cNvPr>
          <p:cNvSpPr txBox="1"/>
          <p:nvPr/>
        </p:nvSpPr>
        <p:spPr>
          <a:xfrm>
            <a:off x="8887699" y="5798869"/>
            <a:ext cx="326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연령별 평균 구매금액에 차이가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존재한다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082829-7E2C-4947-A2EB-88045B6CD7A4}"/>
              </a:ext>
            </a:extLst>
          </p:cNvPr>
          <p:cNvSpPr/>
          <p:nvPr/>
        </p:nvSpPr>
        <p:spPr>
          <a:xfrm>
            <a:off x="3915148" y="2907823"/>
            <a:ext cx="1076120" cy="1475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65C5C-C8AB-413D-B7BF-AF65AF9E0997}"/>
              </a:ext>
            </a:extLst>
          </p:cNvPr>
          <p:cNvSpPr txBox="1"/>
          <p:nvPr/>
        </p:nvSpPr>
        <p:spPr>
          <a:xfrm>
            <a:off x="2483269" y="4703294"/>
            <a:ext cx="336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price(PD_BUY_AM)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count(PD_BUY_CT)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곱해서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새로운 변수 </a:t>
            </a:r>
            <a:r>
              <a:rPr lang="en-US" altLang="ko-KR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buyprice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147883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40438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79E49-B089-46A0-8D82-ADAED3EE28F0}"/>
              </a:ext>
            </a:extLst>
          </p:cNvPr>
          <p:cNvSpPr txBox="1"/>
          <p:nvPr/>
        </p:nvSpPr>
        <p:spPr>
          <a:xfrm>
            <a:off x="1890425" y="516206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Tukey</a:t>
            </a:r>
            <a:r>
              <a:rPr lang="ko-KR" altLang="en-US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HSD </a:t>
            </a:r>
            <a:r>
              <a:rPr lang="ko-KR" altLang="en-US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검정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0F898-4B7D-412A-9FCB-015489E085AE}"/>
              </a:ext>
            </a:extLst>
          </p:cNvPr>
          <p:cNvSpPr txBox="1"/>
          <p:nvPr/>
        </p:nvSpPr>
        <p:spPr>
          <a:xfrm>
            <a:off x="1927001" y="1146991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튜키검정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26BC4F-15B0-4E98-A7C1-7DC40BB6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01" y="1853544"/>
            <a:ext cx="3514725" cy="3876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7530F7-C47C-4770-9F83-7AA821392ECF}"/>
              </a:ext>
            </a:extLst>
          </p:cNvPr>
          <p:cNvSpPr txBox="1"/>
          <p:nvPr/>
        </p:nvSpPr>
        <p:spPr>
          <a:xfrm>
            <a:off x="2136551" y="5784879"/>
            <a:ext cx="328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각 연령대별로 평균 구매금액 평균 차이를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검정한 결과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257B50-2E6E-46D5-A8FC-A81123BE887C}"/>
              </a:ext>
            </a:extLst>
          </p:cNvPr>
          <p:cNvSpPr/>
          <p:nvPr/>
        </p:nvSpPr>
        <p:spPr>
          <a:xfrm>
            <a:off x="4676775" y="1847850"/>
            <a:ext cx="733425" cy="3834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2E3FA6-34D2-434E-98CA-CB85B5E48E87}"/>
              </a:ext>
            </a:extLst>
          </p:cNvPr>
          <p:cNvCxnSpPr>
            <a:cxnSpLocks/>
          </p:cNvCxnSpPr>
          <p:nvPr/>
        </p:nvCxnSpPr>
        <p:spPr>
          <a:xfrm>
            <a:off x="5531615" y="3657600"/>
            <a:ext cx="8163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6D33FD5-C1D0-4DF6-AD9F-391A932885D2}"/>
              </a:ext>
            </a:extLst>
          </p:cNvPr>
          <p:cNvGrpSpPr/>
          <p:nvPr/>
        </p:nvGrpSpPr>
        <p:grpSpPr>
          <a:xfrm>
            <a:off x="6348001" y="2698606"/>
            <a:ext cx="7702382" cy="897292"/>
            <a:chOff x="6413808" y="2967335"/>
            <a:chExt cx="7702382" cy="89729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8EA27C-17C8-4AD5-AB78-D89DCC8BAE5A}"/>
                </a:ext>
              </a:extLst>
            </p:cNvPr>
            <p:cNvSpPr txBox="1"/>
            <p:nvPr/>
          </p:nvSpPr>
          <p:spPr>
            <a:xfrm>
              <a:off x="6413808" y="2967335"/>
              <a:ext cx="7702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10 &lt; 70 &lt; 30 &lt; 80 &lt; 40 &lt; 20 &lt; 50 &lt;60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6DD092A-6EAF-4222-8AB6-A9430A91B17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0" y="3478576"/>
              <a:ext cx="2561107" cy="0"/>
            </a:xfrm>
            <a:prstGeom prst="line">
              <a:avLst/>
            </a:prstGeom>
            <a:ln w="1905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31B229B-3466-4729-B85F-A339F924C8F6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25" y="3657600"/>
              <a:ext cx="2812864" cy="0"/>
            </a:xfrm>
            <a:prstGeom prst="line">
              <a:avLst/>
            </a:prstGeom>
            <a:ln w="1905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CA9016F-CBEB-4C27-9574-874F8BF589B2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40" y="3864627"/>
              <a:ext cx="1882999" cy="0"/>
            </a:xfrm>
            <a:prstGeom prst="line">
              <a:avLst/>
            </a:prstGeom>
            <a:ln w="1905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D58313-E88C-4814-9273-894EDCB4AEDD}"/>
                </a:ext>
              </a:extLst>
            </p:cNvPr>
            <p:cNvCxnSpPr>
              <a:cxnSpLocks/>
            </p:cNvCxnSpPr>
            <p:nvPr/>
          </p:nvCxnSpPr>
          <p:spPr>
            <a:xfrm>
              <a:off x="10364839" y="3484135"/>
              <a:ext cx="447675" cy="0"/>
            </a:xfrm>
            <a:prstGeom prst="line">
              <a:avLst/>
            </a:prstGeom>
            <a:ln w="1905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FECB53C-0E5F-455B-B0D7-319064490830}"/>
                </a:ext>
              </a:extLst>
            </p:cNvPr>
            <p:cNvCxnSpPr>
              <a:cxnSpLocks/>
            </p:cNvCxnSpPr>
            <p:nvPr/>
          </p:nvCxnSpPr>
          <p:spPr>
            <a:xfrm>
              <a:off x="10977816" y="3478576"/>
              <a:ext cx="447675" cy="0"/>
            </a:xfrm>
            <a:prstGeom prst="line">
              <a:avLst/>
            </a:prstGeom>
            <a:ln w="1905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B4E25B9-87CC-46C2-9566-B580D8B50ECC}"/>
              </a:ext>
            </a:extLst>
          </p:cNvPr>
          <p:cNvSpPr txBox="1"/>
          <p:nvPr/>
        </p:nvSpPr>
        <p:spPr>
          <a:xfrm>
            <a:off x="5559671" y="3294161"/>
            <a:ext cx="73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도시화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F13C86-B433-4C95-8866-3C67DEA040AE}"/>
              </a:ext>
            </a:extLst>
          </p:cNvPr>
          <p:cNvSpPr txBox="1"/>
          <p:nvPr/>
        </p:nvSpPr>
        <p:spPr>
          <a:xfrm>
            <a:off x="7269384" y="3804127"/>
            <a:ext cx="3967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5060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대는 모든 연령대와 차이가 존재하며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10,30,70,80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대는 서로 차이가 존재하지 않는다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65FC1C-74F1-4E32-AE5E-DC06DC6D47AB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18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64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27AF6-F86F-472A-8DA0-D3858EFC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0" y="679450"/>
            <a:ext cx="8522970" cy="54991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70B90D-7B44-4BE2-ADD3-27261F24B7C4}"/>
              </a:ext>
            </a:extLst>
          </p:cNvPr>
          <p:cNvSpPr/>
          <p:nvPr/>
        </p:nvSpPr>
        <p:spPr>
          <a:xfrm>
            <a:off x="897188" y="-1"/>
            <a:ext cx="3903413" cy="46064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2956E-7B06-49BB-95EE-B157D74659C9}"/>
              </a:ext>
            </a:extLst>
          </p:cNvPr>
          <p:cNvSpPr txBox="1"/>
          <p:nvPr/>
        </p:nvSpPr>
        <p:spPr>
          <a:xfrm>
            <a:off x="988695" y="1218424"/>
            <a:ext cx="5360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5060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6882C5-D837-4002-9EED-D55D0205B6F0}"/>
              </a:ext>
            </a:extLst>
          </p:cNvPr>
          <p:cNvSpPr txBox="1"/>
          <p:nvPr/>
        </p:nvSpPr>
        <p:spPr>
          <a:xfrm>
            <a:off x="1079000" y="2790546"/>
            <a:ext cx="3721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결과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5060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대의 평균 구매 금액에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비해 상품 구매 빈도가 적은 것을 확인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5060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신규고객 유입을 목표로 하고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5060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선호지수 분석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3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164E90-8E3E-4C80-9A30-5B0B66695C29}"/>
              </a:ext>
            </a:extLst>
          </p:cNvPr>
          <p:cNvSpPr txBox="1"/>
          <p:nvPr/>
        </p:nvSpPr>
        <p:spPr>
          <a:xfrm>
            <a:off x="7622833" y="2583261"/>
            <a:ext cx="3721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A7BC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19.1</a:t>
            </a:r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A7BC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en-US" altLang="ko-KR" sz="6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A7BC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66FF4-11CE-41EE-8F51-A28400883466}"/>
              </a:ext>
            </a:extLst>
          </p:cNvPr>
          <p:cNvSpPr txBox="1"/>
          <p:nvPr/>
        </p:nvSpPr>
        <p:spPr>
          <a:xfrm>
            <a:off x="8378017" y="3854106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월에서 가장 많은 구매 빈도를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보이고 있으며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두 번째로는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5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월이 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18.3%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보이고 있다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EB22F2A-95EB-4C38-BFC2-BD76C70FA77E}"/>
              </a:ext>
            </a:extLst>
          </p:cNvPr>
          <p:cNvGrpSpPr/>
          <p:nvPr/>
        </p:nvGrpSpPr>
        <p:grpSpPr>
          <a:xfrm>
            <a:off x="1526437" y="2236377"/>
            <a:ext cx="6131555" cy="3712257"/>
            <a:chOff x="1194188" y="1958033"/>
            <a:chExt cx="6131555" cy="371225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0282D4-1FE9-4B46-B4F8-8203B27C0E49}"/>
                </a:ext>
              </a:extLst>
            </p:cNvPr>
            <p:cNvGrpSpPr/>
            <p:nvPr/>
          </p:nvGrpSpPr>
          <p:grpSpPr>
            <a:xfrm>
              <a:off x="1194188" y="1958033"/>
              <a:ext cx="6131555" cy="3712257"/>
              <a:chOff x="1248414" y="2186633"/>
              <a:chExt cx="6131555" cy="3712257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23542FB-5B16-4926-BC71-C287972203AD}"/>
                  </a:ext>
                </a:extLst>
              </p:cNvPr>
              <p:cNvGrpSpPr/>
              <p:nvPr/>
            </p:nvGrpSpPr>
            <p:grpSpPr>
              <a:xfrm>
                <a:off x="1248414" y="2186633"/>
                <a:ext cx="6131555" cy="3712257"/>
                <a:chOff x="1297946" y="2318569"/>
                <a:chExt cx="5417322" cy="3279835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63D1D2F-4A42-42C3-A90D-E7E89832DC2E}"/>
                    </a:ext>
                  </a:extLst>
                </p:cNvPr>
                <p:cNvGrpSpPr/>
                <p:nvPr/>
              </p:nvGrpSpPr>
              <p:grpSpPr>
                <a:xfrm>
                  <a:off x="1297946" y="2512044"/>
                  <a:ext cx="5417322" cy="3086360"/>
                  <a:chOff x="1735954" y="2175357"/>
                  <a:chExt cx="6072142" cy="3535986"/>
                </a:xfrm>
              </p:grpSpPr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28748D57-9B00-45EA-904D-86FD701EA2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5954" y="2175357"/>
                    <a:ext cx="6072142" cy="3535986"/>
                  </a:xfrm>
                  <a:prstGeom prst="rect">
                    <a:avLst/>
                  </a:prstGeom>
                </p:spPr>
              </p:pic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22EAA44-51C3-4EEF-9049-EE76773B0AF5}"/>
                      </a:ext>
                    </a:extLst>
                  </p:cNvPr>
                  <p:cNvSpPr/>
                  <p:nvPr/>
                </p:nvSpPr>
                <p:spPr>
                  <a:xfrm>
                    <a:off x="3964455" y="2380331"/>
                    <a:ext cx="2328188" cy="448735"/>
                  </a:xfrm>
                  <a:prstGeom prst="rect">
                    <a:avLst/>
                  </a:prstGeom>
                  <a:solidFill>
                    <a:srgbClr val="F6F5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F10D07E8-0686-4ABA-9E25-4CBAE20BE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85859" y="2318569"/>
                  <a:ext cx="1543050" cy="247650"/>
                </a:xfrm>
                <a:prstGeom prst="rect">
                  <a:avLst/>
                </a:prstGeom>
              </p:spPr>
            </p:pic>
          </p:grp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B12AA45-24FA-4F78-8BED-CBEE7E2A688A}"/>
                  </a:ext>
                </a:extLst>
              </p:cNvPr>
              <p:cNvSpPr/>
              <p:nvPr/>
            </p:nvSpPr>
            <p:spPr>
              <a:xfrm>
                <a:off x="4162425" y="3581399"/>
                <a:ext cx="200025" cy="200025"/>
              </a:xfrm>
              <a:prstGeom prst="ellipse">
                <a:avLst/>
              </a:prstGeom>
              <a:noFill/>
              <a:ln w="31750">
                <a:solidFill>
                  <a:srgbClr val="AABB4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12C9F9B-2AE6-4EFC-BDD5-2C264117F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3998" y="3180632"/>
              <a:ext cx="150194" cy="172167"/>
            </a:xfrm>
            <a:prstGeom prst="line">
              <a:avLst/>
            </a:prstGeom>
            <a:ln w="12700">
              <a:solidFill>
                <a:srgbClr val="B6C76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FF7007D-C714-4B37-9A1B-2EBD377CB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3717" y="3183422"/>
              <a:ext cx="273381" cy="1"/>
            </a:xfrm>
            <a:prstGeom prst="line">
              <a:avLst/>
            </a:prstGeom>
            <a:ln w="12700">
              <a:solidFill>
                <a:srgbClr val="B6C76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7DD7583-D96B-4C7D-9729-C3BE86A207CE}"/>
                </a:ext>
              </a:extLst>
            </p:cNvPr>
            <p:cNvSpPr/>
            <p:nvPr/>
          </p:nvSpPr>
          <p:spPr>
            <a:xfrm>
              <a:off x="4702282" y="3010228"/>
              <a:ext cx="1093180" cy="340807"/>
            </a:xfrm>
            <a:prstGeom prst="roundRect">
              <a:avLst/>
            </a:prstGeom>
            <a:solidFill>
              <a:srgbClr val="A7B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8A131C7-EB26-447B-9705-1A4A6E77215F}"/>
                </a:ext>
              </a:extLst>
            </p:cNvPr>
            <p:cNvSpPr txBox="1"/>
            <p:nvPr/>
          </p:nvSpPr>
          <p:spPr>
            <a:xfrm>
              <a:off x="4781550" y="3029372"/>
              <a:ext cx="1527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Maximum</a:t>
              </a:r>
              <a:endParaRPr lang="ko-KR" altLang="en-US" sz="1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575AF41-A2B5-4199-8033-ED96DAA276B8}"/>
                </a:ext>
              </a:extLst>
            </p:cNvPr>
            <p:cNvSpPr/>
            <p:nvPr/>
          </p:nvSpPr>
          <p:spPr>
            <a:xfrm>
              <a:off x="4671119" y="2958780"/>
              <a:ext cx="1158181" cy="443701"/>
            </a:xfrm>
            <a:prstGeom prst="round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39BD788-6745-47DB-9691-B0C2ACD0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911" y="4222093"/>
              <a:ext cx="333924" cy="382775"/>
            </a:xfrm>
            <a:prstGeom prst="line">
              <a:avLst/>
            </a:prstGeom>
            <a:ln w="12700">
              <a:solidFill>
                <a:srgbClr val="B6C76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4D2F214-BCC1-4E75-B17E-F46B9536FD1E}"/>
                </a:ext>
              </a:extLst>
            </p:cNvPr>
            <p:cNvSpPr/>
            <p:nvPr/>
          </p:nvSpPr>
          <p:spPr>
            <a:xfrm>
              <a:off x="6775199" y="3981449"/>
              <a:ext cx="200025" cy="200025"/>
            </a:xfrm>
            <a:prstGeom prst="ellipse">
              <a:avLst/>
            </a:prstGeom>
            <a:noFill/>
            <a:ln w="31750">
              <a:solidFill>
                <a:srgbClr val="AABB4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F339181-12EC-4479-A2DA-BF46E60B0EEE}"/>
                </a:ext>
              </a:extLst>
            </p:cNvPr>
            <p:cNvGrpSpPr/>
            <p:nvPr/>
          </p:nvGrpSpPr>
          <p:grpSpPr>
            <a:xfrm>
              <a:off x="5062618" y="4463145"/>
              <a:ext cx="1661666" cy="443701"/>
              <a:chOff x="4900536" y="4168313"/>
              <a:chExt cx="1661666" cy="443701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0786463-1708-44BE-AE14-F35B17D9FE3B}"/>
                  </a:ext>
                </a:extLst>
              </p:cNvPr>
              <p:cNvSpPr/>
              <p:nvPr/>
            </p:nvSpPr>
            <p:spPr>
              <a:xfrm>
                <a:off x="4928770" y="4219761"/>
                <a:ext cx="1093180" cy="340807"/>
              </a:xfrm>
              <a:prstGeom prst="roundRect">
                <a:avLst/>
              </a:prstGeom>
              <a:solidFill>
                <a:srgbClr val="A7BC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A1B944E-03AA-4270-8042-508EC0A808AC}"/>
                  </a:ext>
                </a:extLst>
              </p:cNvPr>
              <p:cNvGrpSpPr/>
              <p:nvPr/>
            </p:nvGrpSpPr>
            <p:grpSpPr>
              <a:xfrm>
                <a:off x="4900536" y="4168313"/>
                <a:ext cx="1661666" cy="443701"/>
                <a:chOff x="4193423" y="4540508"/>
                <a:chExt cx="1661666" cy="443701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246BA66-214F-4EFC-8A1C-CC0042D059E7}"/>
                    </a:ext>
                  </a:extLst>
                </p:cNvPr>
                <p:cNvSpPr txBox="1"/>
                <p:nvPr/>
              </p:nvSpPr>
              <p:spPr>
                <a:xfrm>
                  <a:off x="4327218" y="4605262"/>
                  <a:ext cx="15278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bg1"/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Minimum</a:t>
                  </a:r>
                  <a:endParaRPr lang="ko-KR" altLang="en-US" sz="14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7C705C04-3085-4CE3-B4C4-102E3D39A09A}"/>
                    </a:ext>
                  </a:extLst>
                </p:cNvPr>
                <p:cNvSpPr/>
                <p:nvPr/>
              </p:nvSpPr>
              <p:spPr>
                <a:xfrm>
                  <a:off x="4193423" y="4540508"/>
                  <a:ext cx="1158181" cy="443701"/>
                </a:xfrm>
                <a:prstGeom prst="roundRect">
                  <a:avLst/>
                </a:prstGeom>
                <a:noFill/>
                <a:ln w="254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4E76D00-4428-4790-8A23-99E5C4989444}"/>
                </a:ext>
              </a:extLst>
            </p:cNvPr>
            <p:cNvCxnSpPr>
              <a:cxnSpLocks/>
            </p:cNvCxnSpPr>
            <p:nvPr/>
          </p:nvCxnSpPr>
          <p:spPr>
            <a:xfrm>
              <a:off x="6271720" y="4614393"/>
              <a:ext cx="262430" cy="5232"/>
            </a:xfrm>
            <a:prstGeom prst="line">
              <a:avLst/>
            </a:prstGeom>
            <a:ln w="12700">
              <a:solidFill>
                <a:srgbClr val="B6C76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FD58A4F-420F-4EAF-9F0C-05655E568F50}"/>
              </a:ext>
            </a:extLst>
          </p:cNvPr>
          <p:cNvSpPr txBox="1"/>
          <p:nvPr/>
        </p:nvSpPr>
        <p:spPr>
          <a:xfrm>
            <a:off x="8378016" y="4685693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추세선을 보았을 때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9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월로 갈수록 </a:t>
            </a:r>
            <a:endParaRPr lang="en-US" altLang="ko-KR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구매빈도가 점차 낮아지는 모습을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볼 수 있다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E4C516-D833-4C07-BAF3-512F6CB991B5}"/>
              </a:ext>
            </a:extLst>
          </p:cNvPr>
          <p:cNvSpPr txBox="1"/>
          <p:nvPr/>
        </p:nvSpPr>
        <p:spPr>
          <a:xfrm>
            <a:off x="1890425" y="516206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Monthly Purchase Percentage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82DC47-D80E-44CC-AA09-DF118D678329}"/>
              </a:ext>
            </a:extLst>
          </p:cNvPr>
          <p:cNvSpPr txBox="1"/>
          <p:nvPr/>
        </p:nvSpPr>
        <p:spPr>
          <a:xfrm>
            <a:off x="1927001" y="1146991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5060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월별 구매 비율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0022E2-5647-40AE-AC4D-CD22BC3A6CD1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19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8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1" y="0"/>
            <a:ext cx="12179122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5C280-505D-47CC-A355-8B718CA237FE}"/>
              </a:ext>
            </a:extLst>
          </p:cNvPr>
          <p:cNvSpPr txBox="1"/>
          <p:nvPr/>
        </p:nvSpPr>
        <p:spPr>
          <a:xfrm>
            <a:off x="8470399" y="1950797"/>
            <a:ext cx="3721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1B3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1B3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en-US" altLang="ko-KR" sz="6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1B3D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5693D0-205D-427E-86DF-1E899517DC22}"/>
              </a:ext>
            </a:extLst>
          </p:cNvPr>
          <p:cNvSpPr txBox="1"/>
          <p:nvPr/>
        </p:nvSpPr>
        <p:spPr>
          <a:xfrm>
            <a:off x="8470399" y="4206501"/>
            <a:ext cx="3721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62D4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62D4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en-US" altLang="ko-KR" sz="6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62D4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7569B9-4370-4DFE-AFFD-D821F93AB4BE}"/>
              </a:ext>
            </a:extLst>
          </p:cNvPr>
          <p:cNvSpPr txBox="1"/>
          <p:nvPr/>
        </p:nvSpPr>
        <p:spPr>
          <a:xfrm>
            <a:off x="9502597" y="3135736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50,60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대 사람들은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잡화를 가장 많이</a:t>
            </a:r>
            <a:endParaRPr lang="en-US" altLang="ko-KR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구매하며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다음은 여성의류가 </a:t>
            </a:r>
            <a:endParaRPr lang="en-US" altLang="ko-KR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20.1%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차지한다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FBB7-2362-463C-A371-72E4FF05B2F4}"/>
              </a:ext>
            </a:extLst>
          </p:cNvPr>
          <p:cNvSpPr txBox="1"/>
          <p:nvPr/>
        </p:nvSpPr>
        <p:spPr>
          <a:xfrm>
            <a:off x="9515475" y="5430789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모든 연령대의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사람들은 잡화를 가장 많이 구매하며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그 다음은 여성의류가 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13.7%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차지한다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endParaRPr lang="ko-KR" altLang="en-US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817C1C9-582D-4628-8A3C-662E1A33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62" y="2103727"/>
            <a:ext cx="1962150" cy="285750"/>
          </a:xfrm>
          <a:prstGeom prst="rect">
            <a:avLst/>
          </a:prstGeom>
        </p:spPr>
      </p:pic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EC9C9A12-8176-4F80-8098-E065C1CA9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143078"/>
              </p:ext>
            </p:extLst>
          </p:nvPr>
        </p:nvGraphicFramePr>
        <p:xfrm>
          <a:off x="854951" y="2389477"/>
          <a:ext cx="8400035" cy="50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2D9C17-DBA1-4D77-B2AA-A536481CEA50}"/>
              </a:ext>
            </a:extLst>
          </p:cNvPr>
          <p:cNvSpPr/>
          <p:nvPr/>
        </p:nvSpPr>
        <p:spPr>
          <a:xfrm>
            <a:off x="4368472" y="2543172"/>
            <a:ext cx="2262130" cy="25055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05C-8154-4781-90C0-205C7ACCD3AB}"/>
              </a:ext>
            </a:extLst>
          </p:cNvPr>
          <p:cNvSpPr txBox="1"/>
          <p:nvPr/>
        </p:nvSpPr>
        <p:spPr>
          <a:xfrm>
            <a:off x="1622570" y="508903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Purchase Percentage by Age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84EF1-1693-48EF-977F-AF47760A9F13}"/>
              </a:ext>
            </a:extLst>
          </p:cNvPr>
          <p:cNvSpPr txBox="1"/>
          <p:nvPr/>
        </p:nvSpPr>
        <p:spPr>
          <a:xfrm>
            <a:off x="1659146" y="1139688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나이대별 </a:t>
            </a:r>
            <a:r>
              <a:rPr lang="ko-KR" altLang="en-US" sz="1200" dirty="0" err="1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상품군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구매 비율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4ADC9-021C-44D5-BEB2-50200D4ABC58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19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1B7B78-AA26-4016-AEFF-ADC85A6B6817}"/>
              </a:ext>
            </a:extLst>
          </p:cNvPr>
          <p:cNvSpPr txBox="1"/>
          <p:nvPr/>
        </p:nvSpPr>
        <p:spPr>
          <a:xfrm>
            <a:off x="8199554" y="2767280"/>
            <a:ext cx="3721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5D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5D5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sz="6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5D5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886A6F-0D52-4ABA-8E3B-3FC8F90465FE}"/>
              </a:ext>
            </a:extLst>
          </p:cNvPr>
          <p:cNvSpPr txBox="1"/>
          <p:nvPr/>
        </p:nvSpPr>
        <p:spPr>
          <a:xfrm>
            <a:off x="9515475" y="3987713"/>
            <a:ext cx="2676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월별 구매 빈도와 마찬가지로 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월로 갈수록 점차 감소하나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9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월에는 </a:t>
            </a:r>
            <a:endParaRPr lang="en-US" altLang="ko-KR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식품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스포츠패션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유아동의류가 </a:t>
            </a:r>
            <a:endParaRPr lang="en-US" altLang="ko-KR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소폭 상승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하였다</a:t>
            </a:r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51EFD96-172A-44B1-91EF-34F917877F5A}"/>
              </a:ext>
            </a:extLst>
          </p:cNvPr>
          <p:cNvGrpSpPr/>
          <p:nvPr/>
        </p:nvGrpSpPr>
        <p:grpSpPr>
          <a:xfrm>
            <a:off x="1045994" y="2211857"/>
            <a:ext cx="8418287" cy="4646143"/>
            <a:chOff x="1354664" y="2484178"/>
            <a:chExt cx="7509600" cy="5196867"/>
          </a:xfrm>
        </p:grpSpPr>
        <p:graphicFrame>
          <p:nvGraphicFramePr>
            <p:cNvPr id="26" name="차트 25">
              <a:extLst>
                <a:ext uri="{FF2B5EF4-FFF2-40B4-BE49-F238E27FC236}">
                  <a16:creationId xmlns:a16="http://schemas.microsoft.com/office/drawing/2014/main" id="{CE255CB1-BD60-4433-8BCC-040B5B9363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9658992"/>
                </p:ext>
              </p:extLst>
            </p:nvPr>
          </p:nvGraphicFramePr>
          <p:xfrm>
            <a:off x="1354664" y="2623045"/>
            <a:ext cx="7509600" cy="505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57C2524-C56B-46C8-A5EF-FDDF6619B687}"/>
                </a:ext>
              </a:extLst>
            </p:cNvPr>
            <p:cNvSpPr/>
            <p:nvPr/>
          </p:nvSpPr>
          <p:spPr>
            <a:xfrm>
              <a:off x="2854860" y="2856207"/>
              <a:ext cx="3922723" cy="458816"/>
            </a:xfrm>
            <a:prstGeom prst="rect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F1FE413-77A2-409D-9973-57FC7D6F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871" y="2484178"/>
              <a:ext cx="3314700" cy="21907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99BDF9-68BC-4F79-91BA-0ED49786B217}"/>
              </a:ext>
            </a:extLst>
          </p:cNvPr>
          <p:cNvSpPr txBox="1"/>
          <p:nvPr/>
        </p:nvSpPr>
        <p:spPr>
          <a:xfrm>
            <a:off x="1890425" y="516206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Product Purchase Percentage 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49F0A-1CD2-4D08-8753-3CC1E46D4174}"/>
              </a:ext>
            </a:extLst>
          </p:cNvPr>
          <p:cNvSpPr txBox="1"/>
          <p:nvPr/>
        </p:nvSpPr>
        <p:spPr>
          <a:xfrm>
            <a:off x="1927001" y="1146991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5060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월별 </a:t>
            </a:r>
            <a:r>
              <a:rPr lang="ko-KR" altLang="en-US" sz="1200" dirty="0" err="1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상품군</a:t>
            </a:r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구매 비율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AFCCC-3986-4EDA-9311-8CF921AD4CFD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21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00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DB834D-C98F-4BBB-BFF9-DAC68784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90" y="1171574"/>
            <a:ext cx="8157210" cy="51093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A8F978-F7D1-4142-8FC8-4BA984F615D2}"/>
              </a:ext>
            </a:extLst>
          </p:cNvPr>
          <p:cNvSpPr/>
          <p:nvPr/>
        </p:nvSpPr>
        <p:spPr>
          <a:xfrm>
            <a:off x="4034790" y="1171574"/>
            <a:ext cx="8157210" cy="510939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70B90D-7B44-4BE2-ADD3-27261F24B7C4}"/>
              </a:ext>
            </a:extLst>
          </p:cNvPr>
          <p:cNvSpPr/>
          <p:nvPr/>
        </p:nvSpPr>
        <p:spPr>
          <a:xfrm>
            <a:off x="897188" y="-1"/>
            <a:ext cx="3903413" cy="46064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EEA86-0AF3-4C5D-8A4F-9E612EDD118D}"/>
              </a:ext>
            </a:extLst>
          </p:cNvPr>
          <p:cNvSpPr txBox="1"/>
          <p:nvPr/>
        </p:nvSpPr>
        <p:spPr>
          <a:xfrm>
            <a:off x="1079000" y="1436081"/>
            <a:ext cx="5360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Regression</a:t>
            </a:r>
          </a:p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Analysis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15525-DCD5-48E8-9C22-E5E46C9DFF7A}"/>
              </a:ext>
            </a:extLst>
          </p:cNvPr>
          <p:cNvSpPr txBox="1"/>
          <p:nvPr/>
        </p:nvSpPr>
        <p:spPr>
          <a:xfrm>
            <a:off x="1079000" y="3008143"/>
            <a:ext cx="372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회귀분석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FAF6A-924B-4D37-ABBD-0D8F06C428AD}"/>
              </a:ext>
            </a:extLst>
          </p:cNvPr>
          <p:cNvSpPr txBox="1"/>
          <p:nvPr/>
        </p:nvSpPr>
        <p:spPr>
          <a:xfrm>
            <a:off x="1079000" y="3429000"/>
            <a:ext cx="372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매출액에 가장 큰 영향을 주는 요인을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 위해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분석 실시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511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3E4959-AF98-402C-AF4E-2D78A393DEC1}"/>
              </a:ext>
            </a:extLst>
          </p:cNvPr>
          <p:cNvGrpSpPr/>
          <p:nvPr/>
        </p:nvGrpSpPr>
        <p:grpSpPr>
          <a:xfrm>
            <a:off x="1464482" y="2186839"/>
            <a:ext cx="655399" cy="676483"/>
            <a:chOff x="6323682" y="2985742"/>
            <a:chExt cx="1100035" cy="110003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757CE70-62AA-40F5-8A30-C172B427CDDF}"/>
                </a:ext>
              </a:extLst>
            </p:cNvPr>
            <p:cNvSpPr/>
            <p:nvPr/>
          </p:nvSpPr>
          <p:spPr>
            <a:xfrm>
              <a:off x="6323682" y="2985742"/>
              <a:ext cx="1100035" cy="1100035"/>
            </a:xfrm>
            <a:prstGeom prst="ellipse">
              <a:avLst/>
            </a:prstGeom>
            <a:noFill/>
            <a:ln>
              <a:solidFill>
                <a:srgbClr val="006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AAF56E2-20EA-47DC-B288-95451AE89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476" y="3208907"/>
              <a:ext cx="710588" cy="71058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E7912C-145B-4A95-9525-43C977CC60CE}"/>
              </a:ext>
            </a:extLst>
          </p:cNvPr>
          <p:cNvGrpSpPr/>
          <p:nvPr/>
        </p:nvGrpSpPr>
        <p:grpSpPr>
          <a:xfrm>
            <a:off x="6434370" y="2189651"/>
            <a:ext cx="655399" cy="676483"/>
            <a:chOff x="6323682" y="1250689"/>
            <a:chExt cx="1100035" cy="110003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4F595EB-7CA6-411E-80C3-9D6A32BDA284}"/>
                </a:ext>
              </a:extLst>
            </p:cNvPr>
            <p:cNvSpPr/>
            <p:nvPr/>
          </p:nvSpPr>
          <p:spPr>
            <a:xfrm>
              <a:off x="6323682" y="1250689"/>
              <a:ext cx="1100035" cy="1100035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90422EB1-6294-41AB-BF6B-A5F0365A0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476" y="1448625"/>
              <a:ext cx="704161" cy="704161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751473-AEAC-455D-8415-A4CBD9CB1534}"/>
              </a:ext>
            </a:extLst>
          </p:cNvPr>
          <p:cNvSpPr txBox="1"/>
          <p:nvPr/>
        </p:nvSpPr>
        <p:spPr>
          <a:xfrm>
            <a:off x="7089769" y="2134718"/>
            <a:ext cx="3974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X1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일별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50,60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대의 고객 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518AEA-B2F6-4710-870E-4BB7BCDB6A54}"/>
              </a:ext>
            </a:extLst>
          </p:cNvPr>
          <p:cNvSpPr txBox="1"/>
          <p:nvPr/>
        </p:nvSpPr>
        <p:spPr>
          <a:xfrm>
            <a:off x="2146579" y="2227171"/>
            <a:ext cx="281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66C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Y : </a:t>
            </a:r>
            <a:r>
              <a:rPr lang="ko-KR" altLang="en-US" sz="2000" dirty="0">
                <a:solidFill>
                  <a:srgbClr val="0066C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일일 매출액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6600D8-9665-43F6-A287-4892019603AD}"/>
              </a:ext>
            </a:extLst>
          </p:cNvPr>
          <p:cNvGrpSpPr/>
          <p:nvPr/>
        </p:nvGrpSpPr>
        <p:grpSpPr>
          <a:xfrm>
            <a:off x="6434370" y="3200568"/>
            <a:ext cx="655399" cy="676483"/>
            <a:chOff x="6323682" y="1250689"/>
            <a:chExt cx="1100035" cy="110003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B46202E-C62D-4111-8C16-03F40D71E7BC}"/>
                </a:ext>
              </a:extLst>
            </p:cNvPr>
            <p:cNvSpPr/>
            <p:nvPr/>
          </p:nvSpPr>
          <p:spPr>
            <a:xfrm>
              <a:off x="6323682" y="1250689"/>
              <a:ext cx="1100035" cy="1100035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6A4AE0E-01AC-4F67-B410-279F8A743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476" y="1448625"/>
              <a:ext cx="704161" cy="704161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EA1126-047C-449C-B381-D18DA2F51FFD}"/>
              </a:ext>
            </a:extLst>
          </p:cNvPr>
          <p:cNvSpPr txBox="1"/>
          <p:nvPr/>
        </p:nvSpPr>
        <p:spPr>
          <a:xfrm>
            <a:off x="7089768" y="3145635"/>
            <a:ext cx="357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X2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일별 전국 평균 온도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656A38B-9D38-4E21-B912-BE74EE8D333F}"/>
              </a:ext>
            </a:extLst>
          </p:cNvPr>
          <p:cNvGrpSpPr/>
          <p:nvPr/>
        </p:nvGrpSpPr>
        <p:grpSpPr>
          <a:xfrm>
            <a:off x="6434369" y="4211485"/>
            <a:ext cx="655399" cy="676483"/>
            <a:chOff x="6323682" y="1250689"/>
            <a:chExt cx="1100035" cy="110003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C8E1673-6E6B-46C9-B8BA-962461E03F65}"/>
                </a:ext>
              </a:extLst>
            </p:cNvPr>
            <p:cNvSpPr/>
            <p:nvPr/>
          </p:nvSpPr>
          <p:spPr>
            <a:xfrm>
              <a:off x="6323682" y="1250689"/>
              <a:ext cx="1100035" cy="1100035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226691F-B7E1-4520-9517-BACCE62E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476" y="1448625"/>
              <a:ext cx="704161" cy="704161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D09DC40-85BE-42A4-8C9E-7F0C5D4E9730}"/>
              </a:ext>
            </a:extLst>
          </p:cNvPr>
          <p:cNvSpPr txBox="1"/>
          <p:nvPr/>
        </p:nvSpPr>
        <p:spPr>
          <a:xfrm>
            <a:off x="7089768" y="4156552"/>
            <a:ext cx="347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X3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추석까지 남은 일수 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3615B5-4CF7-48B5-B5F3-19A5260E6143}"/>
              </a:ext>
            </a:extLst>
          </p:cNvPr>
          <p:cNvGrpSpPr/>
          <p:nvPr/>
        </p:nvGrpSpPr>
        <p:grpSpPr>
          <a:xfrm>
            <a:off x="6435410" y="5323933"/>
            <a:ext cx="655399" cy="676483"/>
            <a:chOff x="6323682" y="1250689"/>
            <a:chExt cx="1100035" cy="110003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17B6800-DAF3-4D1D-BB54-FF2E0CF54998}"/>
                </a:ext>
              </a:extLst>
            </p:cNvPr>
            <p:cNvSpPr/>
            <p:nvPr/>
          </p:nvSpPr>
          <p:spPr>
            <a:xfrm>
              <a:off x="6323682" y="1250689"/>
              <a:ext cx="1100035" cy="1100035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027222FE-DB26-40ED-89B3-02F77AFFE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476" y="1448625"/>
              <a:ext cx="704161" cy="704161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CC0BADE-3338-4921-AF06-1123D6378818}"/>
              </a:ext>
            </a:extLst>
          </p:cNvPr>
          <p:cNvSpPr txBox="1"/>
          <p:nvPr/>
        </p:nvSpPr>
        <p:spPr>
          <a:xfrm>
            <a:off x="7090809" y="5269000"/>
            <a:ext cx="422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X4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공휴일의 유무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질적 변수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BDC8A-AAFF-435F-BD05-5BC08AE1B6F6}"/>
              </a:ext>
            </a:extLst>
          </p:cNvPr>
          <p:cNvSpPr txBox="1"/>
          <p:nvPr/>
        </p:nvSpPr>
        <p:spPr>
          <a:xfrm>
            <a:off x="7089768" y="2506380"/>
            <a:ext cx="46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50,60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고객수가 매출액에 어느 정도의 영향력인지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알아보기 위해 독립변수로 선정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B3C905-9D71-4060-B3EF-763E13CB49A9}"/>
              </a:ext>
            </a:extLst>
          </p:cNvPr>
          <p:cNvSpPr txBox="1"/>
          <p:nvPr/>
        </p:nvSpPr>
        <p:spPr>
          <a:xfrm>
            <a:off x="7089768" y="3504934"/>
            <a:ext cx="46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월별 구매빈도의 차이를 보고 온도가 영향을 줄 것이라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판단되어 독립변수로 선정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기상자료개방포털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EA9209-8F64-40D8-A1A9-B6328A014C70}"/>
              </a:ext>
            </a:extLst>
          </p:cNvPr>
          <p:cNvSpPr txBox="1"/>
          <p:nvPr/>
        </p:nvSpPr>
        <p:spPr>
          <a:xfrm>
            <a:off x="7089768" y="4524976"/>
            <a:ext cx="468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추석에 가까워질수록 구매액에 영향을 줄 것으로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판단되어 독립변수로 선정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네이버 공휴일 검색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3C806D-803D-4702-8BC0-0DD1B6861283}"/>
              </a:ext>
            </a:extLst>
          </p:cNvPr>
          <p:cNvSpPr txBox="1"/>
          <p:nvPr/>
        </p:nvSpPr>
        <p:spPr>
          <a:xfrm>
            <a:off x="7089768" y="5637354"/>
            <a:ext cx="481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공휴일도 구매액에 영향을 줄 것으로 판단되어 공휴일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일전과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일후까지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 표시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아닌 경우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 (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네이버 공휴일 검색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883D0B-BA23-4F59-BADE-4C7C70E49C18}"/>
              </a:ext>
            </a:extLst>
          </p:cNvPr>
          <p:cNvSpPr txBox="1"/>
          <p:nvPr/>
        </p:nvSpPr>
        <p:spPr>
          <a:xfrm>
            <a:off x="2146579" y="2513576"/>
            <a:ext cx="348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66C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매출액을 증가시키는 영향력 있는 변수를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66CC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66CC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찾기 위해 종속변수로 설정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66CC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83D3AF-CAED-43CB-A7AA-4BE970EBEFD5}"/>
              </a:ext>
            </a:extLst>
          </p:cNvPr>
          <p:cNvSpPr txBox="1"/>
          <p:nvPr/>
        </p:nvSpPr>
        <p:spPr>
          <a:xfrm>
            <a:off x="1464482" y="535404"/>
            <a:ext cx="65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Regression Analysis</a:t>
            </a:r>
            <a:endParaRPr lang="ko-KR" altLang="en-US" sz="3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564C06-CEE6-4AEE-98A1-1ACF617F1DF4}"/>
              </a:ext>
            </a:extLst>
          </p:cNvPr>
          <p:cNvSpPr txBox="1"/>
          <p:nvPr/>
        </p:nvSpPr>
        <p:spPr>
          <a:xfrm>
            <a:off x="1501058" y="1166189"/>
            <a:ext cx="5052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회귀분석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368159-DA64-44FA-A96E-BE48CA88CD0A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22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6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E3587-69A0-494A-AE5F-80FD2B90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71" y="1688296"/>
            <a:ext cx="3053440" cy="12877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89EBFA-03B9-4E84-9BF4-D395DC10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92" y="1688296"/>
            <a:ext cx="4929013" cy="4395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E5D69E-9B14-4CD9-BD51-73239AF9B110}"/>
              </a:ext>
            </a:extLst>
          </p:cNvPr>
          <p:cNvSpPr txBox="1"/>
          <p:nvPr/>
        </p:nvSpPr>
        <p:spPr>
          <a:xfrm>
            <a:off x="2129154" y="924913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독립변수들을 단위정상법을 통해 데이터 표준화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7ED287-17AC-4CD0-AFA1-FA69ABE2D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1" y="704321"/>
            <a:ext cx="704161" cy="704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E9483-D905-4271-82FE-B08FB6EB9FAD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23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05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200792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6840F4-750A-4716-B3ED-797737F3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66" y="1822252"/>
            <a:ext cx="4905375" cy="320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5D69E-9B14-4CD9-BD51-73239AF9B110}"/>
              </a:ext>
            </a:extLst>
          </p:cNvPr>
          <p:cNvSpPr txBox="1"/>
          <p:nvPr/>
        </p:nvSpPr>
        <p:spPr>
          <a:xfrm>
            <a:off x="2129154" y="924913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회귀분석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7ED287-17AC-4CD0-AFA1-FA69ABE2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1" y="704321"/>
            <a:ext cx="704161" cy="7041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6590F8-AF2B-4927-9602-59383703D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747" y="1769795"/>
            <a:ext cx="4108312" cy="76669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568844-C71F-4D25-B908-198A89D2CA23}"/>
              </a:ext>
            </a:extLst>
          </p:cNvPr>
          <p:cNvSpPr/>
          <p:nvPr/>
        </p:nvSpPr>
        <p:spPr>
          <a:xfrm>
            <a:off x="5960545" y="3960540"/>
            <a:ext cx="4216254" cy="16778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A9597-1DC2-4C30-814E-3D167B13EFAE}"/>
              </a:ext>
            </a:extLst>
          </p:cNvPr>
          <p:cNvSpPr txBox="1"/>
          <p:nvPr/>
        </p:nvSpPr>
        <p:spPr>
          <a:xfrm>
            <a:off x="1477747" y="3664347"/>
            <a:ext cx="326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0.05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C0F4A-E29F-430D-9A7C-D9FD30CC81BB}"/>
              </a:ext>
            </a:extLst>
          </p:cNvPr>
          <p:cNvSpPr txBox="1"/>
          <p:nvPr/>
        </p:nvSpPr>
        <p:spPr>
          <a:xfrm>
            <a:off x="1487272" y="4083208"/>
            <a:ext cx="326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공휴일 유무 독립변수는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r"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유의하지 않으므로 제거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FB0126-316B-4451-ACC3-2A53BECD66EB}"/>
              </a:ext>
            </a:extLst>
          </p:cNvPr>
          <p:cNvCxnSpPr>
            <a:cxnSpLocks/>
          </p:cNvCxnSpPr>
          <p:nvPr/>
        </p:nvCxnSpPr>
        <p:spPr>
          <a:xfrm flipH="1">
            <a:off x="4755118" y="4051641"/>
            <a:ext cx="10976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FDB82A-3F8C-4433-9D64-C5C2B596718E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24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16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150EE4-CB9C-4E65-9C3D-F28D6F3E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2768D2-551B-4542-B6DC-70492A98211F}"/>
              </a:ext>
            </a:extLst>
          </p:cNvPr>
          <p:cNvSpPr/>
          <p:nvPr/>
        </p:nvSpPr>
        <p:spPr>
          <a:xfrm>
            <a:off x="-36576" y="-1"/>
            <a:ext cx="12192000" cy="6858001"/>
          </a:xfrm>
          <a:prstGeom prst="rect">
            <a:avLst/>
          </a:prstGeom>
          <a:solidFill>
            <a:srgbClr val="27272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84F42B-3C94-4CFB-821B-D60CF85649F6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C6BB2-B298-4A6E-8053-F74950397DE2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BBE7F-BEA4-4414-9ECF-2E5343D0882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8B899-3830-4DF9-8C53-08974C09D757}"/>
              </a:ext>
            </a:extLst>
          </p:cNvPr>
          <p:cNvSpPr txBox="1"/>
          <p:nvPr/>
        </p:nvSpPr>
        <p:spPr>
          <a:xfrm>
            <a:off x="1096975" y="2999599"/>
            <a:ext cx="47523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6F5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6600" dirty="0">
              <a:solidFill>
                <a:srgbClr val="F6F5F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03568E-D21C-419C-A57E-B609F18C3381}"/>
              </a:ext>
            </a:extLst>
          </p:cNvPr>
          <p:cNvSpPr/>
          <p:nvPr/>
        </p:nvSpPr>
        <p:spPr>
          <a:xfrm>
            <a:off x="6120040" y="1114739"/>
            <a:ext cx="2396837" cy="2189703"/>
          </a:xfrm>
          <a:prstGeom prst="rect">
            <a:avLst/>
          </a:prstGeom>
          <a:noFill/>
          <a:ln w="25400">
            <a:solidFill>
              <a:srgbClr val="C7A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A30ED4E-88EE-431F-BE77-FB62B457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40" y="1774882"/>
            <a:ext cx="1581150" cy="381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BDA728B-8C53-4436-BC9F-D2A2BFA82C03}"/>
              </a:ext>
            </a:extLst>
          </p:cNvPr>
          <p:cNvSpPr txBox="1"/>
          <p:nvPr/>
        </p:nvSpPr>
        <p:spPr>
          <a:xfrm>
            <a:off x="6401642" y="1932758"/>
            <a:ext cx="191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INTRODUCTION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8AE589-37D9-4418-85A3-3B4554887786}"/>
              </a:ext>
            </a:extLst>
          </p:cNvPr>
          <p:cNvSpPr txBox="1"/>
          <p:nvPr/>
        </p:nvSpPr>
        <p:spPr>
          <a:xfrm>
            <a:off x="6934510" y="1326361"/>
            <a:ext cx="84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CA4DA-3187-46C3-BB8E-81969E3AD2BB}"/>
              </a:ext>
            </a:extLst>
          </p:cNvPr>
          <p:cNvSpPr txBox="1"/>
          <p:nvPr/>
        </p:nvSpPr>
        <p:spPr>
          <a:xfrm>
            <a:off x="6507932" y="2333152"/>
            <a:ext cx="1809712" cy="338554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목적 및 분석배경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AEF5AA-F774-4096-8DCF-E2F1BD2606F0}"/>
              </a:ext>
            </a:extLst>
          </p:cNvPr>
          <p:cNvSpPr txBox="1"/>
          <p:nvPr/>
        </p:nvSpPr>
        <p:spPr>
          <a:xfrm>
            <a:off x="6844874" y="2679212"/>
            <a:ext cx="180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기대효과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82EFC-022A-4E30-8C2A-8ADAE52EA583}"/>
              </a:ext>
            </a:extLst>
          </p:cNvPr>
          <p:cNvGrpSpPr/>
          <p:nvPr/>
        </p:nvGrpSpPr>
        <p:grpSpPr>
          <a:xfrm>
            <a:off x="8724806" y="1109787"/>
            <a:ext cx="2952036" cy="2189703"/>
            <a:chOff x="8724806" y="1109787"/>
            <a:chExt cx="2952036" cy="21897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F628A8-284A-43B2-950F-5D7A9340A9E9}"/>
                </a:ext>
              </a:extLst>
            </p:cNvPr>
            <p:cNvSpPr txBox="1"/>
            <p:nvPr/>
          </p:nvSpPr>
          <p:spPr>
            <a:xfrm>
              <a:off x="8724806" y="1986672"/>
              <a:ext cx="2952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INTRODUCTION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9FB603-0B28-4FF0-B6D0-9CF3E23B43E1}"/>
                </a:ext>
              </a:extLst>
            </p:cNvPr>
            <p:cNvSpPr txBox="1"/>
            <p:nvPr/>
          </p:nvSpPr>
          <p:spPr>
            <a:xfrm>
              <a:off x="9803391" y="1365292"/>
              <a:ext cx="843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2507CC-481D-42BF-A4B6-A9636CBBB796}"/>
                </a:ext>
              </a:extLst>
            </p:cNvPr>
            <p:cNvSpPr txBox="1"/>
            <p:nvPr/>
          </p:nvSpPr>
          <p:spPr>
            <a:xfrm>
              <a:off x="9523881" y="2634705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</a:t>
              </a:r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전처리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E5C34F-D342-4F47-8F51-9D5CF5F0E6C7}"/>
                </a:ext>
              </a:extLst>
            </p:cNvPr>
            <p:cNvSpPr/>
            <p:nvPr/>
          </p:nvSpPr>
          <p:spPr>
            <a:xfrm>
              <a:off x="9002939" y="1109787"/>
              <a:ext cx="2396837" cy="218970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B4DE8E-1AE6-441F-A4E0-4D14EBB1295B}"/>
              </a:ext>
            </a:extLst>
          </p:cNvPr>
          <p:cNvGrpSpPr/>
          <p:nvPr/>
        </p:nvGrpSpPr>
        <p:grpSpPr>
          <a:xfrm>
            <a:off x="5842045" y="3713835"/>
            <a:ext cx="2952036" cy="2189703"/>
            <a:chOff x="5842045" y="3713835"/>
            <a:chExt cx="2952036" cy="21897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D511D8-8532-4353-9C96-5C1F6D401942}"/>
                </a:ext>
              </a:extLst>
            </p:cNvPr>
            <p:cNvSpPr txBox="1"/>
            <p:nvPr/>
          </p:nvSpPr>
          <p:spPr>
            <a:xfrm>
              <a:off x="5842045" y="4605634"/>
              <a:ext cx="2952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ANALYSIS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9E9B05-D155-4003-963B-77CD5972B712}"/>
                </a:ext>
              </a:extLst>
            </p:cNvPr>
            <p:cNvSpPr txBox="1"/>
            <p:nvPr/>
          </p:nvSpPr>
          <p:spPr>
            <a:xfrm>
              <a:off x="6896129" y="3990569"/>
              <a:ext cx="843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03</a:t>
              </a:r>
              <a:endParaRPr lang="ko-KR" altLang="en-US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3A8C96-E7F9-4111-B324-2ED9CF71B986}"/>
                </a:ext>
              </a:extLst>
            </p:cNvPr>
            <p:cNvSpPr txBox="1"/>
            <p:nvPr/>
          </p:nvSpPr>
          <p:spPr>
            <a:xfrm>
              <a:off x="6752277" y="5251965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분석 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B6F3CD-2A42-4772-98FA-2123819CAB62}"/>
                </a:ext>
              </a:extLst>
            </p:cNvPr>
            <p:cNvSpPr/>
            <p:nvPr/>
          </p:nvSpPr>
          <p:spPr>
            <a:xfrm>
              <a:off x="6120040" y="3713835"/>
              <a:ext cx="2396837" cy="218970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DB8419F-058E-4E79-AD79-7448327ABF60}"/>
              </a:ext>
            </a:extLst>
          </p:cNvPr>
          <p:cNvGrpSpPr/>
          <p:nvPr/>
        </p:nvGrpSpPr>
        <p:grpSpPr>
          <a:xfrm>
            <a:off x="8780225" y="3743644"/>
            <a:ext cx="2992755" cy="2189703"/>
            <a:chOff x="8780225" y="3743644"/>
            <a:chExt cx="2992755" cy="21897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6CA7C8-23E6-4F60-AA2F-64B7934230FD}"/>
                </a:ext>
              </a:extLst>
            </p:cNvPr>
            <p:cNvSpPr txBox="1"/>
            <p:nvPr/>
          </p:nvSpPr>
          <p:spPr>
            <a:xfrm>
              <a:off x="8780225" y="4575744"/>
              <a:ext cx="295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CONCLUSION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4D06EC-1CFA-4F07-91D8-67A7C3702D56}"/>
                </a:ext>
              </a:extLst>
            </p:cNvPr>
            <p:cNvSpPr txBox="1"/>
            <p:nvPr/>
          </p:nvSpPr>
          <p:spPr>
            <a:xfrm>
              <a:off x="9824657" y="3967020"/>
              <a:ext cx="843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DC1E04-414D-4B30-BC98-B205B996166A}"/>
                </a:ext>
              </a:extLst>
            </p:cNvPr>
            <p:cNvSpPr txBox="1"/>
            <p:nvPr/>
          </p:nvSpPr>
          <p:spPr>
            <a:xfrm>
              <a:off x="9783968" y="4927266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결과정리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1D5A4A-1289-42F1-A54C-3F1C18A754A5}"/>
                </a:ext>
              </a:extLst>
            </p:cNvPr>
            <p:cNvSpPr txBox="1"/>
            <p:nvPr/>
          </p:nvSpPr>
          <p:spPr>
            <a:xfrm>
              <a:off x="9963268" y="5258168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활용 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E07E9B-6756-4913-93DB-55C0EFE99786}"/>
                </a:ext>
              </a:extLst>
            </p:cNvPr>
            <p:cNvSpPr/>
            <p:nvPr/>
          </p:nvSpPr>
          <p:spPr>
            <a:xfrm>
              <a:off x="9002939" y="3743644"/>
              <a:ext cx="2396837" cy="218970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B99328-571C-4D05-872D-728870BA5C53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3A854-AA80-4719-9BC0-DC3E9E1394E5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40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5D69E-9B14-4CD9-BD51-73239AF9B110}"/>
              </a:ext>
            </a:extLst>
          </p:cNvPr>
          <p:cNvSpPr txBox="1"/>
          <p:nvPr/>
        </p:nvSpPr>
        <p:spPr>
          <a:xfrm>
            <a:off x="2129154" y="924913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이상값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7ED287-17AC-4CD0-AFA1-FA69ABE2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1" y="704321"/>
            <a:ext cx="704161" cy="70416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BE1898-0D29-4E59-B8F1-FBD72275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71" y="1595037"/>
            <a:ext cx="6711381" cy="4940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BE0FC-C494-45DB-B17F-ECA781D6D31D}"/>
              </a:ext>
            </a:extLst>
          </p:cNvPr>
          <p:cNvSpPr txBox="1"/>
          <p:nvPr/>
        </p:nvSpPr>
        <p:spPr>
          <a:xfrm>
            <a:off x="8747236" y="3595671"/>
            <a:ext cx="326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전체적인 그래프에서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 fontAlgn="base"/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4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 데이터가 </a:t>
            </a:r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이상값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으로 보인다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F7854-B19C-48A5-8226-874E9051D9A4}"/>
              </a:ext>
            </a:extLst>
          </p:cNvPr>
          <p:cNvSpPr txBox="1"/>
          <p:nvPr/>
        </p:nvSpPr>
        <p:spPr>
          <a:xfrm>
            <a:off x="8747236" y="4250379"/>
            <a:ext cx="326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따라서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제거하도록 한다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E7EFC91-29E9-4FDC-8229-D8B350751527}"/>
              </a:ext>
            </a:extLst>
          </p:cNvPr>
          <p:cNvSpPr/>
          <p:nvPr/>
        </p:nvSpPr>
        <p:spPr>
          <a:xfrm>
            <a:off x="3298839" y="1874545"/>
            <a:ext cx="819150" cy="297155"/>
          </a:xfrm>
          <a:prstGeom prst="ellipse">
            <a:avLst/>
          </a:prstGeom>
          <a:noFill/>
          <a:ln w="25400">
            <a:solidFill>
              <a:srgbClr val="FE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C2C09B-B66D-4E03-8542-40BABE58E258}"/>
              </a:ext>
            </a:extLst>
          </p:cNvPr>
          <p:cNvSpPr/>
          <p:nvPr/>
        </p:nvSpPr>
        <p:spPr>
          <a:xfrm>
            <a:off x="7747624" y="1844415"/>
            <a:ext cx="819150" cy="297155"/>
          </a:xfrm>
          <a:prstGeom prst="ellipse">
            <a:avLst/>
          </a:prstGeom>
          <a:noFill/>
          <a:ln w="25400">
            <a:solidFill>
              <a:srgbClr val="FE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1CCB46-B0CA-4C54-A26E-4A01DE906B40}"/>
              </a:ext>
            </a:extLst>
          </p:cNvPr>
          <p:cNvSpPr/>
          <p:nvPr/>
        </p:nvSpPr>
        <p:spPr>
          <a:xfrm>
            <a:off x="3298839" y="4356252"/>
            <a:ext cx="819150" cy="297155"/>
          </a:xfrm>
          <a:prstGeom prst="ellipse">
            <a:avLst/>
          </a:prstGeom>
          <a:noFill/>
          <a:ln w="25400">
            <a:solidFill>
              <a:srgbClr val="FE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1290587-8684-4594-A113-575A23C3A745}"/>
              </a:ext>
            </a:extLst>
          </p:cNvPr>
          <p:cNvSpPr/>
          <p:nvPr/>
        </p:nvSpPr>
        <p:spPr>
          <a:xfrm>
            <a:off x="6280164" y="4446295"/>
            <a:ext cx="819150" cy="297155"/>
          </a:xfrm>
          <a:prstGeom prst="ellipse">
            <a:avLst/>
          </a:prstGeom>
          <a:noFill/>
          <a:ln w="25400">
            <a:solidFill>
              <a:srgbClr val="FE0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EAD819-7934-43DF-A62D-6E3ED83A89B1}"/>
              </a:ext>
            </a:extLst>
          </p:cNvPr>
          <p:cNvCxnSpPr>
            <a:cxnSpLocks/>
          </p:cNvCxnSpPr>
          <p:nvPr/>
        </p:nvCxnSpPr>
        <p:spPr>
          <a:xfrm>
            <a:off x="8123443" y="4093832"/>
            <a:ext cx="590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9B8AD3-E123-4630-AA30-FDA987F6D155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25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645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5D69E-9B14-4CD9-BD51-73239AF9B110}"/>
              </a:ext>
            </a:extLst>
          </p:cNvPr>
          <p:cNvSpPr txBox="1"/>
          <p:nvPr/>
        </p:nvSpPr>
        <p:spPr>
          <a:xfrm>
            <a:off x="2129154" y="924913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유의하지 않은 공휴일 유무변수와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이상값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데이터 삭제 후 회귀분석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7ED287-17AC-4CD0-AFA1-FA69ABE2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1" y="704321"/>
            <a:ext cx="704161" cy="704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7CC11E-32D3-4A70-9253-35FFA302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48" y="1506681"/>
            <a:ext cx="6461455" cy="47637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6B4E41-DB68-4C98-9DE5-6D2BDAACA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48" y="1506681"/>
            <a:ext cx="3619500" cy="1438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B88B69-983B-4978-8BDF-763E9B3D2EBB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26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178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585285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EE4B1-D4C8-4120-BBD2-5C446F1B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2" y="1548903"/>
            <a:ext cx="5836938" cy="4255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63B732-2DEC-4380-B6FB-252B18FF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5" y="1548903"/>
            <a:ext cx="4857750" cy="3057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5D69E-9B14-4CD9-BD51-73239AF9B110}"/>
              </a:ext>
            </a:extLst>
          </p:cNvPr>
          <p:cNvSpPr txBox="1"/>
          <p:nvPr/>
        </p:nvSpPr>
        <p:spPr>
          <a:xfrm>
            <a:off x="2129154" y="924913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회귀분석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7ED287-17AC-4CD0-AFA1-FA69ABE2D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1" y="704321"/>
            <a:ext cx="704161" cy="704161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2E34C3-B9B1-44E1-A78A-A9D620367C5F}"/>
              </a:ext>
            </a:extLst>
          </p:cNvPr>
          <p:cNvSpPr/>
          <p:nvPr/>
        </p:nvSpPr>
        <p:spPr>
          <a:xfrm>
            <a:off x="4739054" y="3119033"/>
            <a:ext cx="1002323" cy="584766"/>
          </a:xfrm>
          <a:prstGeom prst="roundRect">
            <a:avLst/>
          </a:prstGeom>
          <a:noFill/>
          <a:ln w="317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DD18C0-6393-413A-9454-BFA60C3D4128}"/>
              </a:ext>
            </a:extLst>
          </p:cNvPr>
          <p:cNvSpPr/>
          <p:nvPr/>
        </p:nvSpPr>
        <p:spPr>
          <a:xfrm>
            <a:off x="2452757" y="3115072"/>
            <a:ext cx="870735" cy="584766"/>
          </a:xfrm>
          <a:prstGeom prst="roundRect">
            <a:avLst/>
          </a:prstGeom>
          <a:noFill/>
          <a:ln w="3175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D159E-42EE-4DA2-A0F0-363BF1DA3846}"/>
              </a:ext>
            </a:extLst>
          </p:cNvPr>
          <p:cNvSpPr txBox="1"/>
          <p:nvPr/>
        </p:nvSpPr>
        <p:spPr>
          <a:xfrm>
            <a:off x="3106903" y="5057307"/>
            <a:ext cx="326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모든 변수가 매우 유의함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8A115A-7203-4412-9291-3A0BBEE81987}"/>
              </a:ext>
            </a:extLst>
          </p:cNvPr>
          <p:cNvCxnSpPr>
            <a:cxnSpLocks/>
          </p:cNvCxnSpPr>
          <p:nvPr/>
        </p:nvCxnSpPr>
        <p:spPr>
          <a:xfrm>
            <a:off x="4400550" y="4629150"/>
            <a:ext cx="9525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8D9B4C-F462-4B87-95CA-2DD9A395C3BF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27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8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1"/>
            <a:ext cx="12585285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5D69E-9B14-4CD9-BD51-73239AF9B110}"/>
              </a:ext>
            </a:extLst>
          </p:cNvPr>
          <p:cNvSpPr txBox="1"/>
          <p:nvPr/>
        </p:nvSpPr>
        <p:spPr>
          <a:xfrm>
            <a:off x="2129154" y="924913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회귀분석 결과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7ED287-17AC-4CD0-AFA1-FA69ABE2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1" y="704321"/>
            <a:ext cx="704161" cy="704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EFA560-9B4A-4CF8-8F52-41A3059E7449}"/>
              </a:ext>
            </a:extLst>
          </p:cNvPr>
          <p:cNvSpPr txBox="1"/>
          <p:nvPr/>
        </p:nvSpPr>
        <p:spPr>
          <a:xfrm>
            <a:off x="1844769" y="1849826"/>
            <a:ext cx="777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Yi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1148932969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221911367 * X1 -98977044 * X2 – 91905010 * X3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F3F7FD-6D10-409D-BA98-9CAF793BB665}"/>
              </a:ext>
            </a:extLst>
          </p:cNvPr>
          <p:cNvSpPr/>
          <p:nvPr/>
        </p:nvSpPr>
        <p:spPr>
          <a:xfrm>
            <a:off x="3933824" y="1842716"/>
            <a:ext cx="1781175" cy="36933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8554B-083E-4930-9745-435FC12AA466}"/>
              </a:ext>
            </a:extLst>
          </p:cNvPr>
          <p:cNvSpPr txBox="1"/>
          <p:nvPr/>
        </p:nvSpPr>
        <p:spPr>
          <a:xfrm>
            <a:off x="4993125" y="2496567"/>
            <a:ext cx="769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528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50,60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528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고객수가 일매출액에 가장 큰 영향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E41362C-154F-4CFE-AAF3-FABDD336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68" y="3403752"/>
            <a:ext cx="1743075" cy="1752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6625ED-6535-412A-8BB6-8E9710FFD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89" y="3403752"/>
            <a:ext cx="6991350" cy="8477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F6D368-DE79-4B50-8E61-FE04ABE7C43D}"/>
              </a:ext>
            </a:extLst>
          </p:cNvPr>
          <p:cNvSpPr txBox="1"/>
          <p:nvPr/>
        </p:nvSpPr>
        <p:spPr>
          <a:xfrm>
            <a:off x="5623511" y="5237594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가장 큰 영향력을 가졌던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50,60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고객수가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 증가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하였다고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예상하고 매출액을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예측하였을때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95%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신뢰구간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예측구간에서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일매출이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배가 증가함을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볼 수 있었다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8E9F25-BA84-4DC5-9A95-22452B053D81}"/>
              </a:ext>
            </a:extLst>
          </p:cNvPr>
          <p:cNvSpPr txBox="1"/>
          <p:nvPr/>
        </p:nvSpPr>
        <p:spPr>
          <a:xfrm>
            <a:off x="5623511" y="4683367"/>
            <a:ext cx="95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표준화전 회귀분석으로 매출액 예측 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1B23231-0538-4137-8395-D64526FF2EBA}"/>
              </a:ext>
            </a:extLst>
          </p:cNvPr>
          <p:cNvCxnSpPr/>
          <p:nvPr/>
        </p:nvCxnSpPr>
        <p:spPr>
          <a:xfrm>
            <a:off x="4051886" y="2211253"/>
            <a:ext cx="843964" cy="398884"/>
          </a:xfrm>
          <a:prstGeom prst="bentConnector3">
            <a:avLst/>
          </a:prstGeom>
          <a:ln w="2540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6E039FE-3512-4C7D-9753-000D7BE27629}"/>
              </a:ext>
            </a:extLst>
          </p:cNvPr>
          <p:cNvCxnSpPr/>
          <p:nvPr/>
        </p:nvCxnSpPr>
        <p:spPr>
          <a:xfrm>
            <a:off x="4183695" y="5009020"/>
            <a:ext cx="843964" cy="398884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ED0E86-6DF5-4DFC-8D55-41C8DBE1B11A}"/>
              </a:ext>
            </a:extLst>
          </p:cNvPr>
          <p:cNvCxnSpPr>
            <a:cxnSpLocks/>
          </p:cNvCxnSpPr>
          <p:nvPr/>
        </p:nvCxnSpPr>
        <p:spPr>
          <a:xfrm flipH="1" flipV="1">
            <a:off x="1950872" y="3110602"/>
            <a:ext cx="9174328" cy="13598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EC83AD-A838-448D-87F0-4366433111C2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28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065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EB221C-767A-40AA-A478-EA490894B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94" y="1610674"/>
            <a:ext cx="8574306" cy="4115667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70B90D-7B44-4BE2-ADD3-27261F24B7C4}"/>
              </a:ext>
            </a:extLst>
          </p:cNvPr>
          <p:cNvSpPr/>
          <p:nvPr/>
        </p:nvSpPr>
        <p:spPr>
          <a:xfrm>
            <a:off x="1079000" y="-11747"/>
            <a:ext cx="3903413" cy="4606429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EEA86-0AF3-4C5D-8A4F-9E612EDD118D}"/>
              </a:ext>
            </a:extLst>
          </p:cNvPr>
          <p:cNvSpPr txBox="1"/>
          <p:nvPr/>
        </p:nvSpPr>
        <p:spPr>
          <a:xfrm>
            <a:off x="1260811" y="1244479"/>
            <a:ext cx="5360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Marketing</a:t>
            </a:r>
          </a:p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15525-DCD5-48E8-9C22-E5E46C9DFF7A}"/>
              </a:ext>
            </a:extLst>
          </p:cNvPr>
          <p:cNvSpPr txBox="1"/>
          <p:nvPr/>
        </p:nvSpPr>
        <p:spPr>
          <a:xfrm>
            <a:off x="1260812" y="3019608"/>
            <a:ext cx="372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마케팅 방법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FAF6A-924B-4D37-ABBD-0D8F06C428AD}"/>
              </a:ext>
            </a:extLst>
          </p:cNvPr>
          <p:cNvSpPr txBox="1"/>
          <p:nvPr/>
        </p:nvSpPr>
        <p:spPr>
          <a:xfrm>
            <a:off x="1260811" y="3391385"/>
            <a:ext cx="3721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5060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대의 구매 수단과 외부 데이터를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이용하여 마케팅 방법을 찾는다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8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674F0F-0223-4056-ADC2-9774903D9BBD}"/>
              </a:ext>
            </a:extLst>
          </p:cNvPr>
          <p:cNvGrpSpPr/>
          <p:nvPr/>
        </p:nvGrpSpPr>
        <p:grpSpPr>
          <a:xfrm>
            <a:off x="1927001" y="562216"/>
            <a:ext cx="6544250" cy="861774"/>
            <a:chOff x="1486984" y="749183"/>
            <a:chExt cx="6544250" cy="8617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37CAB7-E160-4E50-BB0C-DEAD90E0DA60}"/>
                </a:ext>
              </a:extLst>
            </p:cNvPr>
            <p:cNvSpPr txBox="1"/>
            <p:nvPr/>
          </p:nvSpPr>
          <p:spPr>
            <a:xfrm>
              <a:off x="1486984" y="749183"/>
              <a:ext cx="6544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Type of device Purchased</a:t>
              </a:r>
              <a:endParaRPr lang="ko-KR" altLang="en-US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F5C8C0-C28C-42FC-A610-BFEE080C57A3}"/>
                </a:ext>
              </a:extLst>
            </p:cNvPr>
            <p:cNvSpPr txBox="1"/>
            <p:nvPr/>
          </p:nvSpPr>
          <p:spPr>
            <a:xfrm>
              <a:off x="1486984" y="1333958"/>
              <a:ext cx="505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5060</a:t>
              </a:r>
              <a:r>
                <a:rPr lang="ko-KR" altLang="en-US" sz="1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 상품 구매 기기의 비율 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CE87F7F-EF0C-452B-86C4-98D19037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48" y="1955932"/>
            <a:ext cx="5040567" cy="504056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AD5C4EB-65F0-4D71-976A-2DC5C00EDC13}"/>
              </a:ext>
            </a:extLst>
          </p:cNvPr>
          <p:cNvSpPr txBox="1"/>
          <p:nvPr/>
        </p:nvSpPr>
        <p:spPr>
          <a:xfrm>
            <a:off x="6915498" y="2162226"/>
            <a:ext cx="372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C49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98.7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C49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C49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%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7D4BE53-070D-4718-A6EB-AC01B8367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09" y="4418144"/>
            <a:ext cx="1914071" cy="191407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296CBB9-F165-43FB-BB83-61BAF1B9F596}"/>
              </a:ext>
            </a:extLst>
          </p:cNvPr>
          <p:cNvSpPr txBox="1"/>
          <p:nvPr/>
        </p:nvSpPr>
        <p:spPr>
          <a:xfrm>
            <a:off x="4281179" y="4247189"/>
            <a:ext cx="372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1.3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%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E6303F35-14E5-4BE6-828D-2FE7AE07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45" y="5209201"/>
            <a:ext cx="1093309" cy="10933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CBBD59A-61F7-4998-9F90-A92A6994BF2F}"/>
              </a:ext>
            </a:extLst>
          </p:cNvPr>
          <p:cNvSpPr txBox="1"/>
          <p:nvPr/>
        </p:nvSpPr>
        <p:spPr>
          <a:xfrm>
            <a:off x="2086610" y="4954265"/>
            <a:ext cx="3721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0.0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666666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C380D3-0DC2-4A29-BF9A-892D9C702EEE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29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436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1812D3-F1BA-4FCC-8051-BE30310D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01" y="2184893"/>
            <a:ext cx="3743817" cy="38125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14A0F0-E9F1-4674-BE5D-1CC6B1B5A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8"/>
          <a:stretch/>
        </p:blipFill>
        <p:spPr>
          <a:xfrm>
            <a:off x="6366690" y="2234739"/>
            <a:ext cx="5415851" cy="36571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F58FD7-6B86-489A-BFC7-2E0BA696FB7C}"/>
              </a:ext>
            </a:extLst>
          </p:cNvPr>
          <p:cNvSpPr txBox="1"/>
          <p:nvPr/>
        </p:nvSpPr>
        <p:spPr>
          <a:xfrm>
            <a:off x="8965246" y="1548111"/>
            <a:ext cx="372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출처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MOBIINSIDE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AC56F-D7B0-4D86-8A08-A125AA2AA531}"/>
              </a:ext>
            </a:extLst>
          </p:cNvPr>
          <p:cNvSpPr txBox="1"/>
          <p:nvPr/>
        </p:nvSpPr>
        <p:spPr>
          <a:xfrm>
            <a:off x="8965246" y="1833620"/>
            <a:ext cx="372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참고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APP Ape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앱 분석 기관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데이터 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182518-000D-4B67-A875-897528481CD7}"/>
              </a:ext>
            </a:extLst>
          </p:cNvPr>
          <p:cNvGrpSpPr/>
          <p:nvPr/>
        </p:nvGrpSpPr>
        <p:grpSpPr>
          <a:xfrm>
            <a:off x="1927001" y="562216"/>
            <a:ext cx="6544250" cy="861774"/>
            <a:chOff x="1486984" y="749183"/>
            <a:chExt cx="6544250" cy="861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6A3B4-4FCD-4AC1-AEF4-8ECA88A8875D}"/>
                </a:ext>
              </a:extLst>
            </p:cNvPr>
            <p:cNvSpPr txBox="1"/>
            <p:nvPr/>
          </p:nvSpPr>
          <p:spPr>
            <a:xfrm>
              <a:off x="1486984" y="749183"/>
              <a:ext cx="6544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SNS preference Index</a:t>
              </a:r>
              <a:endParaRPr lang="ko-KR" altLang="en-US" sz="3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3CD17C-E6D5-43B3-8273-4242673944A3}"/>
                </a:ext>
              </a:extLst>
            </p:cNvPr>
            <p:cNvSpPr txBox="1"/>
            <p:nvPr/>
          </p:nvSpPr>
          <p:spPr>
            <a:xfrm>
              <a:off x="1486984" y="1333958"/>
              <a:ext cx="5052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안드로이드 세대별 선호 </a:t>
              </a:r>
              <a:r>
                <a:rPr lang="en-US" altLang="ko-KR" sz="1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SNS </a:t>
              </a:r>
              <a:r>
                <a:rPr lang="ko-KR" altLang="en-US" sz="12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현황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BF0227-62C4-4278-8D00-40F10EE53E93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783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AFB0201-1B40-437B-B0DA-24A4AABB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45543-422D-4A26-B8E1-5C7CFDA61523}"/>
              </a:ext>
            </a:extLst>
          </p:cNvPr>
          <p:cNvSpPr/>
          <p:nvPr/>
        </p:nvSpPr>
        <p:spPr>
          <a:xfrm>
            <a:off x="0" y="9235"/>
            <a:ext cx="12192000" cy="6858001"/>
          </a:xfrm>
          <a:prstGeom prst="rect">
            <a:avLst/>
          </a:prstGeom>
          <a:solidFill>
            <a:srgbClr val="27272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669F3D-3C9A-4AFB-B853-13A6D7FABD4A}"/>
              </a:ext>
            </a:extLst>
          </p:cNvPr>
          <p:cNvGrpSpPr/>
          <p:nvPr/>
        </p:nvGrpSpPr>
        <p:grpSpPr>
          <a:xfrm>
            <a:off x="4865450" y="2105344"/>
            <a:ext cx="2991506" cy="2189703"/>
            <a:chOff x="8761175" y="3743644"/>
            <a:chExt cx="2991506" cy="21897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B9D823-62A8-4AC8-B865-CCE13955E4C5}"/>
                </a:ext>
              </a:extLst>
            </p:cNvPr>
            <p:cNvSpPr txBox="1"/>
            <p:nvPr/>
          </p:nvSpPr>
          <p:spPr>
            <a:xfrm>
              <a:off x="8761175" y="4661469"/>
              <a:ext cx="295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CONCLUSION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319962-0B44-49DD-AC1E-5F870CEE0DE9}"/>
                </a:ext>
              </a:extLst>
            </p:cNvPr>
            <p:cNvSpPr txBox="1"/>
            <p:nvPr/>
          </p:nvSpPr>
          <p:spPr>
            <a:xfrm>
              <a:off x="9827048" y="4063883"/>
              <a:ext cx="843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04</a:t>
              </a:r>
              <a:endParaRPr lang="ko-KR" altLang="en-US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65FA10-042E-4F6B-84DC-CACC1B9639AF}"/>
                </a:ext>
              </a:extLst>
            </p:cNvPr>
            <p:cNvSpPr txBox="1"/>
            <p:nvPr/>
          </p:nvSpPr>
          <p:spPr>
            <a:xfrm>
              <a:off x="9763669" y="5020248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결과정리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2FF995-0FFC-46CE-A966-CA04C59C8419}"/>
                </a:ext>
              </a:extLst>
            </p:cNvPr>
            <p:cNvSpPr txBox="1"/>
            <p:nvPr/>
          </p:nvSpPr>
          <p:spPr>
            <a:xfrm>
              <a:off x="9942969" y="5351150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활용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637C50-9AF9-45C3-BC8C-42DB265FAEDC}"/>
                </a:ext>
              </a:extLst>
            </p:cNvPr>
            <p:cNvSpPr/>
            <p:nvPr/>
          </p:nvSpPr>
          <p:spPr>
            <a:xfrm>
              <a:off x="9002939" y="3743644"/>
              <a:ext cx="2396837" cy="218970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52D524-4657-4139-B7BC-44C8DFC9816F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B52F8-5FF6-4A17-9B36-BD104631672C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B880A-54D9-4FE8-A231-21C3D0D53DBA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B30C5F-0349-416C-8941-1D66C2BC3F6F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12740-41B6-4A10-A850-00954E2E4D87}"/>
              </a:ext>
            </a:extLst>
          </p:cNvPr>
          <p:cNvSpPr txBox="1"/>
          <p:nvPr/>
        </p:nvSpPr>
        <p:spPr>
          <a:xfrm>
            <a:off x="1915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31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7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6DE94CA5-ADFB-4AFA-9825-61D06F4F8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r="31667"/>
          <a:stretch/>
        </p:blipFill>
        <p:spPr>
          <a:xfrm>
            <a:off x="-1" y="0"/>
            <a:ext cx="428625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89A8FC-D110-43BB-A6FE-A740F840AD43}"/>
              </a:ext>
            </a:extLst>
          </p:cNvPr>
          <p:cNvSpPr/>
          <p:nvPr/>
        </p:nvSpPr>
        <p:spPr>
          <a:xfrm>
            <a:off x="0" y="0"/>
            <a:ext cx="4286250" cy="6848764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45543-422D-4A26-B8E1-5C7CFDA61523}"/>
              </a:ext>
            </a:extLst>
          </p:cNvPr>
          <p:cNvSpPr/>
          <p:nvPr/>
        </p:nvSpPr>
        <p:spPr>
          <a:xfrm>
            <a:off x="4286250" y="0"/>
            <a:ext cx="239968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7E626F-FC03-47E3-86B0-20B41266AAD7}"/>
              </a:ext>
            </a:extLst>
          </p:cNvPr>
          <p:cNvGrpSpPr/>
          <p:nvPr/>
        </p:nvGrpSpPr>
        <p:grpSpPr>
          <a:xfrm>
            <a:off x="4784401" y="4474800"/>
            <a:ext cx="1656503" cy="1436590"/>
            <a:chOff x="4768341" y="982919"/>
            <a:chExt cx="1656503" cy="143659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C933EE3-E787-412A-99FD-5A817BB674BB}"/>
                </a:ext>
              </a:extLst>
            </p:cNvPr>
            <p:cNvGrpSpPr/>
            <p:nvPr/>
          </p:nvGrpSpPr>
          <p:grpSpPr>
            <a:xfrm>
              <a:off x="4768341" y="982919"/>
              <a:ext cx="1656503" cy="1436590"/>
              <a:chOff x="4758813" y="706694"/>
              <a:chExt cx="1780815" cy="15444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FF87A6B-7DDE-46B8-9A6D-6B3F56C78406}"/>
                  </a:ext>
                </a:extLst>
              </p:cNvPr>
              <p:cNvSpPr/>
              <p:nvPr/>
            </p:nvSpPr>
            <p:spPr>
              <a:xfrm>
                <a:off x="4759549" y="706694"/>
                <a:ext cx="1543664" cy="1543664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B61AFB67-746C-4FCC-97CF-CB9A56E885E8}"/>
                  </a:ext>
                </a:extLst>
              </p:cNvPr>
              <p:cNvSpPr/>
              <p:nvPr/>
            </p:nvSpPr>
            <p:spPr>
              <a:xfrm rot="16200000">
                <a:off x="4758813" y="706694"/>
                <a:ext cx="1544400" cy="1544400"/>
              </a:xfrm>
              <a:prstGeom prst="arc">
                <a:avLst>
                  <a:gd name="adj1" fmla="val 1987764"/>
                  <a:gd name="adj2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A84623-B738-401D-96EC-E4C9D865F518}"/>
                  </a:ext>
                </a:extLst>
              </p:cNvPr>
              <p:cNvSpPr txBox="1"/>
              <p:nvPr/>
            </p:nvSpPr>
            <p:spPr>
              <a:xfrm>
                <a:off x="5172944" y="1171316"/>
                <a:ext cx="1366684" cy="49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95%</a:t>
                </a:r>
                <a:endParaRPr lang="ko-KR" altLang="en-US" sz="24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DFD6B0-E78A-43C3-B865-B4EA1EEA2EF1}"/>
                </a:ext>
              </a:extLst>
            </p:cNvPr>
            <p:cNvSpPr txBox="1"/>
            <p:nvPr/>
          </p:nvSpPr>
          <p:spPr>
            <a:xfrm>
              <a:off x="5163086" y="1764894"/>
              <a:ext cx="847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9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MOBILE</a:t>
              </a:r>
              <a:endPara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FF7FD5-00BF-4053-859D-1C1F90DD20EE}"/>
              </a:ext>
            </a:extLst>
          </p:cNvPr>
          <p:cNvGrpSpPr/>
          <p:nvPr/>
        </p:nvGrpSpPr>
        <p:grpSpPr>
          <a:xfrm>
            <a:off x="4782854" y="2706087"/>
            <a:ext cx="1640026" cy="1436590"/>
            <a:chOff x="4782854" y="2706087"/>
            <a:chExt cx="1640026" cy="143659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686E60E-6837-4544-8ED1-E663E2BE840D}"/>
                </a:ext>
              </a:extLst>
            </p:cNvPr>
            <p:cNvGrpSpPr/>
            <p:nvPr/>
          </p:nvGrpSpPr>
          <p:grpSpPr>
            <a:xfrm>
              <a:off x="4782854" y="2706087"/>
              <a:ext cx="1436590" cy="1436590"/>
              <a:chOff x="4758813" y="706694"/>
              <a:chExt cx="1544400" cy="154440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769E142-5389-4E53-8D9F-78368AA44878}"/>
                  </a:ext>
                </a:extLst>
              </p:cNvPr>
              <p:cNvSpPr/>
              <p:nvPr/>
            </p:nvSpPr>
            <p:spPr>
              <a:xfrm>
                <a:off x="4759549" y="706694"/>
                <a:ext cx="1543664" cy="1543664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FFB608C2-70DB-4C3F-8722-F61C244078D6}"/>
                  </a:ext>
                </a:extLst>
              </p:cNvPr>
              <p:cNvSpPr/>
              <p:nvPr/>
            </p:nvSpPr>
            <p:spPr>
              <a:xfrm rot="16200000">
                <a:off x="4758813" y="706694"/>
                <a:ext cx="1544400" cy="1544400"/>
              </a:xfrm>
              <a:prstGeom prst="arc">
                <a:avLst>
                  <a:gd name="adj1" fmla="val 11815829"/>
                  <a:gd name="adj2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A8B04C-AB94-416A-AEBF-780E25EA2533}"/>
                </a:ext>
              </a:extLst>
            </p:cNvPr>
            <p:cNvSpPr txBox="1"/>
            <p:nvPr/>
          </p:nvSpPr>
          <p:spPr>
            <a:xfrm>
              <a:off x="5151600" y="3137925"/>
              <a:ext cx="1271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rPr>
                <a:t>45%</a:t>
              </a:r>
              <a:endPara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5256C1-058B-496C-83D6-D8377C8DB461}"/>
                </a:ext>
              </a:extLst>
            </p:cNvPr>
            <p:cNvSpPr txBox="1"/>
            <p:nvPr/>
          </p:nvSpPr>
          <p:spPr>
            <a:xfrm>
              <a:off x="5233533" y="3488116"/>
              <a:ext cx="847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9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BAND</a:t>
              </a:r>
              <a:endPara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3CB7BF1-EC62-4F49-A399-B295704C055E}"/>
              </a:ext>
            </a:extLst>
          </p:cNvPr>
          <p:cNvGrpSpPr/>
          <p:nvPr/>
        </p:nvGrpSpPr>
        <p:grpSpPr>
          <a:xfrm>
            <a:off x="4768341" y="982919"/>
            <a:ext cx="1654540" cy="1436590"/>
            <a:chOff x="4768341" y="982919"/>
            <a:chExt cx="1654540" cy="143659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2367800-FF9A-42BD-888B-8C6546777071}"/>
                </a:ext>
              </a:extLst>
            </p:cNvPr>
            <p:cNvGrpSpPr/>
            <p:nvPr/>
          </p:nvGrpSpPr>
          <p:grpSpPr>
            <a:xfrm>
              <a:off x="4768341" y="982919"/>
              <a:ext cx="1654540" cy="1436590"/>
              <a:chOff x="4758813" y="706694"/>
              <a:chExt cx="1778705" cy="154440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FFA0579E-0059-41BB-8598-420BC6C57609}"/>
                  </a:ext>
                </a:extLst>
              </p:cNvPr>
              <p:cNvSpPr/>
              <p:nvPr/>
            </p:nvSpPr>
            <p:spPr>
              <a:xfrm>
                <a:off x="4759549" y="706694"/>
                <a:ext cx="1543664" cy="1543664"/>
              </a:xfrm>
              <a:prstGeom prst="ellipse">
                <a:avLst/>
              </a:prstGeom>
              <a:noFill/>
              <a:ln w="508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7C26B943-CFCF-4BE7-BC7D-559C7D238622}"/>
                  </a:ext>
                </a:extLst>
              </p:cNvPr>
              <p:cNvSpPr/>
              <p:nvPr/>
            </p:nvSpPr>
            <p:spPr>
              <a:xfrm rot="16200000">
                <a:off x="4758813" y="706694"/>
                <a:ext cx="1544400" cy="1544400"/>
              </a:xfrm>
              <a:prstGeom prst="arc">
                <a:avLst>
                  <a:gd name="adj1" fmla="val 15525431"/>
                  <a:gd name="adj2" fmla="val 0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715718-22B9-4DCF-A86A-FB8C39F2BC8E}"/>
                  </a:ext>
                </a:extLst>
              </p:cNvPr>
              <p:cNvSpPr txBox="1"/>
              <p:nvPr/>
            </p:nvSpPr>
            <p:spPr>
              <a:xfrm>
                <a:off x="5170834" y="1123173"/>
                <a:ext cx="1366684" cy="49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  <a:cs typeface="Arial" panose="020B0604020202020204" pitchFamily="34" charset="0"/>
                  </a:rPr>
                  <a:t>28%</a:t>
                </a:r>
                <a:endParaRPr lang="ko-KR" altLang="en-US" sz="2400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F4F3E9-123B-411C-A89A-4707F1766619}"/>
                </a:ext>
              </a:extLst>
            </p:cNvPr>
            <p:cNvSpPr txBox="1"/>
            <p:nvPr/>
          </p:nvSpPr>
          <p:spPr>
            <a:xfrm>
              <a:off x="5115461" y="1726794"/>
              <a:ext cx="847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bg2">
                        <a:lumMod val="25000"/>
                        <a:alpha val="0"/>
                      </a:schemeClr>
                    </a:solidFill>
                  </a:ln>
                  <a:solidFill>
                    <a:schemeClr val="bg2">
                      <a:lumMod val="90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SUNDRIES</a:t>
              </a:r>
              <a:endParaRPr lang="ko-KR" altLang="en-US" sz="1200" dirty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9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49CD98-B9EC-479D-ABAA-D0103F097D93}"/>
              </a:ext>
            </a:extLst>
          </p:cNvPr>
          <p:cNvSpPr txBox="1"/>
          <p:nvPr/>
        </p:nvSpPr>
        <p:spPr>
          <a:xfrm>
            <a:off x="7305675" y="982919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90000"/>
                    </a:schemeClr>
                  </a:solidFill>
                </a:ln>
                <a:latin typeface="Nirmala UI" panose="020B0502040204020203" pitchFamily="34" charset="0"/>
                <a:ea typeface="-윤고딕330" panose="02030504000101010101" pitchFamily="18" charset="-127"/>
                <a:cs typeface="Nirmala UI" panose="020B0502040204020203" pitchFamily="34" charset="0"/>
              </a:rPr>
              <a:t>SNS MARKETING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A2F90-79A8-4095-A589-25B1CF2D9D1F}"/>
              </a:ext>
            </a:extLst>
          </p:cNvPr>
          <p:cNvSpPr txBox="1"/>
          <p:nvPr/>
        </p:nvSpPr>
        <p:spPr>
          <a:xfrm>
            <a:off x="7334250" y="2706086"/>
            <a:ext cx="468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alpha val="90000"/>
                    </a:schemeClr>
                  </a:solidFill>
                </a:ln>
                <a:latin typeface="Nirmala UI" panose="020B0502040204020203" pitchFamily="34" charset="0"/>
                <a:ea typeface="-윤고딕330" panose="02030504000101010101" pitchFamily="18" charset="-127"/>
                <a:cs typeface="Nirmala UI" panose="020B0502040204020203" pitchFamily="34" charset="0"/>
              </a:rPr>
              <a:t>NAVER BAND</a:t>
            </a:r>
            <a:endParaRPr lang="ko-KR" altLang="en-US" sz="1400" b="1" dirty="0">
              <a:ln>
                <a:solidFill>
                  <a:schemeClr val="bg1">
                    <a:alpha val="90000"/>
                  </a:schemeClr>
                </a:solidFill>
              </a:ln>
              <a:latin typeface="Nirmala UI" panose="020B0502040204020203" pitchFamily="34" charset="0"/>
              <a:ea typeface="-윤고딕330" panose="02030504000101010101" pitchFamily="18" charset="-127"/>
              <a:cs typeface="Nirmala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E4B0D2-D83C-44A6-8FDB-3D994336D484}"/>
              </a:ext>
            </a:extLst>
          </p:cNvPr>
          <p:cNvSpPr txBox="1"/>
          <p:nvPr/>
        </p:nvSpPr>
        <p:spPr>
          <a:xfrm>
            <a:off x="7305675" y="3321448"/>
            <a:ext cx="482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앞선 분석 결과를 살펴보면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5060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대에서 구매 기기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유형이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98.7%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로 대부분이 스마트폰을 이용하여 쇼핑을 하는 것을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알 수 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4287FC-5940-4FE6-8C92-6703B675FD40}"/>
              </a:ext>
            </a:extLst>
          </p:cNvPr>
          <p:cNvSpPr txBox="1"/>
          <p:nvPr/>
        </p:nvSpPr>
        <p:spPr>
          <a:xfrm>
            <a:off x="7305675" y="1403628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>
                  <a:solidFill>
                    <a:schemeClr val="bg1">
                      <a:alpha val="90000"/>
                    </a:schemeClr>
                  </a:solidFill>
                </a:ln>
                <a:latin typeface="Nirmala UI" panose="020B0502040204020203" pitchFamily="34" charset="0"/>
                <a:ea typeface="-윤고딕330" panose="02030504000101010101" pitchFamily="18" charset="-127"/>
                <a:cs typeface="Nirmala UI" panose="020B0502040204020203" pitchFamily="34" charset="0"/>
              </a:rPr>
              <a:t>FOR 5060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0F7205-0AFD-4BD1-9100-A922A1074525}"/>
              </a:ext>
            </a:extLst>
          </p:cNvPr>
          <p:cNvSpPr txBox="1"/>
          <p:nvPr/>
        </p:nvSpPr>
        <p:spPr>
          <a:xfrm>
            <a:off x="7305674" y="4151633"/>
            <a:ext cx="328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또한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50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대 이상 선호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SNS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앱을 살펴본 결과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45.1%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가 네이버 밴드를 선호한다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.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5B87E7-FC38-4E3C-82B3-B50D33955423}"/>
              </a:ext>
            </a:extLst>
          </p:cNvPr>
          <p:cNvSpPr txBox="1"/>
          <p:nvPr/>
        </p:nvSpPr>
        <p:spPr>
          <a:xfrm>
            <a:off x="7334250" y="493544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따라서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네이버 밴드를 이용한 홍보전략을 세우도록 한다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941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33A893-04E6-4A3E-BF37-91EC76689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44" y="0"/>
            <a:ext cx="853291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1FB506-B805-4EF5-9A8E-58CEB310DA7A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B14D2-67CB-41D3-AA17-12E573A1DB5C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070523-D210-4ADE-BBB2-8F92B7158AAF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69C51-4496-4A58-89A1-50A5670304B8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32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1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AFB0201-1B40-437B-B0DA-24A4AABB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45543-422D-4A26-B8E1-5C7CFDA6152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7272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52D524-4657-4139-B7BC-44C8DFC9816F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B52F8-5FF6-4A17-9B36-BD104631672C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B880A-54D9-4FE8-A231-21C3D0D53DBA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E1F779-EC2A-444B-85CA-67F88297ED3F}"/>
              </a:ext>
            </a:extLst>
          </p:cNvPr>
          <p:cNvSpPr/>
          <p:nvPr/>
        </p:nvSpPr>
        <p:spPr>
          <a:xfrm>
            <a:off x="5080949" y="2090349"/>
            <a:ext cx="2396837" cy="2189703"/>
          </a:xfrm>
          <a:prstGeom prst="rect">
            <a:avLst/>
          </a:prstGeom>
          <a:noFill/>
          <a:ln w="25400">
            <a:solidFill>
              <a:srgbClr val="C7A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46C95-4E55-402A-8429-7D28ABC5BE02}"/>
              </a:ext>
            </a:extLst>
          </p:cNvPr>
          <p:cNvSpPr txBox="1"/>
          <p:nvPr/>
        </p:nvSpPr>
        <p:spPr>
          <a:xfrm>
            <a:off x="5404115" y="2908368"/>
            <a:ext cx="191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INTRODUCTION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7A32E-247A-4FCD-B4A4-AE4E178677A8}"/>
              </a:ext>
            </a:extLst>
          </p:cNvPr>
          <p:cNvSpPr txBox="1"/>
          <p:nvPr/>
        </p:nvSpPr>
        <p:spPr>
          <a:xfrm>
            <a:off x="5921242" y="2299892"/>
            <a:ext cx="84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50188-30E6-4F55-B6D1-546586A286F1}"/>
              </a:ext>
            </a:extLst>
          </p:cNvPr>
          <p:cNvSpPr txBox="1"/>
          <p:nvPr/>
        </p:nvSpPr>
        <p:spPr>
          <a:xfrm>
            <a:off x="5508875" y="3309299"/>
            <a:ext cx="180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목적 및 분석배경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AF603-836E-44EF-B64F-EBF70C87FF9C}"/>
              </a:ext>
            </a:extLst>
          </p:cNvPr>
          <p:cNvSpPr txBox="1"/>
          <p:nvPr/>
        </p:nvSpPr>
        <p:spPr>
          <a:xfrm>
            <a:off x="5815205" y="3641245"/>
            <a:ext cx="1809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기대효과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B30C5F-0349-416C-8941-1D66C2BC3F6F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12740-41B6-4A10-A850-00954E2E4D87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89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8A80C58-0F51-49C3-8D53-7FB810AD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61" y="1919031"/>
            <a:ext cx="1562100" cy="3067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9B47E86-8A42-4050-B7CA-1B7FE4AD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03" y="1909506"/>
            <a:ext cx="1638300" cy="30765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36E9CA-7B4C-41D1-80C2-A9045B24254F}"/>
              </a:ext>
            </a:extLst>
          </p:cNvPr>
          <p:cNvSpPr txBox="1"/>
          <p:nvPr/>
        </p:nvSpPr>
        <p:spPr>
          <a:xfrm>
            <a:off x="1213101" y="1587698"/>
            <a:ext cx="459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롯데페이지 구독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C6AF82-66A8-4ABE-93B4-8D6DB0AC15E7}"/>
              </a:ext>
            </a:extLst>
          </p:cNvPr>
          <p:cNvSpPr txBox="1"/>
          <p:nvPr/>
        </p:nvSpPr>
        <p:spPr>
          <a:xfrm>
            <a:off x="1213219" y="2030508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롯데밴드 페이지 구독 시 혜택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15D2E-2F57-4005-811F-9443AA555C50}"/>
              </a:ext>
            </a:extLst>
          </p:cNvPr>
          <p:cNvSpPr txBox="1"/>
          <p:nvPr/>
        </p:nvSpPr>
        <p:spPr>
          <a:xfrm>
            <a:off x="8683256" y="1587698"/>
            <a:ext cx="459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월별 혜택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D28EF-1661-45BF-B681-B19F6546EE15}"/>
              </a:ext>
            </a:extLst>
          </p:cNvPr>
          <p:cNvSpPr txBox="1"/>
          <p:nvPr/>
        </p:nvSpPr>
        <p:spPr>
          <a:xfrm>
            <a:off x="8683256" y="2030508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~ 6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의류 홍보 및 이벤트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3A5CB-6A53-4B12-B482-4BBB73C76EAC}"/>
              </a:ext>
            </a:extLst>
          </p:cNvPr>
          <p:cNvSpPr txBox="1"/>
          <p:nvPr/>
        </p:nvSpPr>
        <p:spPr>
          <a:xfrm>
            <a:off x="8683256" y="2304040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~ 8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잡화 홍보 및 이벤트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B24BC-8664-4598-9F90-02737485062E}"/>
              </a:ext>
            </a:extLst>
          </p:cNvPr>
          <p:cNvSpPr txBox="1"/>
          <p:nvPr/>
        </p:nvSpPr>
        <p:spPr>
          <a:xfrm>
            <a:off x="9104496" y="2574097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9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식품 홍보 및 이벤트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6E7C05-E4E3-4FCD-B139-F9A0ACC763E9}"/>
              </a:ext>
            </a:extLst>
          </p:cNvPr>
          <p:cNvSpPr txBox="1"/>
          <p:nvPr/>
        </p:nvSpPr>
        <p:spPr>
          <a:xfrm>
            <a:off x="1219249" y="4504326"/>
            <a:ext cx="459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밴드 신규 가입시 혜택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23FA96-2C67-4053-9EB5-60AFA7B572F2}"/>
              </a:ext>
            </a:extLst>
          </p:cNvPr>
          <p:cNvSpPr txBox="1"/>
          <p:nvPr/>
        </p:nvSpPr>
        <p:spPr>
          <a:xfrm>
            <a:off x="1213219" y="4962525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밴드 신규 가입시 쿠폰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or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포인트 증정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26201-952D-43AB-9346-5EEA181424BC}"/>
              </a:ext>
            </a:extLst>
          </p:cNvPr>
          <p:cNvSpPr txBox="1"/>
          <p:nvPr/>
        </p:nvSpPr>
        <p:spPr>
          <a:xfrm>
            <a:off x="8683256" y="2986129"/>
            <a:ext cx="328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페이지 월별 혜택 상품을 밴드로 통해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구매시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할인 쿠폰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or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페이백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AE697-EEA4-4D5C-9A39-89C3D337938D}"/>
              </a:ext>
            </a:extLst>
          </p:cNvPr>
          <p:cNvSpPr txBox="1"/>
          <p:nvPr/>
        </p:nvSpPr>
        <p:spPr>
          <a:xfrm>
            <a:off x="8677226" y="4504325"/>
            <a:ext cx="459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j-ea"/>
                <a:ea typeface="+mj-ea"/>
              </a:rPr>
              <a:t>롯데페이지와 롯데홈쇼핑 연동 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D0E78-7D66-4EBA-B91C-82B24F62C1AE}"/>
              </a:ext>
            </a:extLst>
          </p:cNvPr>
          <p:cNvSpPr txBox="1"/>
          <p:nvPr/>
        </p:nvSpPr>
        <p:spPr>
          <a:xfrm>
            <a:off x="8683256" y="4825184"/>
            <a:ext cx="328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롯데페이지와 롯데홈쇼핑을 오갈 수 있는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루트 형성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7929BB-314D-441E-9331-6839831F2426}"/>
              </a:ext>
            </a:extLst>
          </p:cNvPr>
          <p:cNvSpPr txBox="1"/>
          <p:nvPr/>
        </p:nvSpPr>
        <p:spPr>
          <a:xfrm>
            <a:off x="1212155" y="2338285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지인에게 구독 유도 혜택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CAC89-A800-4ABF-A00D-9725753FC96F}"/>
              </a:ext>
            </a:extLst>
          </p:cNvPr>
          <p:cNvSpPr txBox="1"/>
          <p:nvPr/>
        </p:nvSpPr>
        <p:spPr>
          <a:xfrm>
            <a:off x="1213200" y="2634523"/>
            <a:ext cx="328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온라인 구매 시 혜택 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6824E-7258-4BEF-9654-43DA5CA37899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1610D-FD54-4A95-911C-00DA2AF17000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E0547-DF4C-4D2D-BE00-E3E5DBE1CEC5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1D7DE-9744-417B-B9C4-FDDD2033FE70}"/>
              </a:ext>
            </a:extLst>
          </p:cNvPr>
          <p:cNvSpPr txBox="1"/>
          <p:nvPr/>
        </p:nvSpPr>
        <p:spPr>
          <a:xfrm>
            <a:off x="191781" y="475026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33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01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8149B0-0236-4039-AA37-4FEBA6A8DD5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6EA95-FB1C-4787-817F-9C47997DAD53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170D08-7471-4D72-B172-DFF033ED5B04}"/>
              </a:ext>
            </a:extLst>
          </p:cNvPr>
          <p:cNvSpPr/>
          <p:nvPr/>
        </p:nvSpPr>
        <p:spPr>
          <a:xfrm>
            <a:off x="2737212" y="2606464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4F26C4-D5D5-49F4-AA46-9E06600402C0}"/>
              </a:ext>
            </a:extLst>
          </p:cNvPr>
          <p:cNvSpPr txBox="1"/>
          <p:nvPr/>
        </p:nvSpPr>
        <p:spPr>
          <a:xfrm>
            <a:off x="2701208" y="860274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2BC2B-C3F4-4E93-809E-2E27B8B89C07}"/>
              </a:ext>
            </a:extLst>
          </p:cNvPr>
          <p:cNvSpPr txBox="1"/>
          <p:nvPr/>
        </p:nvSpPr>
        <p:spPr>
          <a:xfrm>
            <a:off x="2817531" y="1775084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/>
              <a:t>효율적 마케팅 가능 </a:t>
            </a:r>
            <a:r>
              <a:rPr lang="en-US" altLang="ko-KR" sz="1600" spc="-150" dirty="0"/>
              <a:t>/ </a:t>
            </a:r>
            <a:r>
              <a:rPr lang="ko-KR" altLang="en-US" sz="1600" spc="-150" dirty="0"/>
              <a:t>고객  충성도 상승 </a:t>
            </a:r>
            <a:r>
              <a:rPr lang="en-US" altLang="ko-KR" sz="1600" spc="-150" dirty="0"/>
              <a:t>/ </a:t>
            </a:r>
            <a:r>
              <a:rPr lang="ko-KR" altLang="en-US" sz="1600" spc="-150" dirty="0"/>
              <a:t>신규 고객 유입 증가 유도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490E79-DA04-480F-B634-B88860A3C046}"/>
              </a:ext>
            </a:extLst>
          </p:cNvPr>
          <p:cNvSpPr txBox="1"/>
          <p:nvPr/>
        </p:nvSpPr>
        <p:spPr>
          <a:xfrm>
            <a:off x="3493296" y="105556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2">
                    <a:lumMod val="25000"/>
                  </a:schemeClr>
                </a:solidFill>
                <a:latin typeface="+mj-lt"/>
                <a:ea typeface="HY헤드라인M" pitchFamily="18" charset="-127"/>
              </a:rPr>
              <a:t>온라인 행동 기반 트렌드 예측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1586B20-DD1A-4666-8B20-CFF34C77CD3E}"/>
              </a:ext>
            </a:extLst>
          </p:cNvPr>
          <p:cNvCxnSpPr/>
          <p:nvPr/>
        </p:nvCxnSpPr>
        <p:spPr>
          <a:xfrm>
            <a:off x="3889340" y="1640373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E739DE-3AB6-4D12-AACB-F784ABD1675C}"/>
              </a:ext>
            </a:extLst>
          </p:cNvPr>
          <p:cNvSpPr txBox="1"/>
          <p:nvPr/>
        </p:nvSpPr>
        <p:spPr>
          <a:xfrm>
            <a:off x="3432408" y="5648400"/>
            <a:ext cx="93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고객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5EE916-1FA9-46FC-A8FF-279368565039}"/>
              </a:ext>
            </a:extLst>
          </p:cNvPr>
          <p:cNvSpPr txBox="1"/>
          <p:nvPr/>
        </p:nvSpPr>
        <p:spPr>
          <a:xfrm>
            <a:off x="3229031" y="2998486"/>
            <a:ext cx="6145154" cy="738664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선호 지수 분석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상품군별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수요 트렌드 예측 및 인사이트 도출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신규 서비스 제안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9CA43-11BA-498C-BF36-A4ABD70E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3" y="4454543"/>
            <a:ext cx="1051006" cy="1051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F45E52-E990-4DDB-AAA7-7E93A1B0B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21" y="4481340"/>
            <a:ext cx="1045803" cy="10458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C58735-8BF3-47CA-B5D0-3615A6D46D04}"/>
              </a:ext>
            </a:extLst>
          </p:cNvPr>
          <p:cNvSpPr txBox="1"/>
          <p:nvPr/>
        </p:nvSpPr>
        <p:spPr>
          <a:xfrm>
            <a:off x="4792384" y="5648400"/>
            <a:ext cx="128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빅데이터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FFE2A4-E1A4-4AD9-B67E-8AF5F8D57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27" y="4379971"/>
            <a:ext cx="1200150" cy="12001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715FD4-7708-4525-94B3-E0F3147CB926}"/>
              </a:ext>
            </a:extLst>
          </p:cNvPr>
          <p:cNvSpPr txBox="1"/>
          <p:nvPr/>
        </p:nvSpPr>
        <p:spPr>
          <a:xfrm>
            <a:off x="6381927" y="5648400"/>
            <a:ext cx="128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트렌드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061C6B-F228-401C-B52C-6C957E3CE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72" y="4511033"/>
            <a:ext cx="986418" cy="9864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CACD98-1B78-4BC3-B85F-28A8B3B3AFD1}"/>
              </a:ext>
            </a:extLst>
          </p:cNvPr>
          <p:cNvSpPr txBox="1"/>
          <p:nvPr/>
        </p:nvSpPr>
        <p:spPr>
          <a:xfrm>
            <a:off x="7957187" y="5648400"/>
            <a:ext cx="128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예측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64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AFB0201-1B40-437B-B0DA-24A4AABB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545543-422D-4A26-B8E1-5C7CFDA6152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27272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52D524-4657-4139-B7BC-44C8DFC9816F}"/>
              </a:ext>
            </a:extLst>
          </p:cNvPr>
          <p:cNvSpPr/>
          <p:nvPr/>
        </p:nvSpPr>
        <p:spPr>
          <a:xfrm>
            <a:off x="0" y="0"/>
            <a:ext cx="826265" cy="6858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B52F8-5FF6-4A17-9B36-BD104631672C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COMPETITION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B880A-54D9-4FE8-A231-21C3D0D53DBA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LPOINT BIG DATA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B30C5F-0349-416C-8941-1D66C2BC3F6F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12740-41B6-4A10-A850-00954E2E4D87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522933-C920-44CE-A5F9-D53B05A963A0}"/>
              </a:ext>
            </a:extLst>
          </p:cNvPr>
          <p:cNvGrpSpPr/>
          <p:nvPr/>
        </p:nvGrpSpPr>
        <p:grpSpPr>
          <a:xfrm>
            <a:off x="4820704" y="2095420"/>
            <a:ext cx="2952036" cy="2189703"/>
            <a:chOff x="8724806" y="1109787"/>
            <a:chExt cx="2952036" cy="21897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B200CA-6865-4E27-9ECF-9FC03341EB7F}"/>
                </a:ext>
              </a:extLst>
            </p:cNvPr>
            <p:cNvSpPr txBox="1"/>
            <p:nvPr/>
          </p:nvSpPr>
          <p:spPr>
            <a:xfrm>
              <a:off x="8724806" y="1986672"/>
              <a:ext cx="2952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DATA 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INTRODUCTION</a:t>
              </a:r>
              <a:endPara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E9DCF-D7B6-4DDE-B382-B727F9C95311}"/>
                </a:ext>
              </a:extLst>
            </p:cNvPr>
            <p:cNvSpPr txBox="1"/>
            <p:nvPr/>
          </p:nvSpPr>
          <p:spPr>
            <a:xfrm>
              <a:off x="9803391" y="1365292"/>
              <a:ext cx="8438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02</a:t>
              </a:r>
              <a:endParaRPr lang="ko-KR" altLang="en-US" sz="40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5CD919-35AD-4431-8047-2AD6DC991150}"/>
                </a:ext>
              </a:extLst>
            </p:cNvPr>
            <p:cNvSpPr txBox="1"/>
            <p:nvPr/>
          </p:nvSpPr>
          <p:spPr>
            <a:xfrm>
              <a:off x="9523881" y="2634705"/>
              <a:ext cx="1809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데이터 </a:t>
              </a:r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전처리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6CAA2C-CC80-4EC0-A279-7379103808C9}"/>
                </a:ext>
              </a:extLst>
            </p:cNvPr>
            <p:cNvSpPr/>
            <p:nvPr/>
          </p:nvSpPr>
          <p:spPr>
            <a:xfrm>
              <a:off x="9002939" y="1109787"/>
              <a:ext cx="2396837" cy="218970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5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-50919" y="9525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6EA95-FB1C-4787-817F-9C47997DAD53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6CDE1-8E8C-48EA-8B89-F60C0B156D94}"/>
              </a:ext>
            </a:extLst>
          </p:cNvPr>
          <p:cNvSpPr txBox="1"/>
          <p:nvPr/>
        </p:nvSpPr>
        <p:spPr>
          <a:xfrm>
            <a:off x="3747653" y="411732"/>
            <a:ext cx="5338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0744C-F0E7-4950-941F-11C380D22BB0}"/>
              </a:ext>
            </a:extLst>
          </p:cNvPr>
          <p:cNvSpPr txBox="1"/>
          <p:nvPr/>
        </p:nvSpPr>
        <p:spPr>
          <a:xfrm>
            <a:off x="3945125" y="1104556"/>
            <a:ext cx="5338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INTRODUTION</a:t>
            </a:r>
            <a:endParaRPr lang="ko-KR" altLang="en-US" sz="6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7843-5102-4F8F-BA11-868521E006EC}"/>
              </a:ext>
            </a:extLst>
          </p:cNvPr>
          <p:cNvSpPr txBox="1"/>
          <p:nvPr/>
        </p:nvSpPr>
        <p:spPr>
          <a:xfrm>
            <a:off x="5772146" y="1953568"/>
            <a:ext cx="614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7EC9A-AF8F-4755-81DF-FF38073845FB}"/>
              </a:ext>
            </a:extLst>
          </p:cNvPr>
          <p:cNvSpPr txBox="1"/>
          <p:nvPr/>
        </p:nvSpPr>
        <p:spPr>
          <a:xfrm>
            <a:off x="2011625" y="3782434"/>
            <a:ext cx="614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상품구매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검색어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회원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세션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상품분류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등 고객유형에 따른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다양한 변수 존재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6E443-2BA9-460E-8A95-F5CE53A5B5BC}"/>
              </a:ext>
            </a:extLst>
          </p:cNvPr>
          <p:cNvSpPr txBox="1"/>
          <p:nvPr/>
        </p:nvSpPr>
        <p:spPr>
          <a:xfrm>
            <a:off x="2011625" y="4602293"/>
            <a:ext cx="614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총 </a:t>
            </a:r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5,024,906 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개의 구매목록과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23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개의 데이터 </a:t>
            </a:r>
            <a:r>
              <a:rPr lang="ko-KR" altLang="en-US" sz="14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데이터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테이블 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45A361-5A63-45A7-8DE4-02F414D9DA00}"/>
              </a:ext>
            </a:extLst>
          </p:cNvPr>
          <p:cNvSpPr txBox="1"/>
          <p:nvPr/>
        </p:nvSpPr>
        <p:spPr>
          <a:xfrm>
            <a:off x="7107798" y="2901609"/>
            <a:ext cx="74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</a:t>
            </a:r>
            <a:endParaRPr lang="ko-KR" altLang="en-US" sz="36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EBDAE-9C8C-48A3-BD02-396F66918A79}"/>
              </a:ext>
            </a:extLst>
          </p:cNvPr>
          <p:cNvSpPr txBox="1"/>
          <p:nvPr/>
        </p:nvSpPr>
        <p:spPr>
          <a:xfrm>
            <a:off x="7107798" y="3766978"/>
            <a:ext cx="25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R</a:t>
            </a:r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을 이용한 데이터 분석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0BF043-2785-4B4C-A15F-DD21965D76C0}"/>
              </a:ext>
            </a:extLst>
          </p:cNvPr>
          <p:cNvSpPr txBox="1"/>
          <p:nvPr/>
        </p:nvSpPr>
        <p:spPr>
          <a:xfrm>
            <a:off x="2547222" y="3109244"/>
            <a:ext cx="25369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데이터 내용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54CCD0-FF7C-42E7-988D-77433709B8D5}"/>
              </a:ext>
            </a:extLst>
          </p:cNvPr>
          <p:cNvSpPr txBox="1"/>
          <p:nvPr/>
        </p:nvSpPr>
        <p:spPr>
          <a:xfrm>
            <a:off x="7483737" y="3109244"/>
            <a:ext cx="25369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분석 프로세스</a:t>
            </a:r>
            <a:endParaRPr lang="en-US" altLang="ko-KR" sz="14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140B0F-8FA3-403B-94BC-1158140F5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9" y="2776250"/>
            <a:ext cx="875839" cy="875839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D2B375-A341-483E-B9F9-CFD19EB34A3B}"/>
              </a:ext>
            </a:extLst>
          </p:cNvPr>
          <p:cNvCxnSpPr>
            <a:cxnSpLocks/>
          </p:cNvCxnSpPr>
          <p:nvPr/>
        </p:nvCxnSpPr>
        <p:spPr>
          <a:xfrm flipH="1">
            <a:off x="6453698" y="2776250"/>
            <a:ext cx="34104" cy="3150506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5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6EA95-FB1C-4787-817F-9C47997DAD53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7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6CDE1-8E8C-48EA-8B89-F60C0B156D94}"/>
              </a:ext>
            </a:extLst>
          </p:cNvPr>
          <p:cNvSpPr txBox="1"/>
          <p:nvPr/>
        </p:nvSpPr>
        <p:spPr>
          <a:xfrm>
            <a:off x="3747653" y="411732"/>
            <a:ext cx="5338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0744C-F0E7-4950-941F-11C380D22BB0}"/>
              </a:ext>
            </a:extLst>
          </p:cNvPr>
          <p:cNvSpPr txBox="1"/>
          <p:nvPr/>
        </p:nvSpPr>
        <p:spPr>
          <a:xfrm>
            <a:off x="3554902" y="1127198"/>
            <a:ext cx="6465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PRETREATMENT</a:t>
            </a:r>
            <a:endParaRPr lang="ko-KR" altLang="en-US" sz="6000" dirty="0">
              <a:solidFill>
                <a:srgbClr val="0070C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7843-5102-4F8F-BA11-868521E006EC}"/>
              </a:ext>
            </a:extLst>
          </p:cNvPr>
          <p:cNvSpPr txBox="1"/>
          <p:nvPr/>
        </p:nvSpPr>
        <p:spPr>
          <a:xfrm>
            <a:off x="5739096" y="1942551"/>
            <a:ext cx="614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7462D-A302-4F5A-8A3A-C88CBF625B87}"/>
              </a:ext>
            </a:extLst>
          </p:cNvPr>
          <p:cNvSpPr txBox="1"/>
          <p:nvPr/>
        </p:nvSpPr>
        <p:spPr>
          <a:xfrm>
            <a:off x="2441154" y="3194184"/>
            <a:ext cx="95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지출분야를 명확히 하기 위해 장르를 축소 및 통합</a:t>
            </a:r>
          </a:p>
          <a:p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75DD9-31C3-4BE5-B6F6-9CBE1EE72FC8}"/>
              </a:ext>
            </a:extLst>
          </p:cNvPr>
          <p:cNvSpPr txBox="1"/>
          <p:nvPr/>
        </p:nvSpPr>
        <p:spPr>
          <a:xfrm>
            <a:off x="2441154" y="3994618"/>
            <a:ext cx="9573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CLNT_ID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별 소비기록데이터와 고객정보를 알기 위해 데이터를 통합 과정 필요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기존에 제공하는 자료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PRODUCT, MASTER , CUSTOMER, SESSION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파일을 통합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80E8EE-632C-4326-99FF-9923CF2B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66" y="2988000"/>
            <a:ext cx="710588" cy="710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6F4D6B-F99F-43C8-8813-47528884A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6" y="3888000"/>
            <a:ext cx="704161" cy="704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0535E9-03B6-4CA1-B43E-3B72F136104B}"/>
              </a:ext>
            </a:extLst>
          </p:cNvPr>
          <p:cNvSpPr txBox="1"/>
          <p:nvPr/>
        </p:nvSpPr>
        <p:spPr>
          <a:xfrm>
            <a:off x="2438007" y="5018068"/>
            <a:ext cx="957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결측값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(NA)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제거 후 변수들의 데이터 형식 변경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DC9B7B0-FD29-405E-B1B0-4D6CB9C65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66" y="4788000"/>
            <a:ext cx="704161" cy="7041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0AE74E-3345-4356-86D2-844B856207D9}"/>
              </a:ext>
            </a:extLst>
          </p:cNvPr>
          <p:cNvSpPr txBox="1"/>
          <p:nvPr/>
        </p:nvSpPr>
        <p:spPr>
          <a:xfrm>
            <a:off x="2441154" y="5898873"/>
            <a:ext cx="957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파일 통합 및 </a:t>
            </a:r>
            <a:r>
              <a:rPr lang="ko-KR" altLang="en-US" sz="16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전처리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 완료 후의 데이터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9ACFAED-DC98-4D54-BC9A-2B5B5EB3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66" y="5688000"/>
            <a:ext cx="704161" cy="7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2177E3-B9FC-42AF-A49C-FBC5F5EB52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D7D5B-EE58-4387-BF01-73F31C62400D}"/>
              </a:ext>
            </a:extLst>
          </p:cNvPr>
          <p:cNvSpPr txBox="1"/>
          <p:nvPr/>
        </p:nvSpPr>
        <p:spPr>
          <a:xfrm rot="10800000">
            <a:off x="180463" y="2350724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C7A57F"/>
                </a:solidFill>
              </a:rPr>
              <a:t>/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32120-6BCB-47DE-9406-C06939A06184}"/>
              </a:ext>
            </a:extLst>
          </p:cNvPr>
          <p:cNvSpPr txBox="1"/>
          <p:nvPr/>
        </p:nvSpPr>
        <p:spPr>
          <a:xfrm rot="10800000">
            <a:off x="180462" y="4280052"/>
            <a:ext cx="461665" cy="2255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LPOINT BIG DATA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A9016-94E2-4938-92C1-7196EEE33C78}"/>
              </a:ext>
            </a:extLst>
          </p:cNvPr>
          <p:cNvSpPr/>
          <p:nvPr/>
        </p:nvSpPr>
        <p:spPr>
          <a:xfrm>
            <a:off x="393285" y="981936"/>
            <a:ext cx="45719" cy="17090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A6EA95-FB1C-4787-817F-9C47997DAD53}"/>
              </a:ext>
            </a:extLst>
          </p:cNvPr>
          <p:cNvSpPr txBox="1"/>
          <p:nvPr/>
        </p:nvSpPr>
        <p:spPr>
          <a:xfrm>
            <a:off x="255060" y="490942"/>
            <a:ext cx="52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FEA93C-4D05-419A-BE37-F016B4419C9B}"/>
              </a:ext>
            </a:extLst>
          </p:cNvPr>
          <p:cNvGrpSpPr/>
          <p:nvPr/>
        </p:nvGrpSpPr>
        <p:grpSpPr>
          <a:xfrm>
            <a:off x="2276393" y="1553977"/>
            <a:ext cx="10163533" cy="4831800"/>
            <a:chOff x="2753454" y="1294602"/>
            <a:chExt cx="10163533" cy="48318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863ACD-FBA7-4380-A4EC-9095E8F6CF10}"/>
                </a:ext>
              </a:extLst>
            </p:cNvPr>
            <p:cNvSpPr txBox="1"/>
            <p:nvPr/>
          </p:nvSpPr>
          <p:spPr>
            <a:xfrm>
              <a:off x="9368648" y="2524415"/>
              <a:ext cx="3280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rPr>
                <a:t>전자 기기</a:t>
              </a:r>
              <a:endPara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B881A5A-639C-4794-AF6E-98D7F6BAF96F}"/>
                </a:ext>
              </a:extLst>
            </p:cNvPr>
            <p:cNvGrpSpPr/>
            <p:nvPr/>
          </p:nvGrpSpPr>
          <p:grpSpPr>
            <a:xfrm>
              <a:off x="2753454" y="1294602"/>
              <a:ext cx="10163533" cy="4831800"/>
              <a:chOff x="2753454" y="1294602"/>
              <a:chExt cx="10163533" cy="4831800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EB8B4281-631C-4D06-8554-DF6902E10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284" y="1696598"/>
                <a:ext cx="78880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FD4791-EC71-4C03-AC38-91662DDF565E}"/>
                  </a:ext>
                </a:extLst>
              </p:cNvPr>
              <p:cNvSpPr txBox="1"/>
              <p:nvPr/>
            </p:nvSpPr>
            <p:spPr>
              <a:xfrm>
                <a:off x="2753454" y="1313677"/>
                <a:ext cx="32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수정 전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A2B8E8-6B00-4B44-8FF3-A66F8208435D}"/>
                  </a:ext>
                </a:extLst>
              </p:cNvPr>
              <p:cNvSpPr txBox="1"/>
              <p:nvPr/>
            </p:nvSpPr>
            <p:spPr>
              <a:xfrm>
                <a:off x="9445979" y="1294602"/>
                <a:ext cx="32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수정 후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62FC5-7D54-464C-8027-96D177D42E2B}"/>
                  </a:ext>
                </a:extLst>
              </p:cNvPr>
              <p:cNvSpPr txBox="1"/>
              <p:nvPr/>
            </p:nvSpPr>
            <p:spPr>
              <a:xfrm>
                <a:off x="2772000" y="1745374"/>
                <a:ext cx="55093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시즌스포츠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아웃도어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레저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헬스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피트니스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구기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필드스포츠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483FA1-A94D-48D6-B2B5-21AB3FD96B47}"/>
                  </a:ext>
                </a:extLst>
              </p:cNvPr>
              <p:cNvSpPr txBox="1"/>
              <p:nvPr/>
            </p:nvSpPr>
            <p:spPr>
              <a:xfrm>
                <a:off x="9271146" y="1845002"/>
                <a:ext cx="32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스포츠 용품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7F9C55-A307-4E0E-A47B-22E4DF30CE3A}"/>
                  </a:ext>
                </a:extLst>
              </p:cNvPr>
              <p:cNvSpPr txBox="1"/>
              <p:nvPr/>
            </p:nvSpPr>
            <p:spPr>
              <a:xfrm>
                <a:off x="2775600" y="2411691"/>
                <a:ext cx="75024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계절가전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냉장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세탁가전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생활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주방가전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영상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음향가전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컴퓨터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모바일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978D35A-C7C1-4288-991C-893308DE2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7200" y="2300690"/>
                <a:ext cx="7888077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29E2F30-4DDA-41A4-A0B6-A4A4757C7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7200" y="3103085"/>
                <a:ext cx="7888077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206D96-899D-4C54-8C51-E6C18599AB60}"/>
                  </a:ext>
                </a:extLst>
              </p:cNvPr>
              <p:cNvSpPr txBox="1"/>
              <p:nvPr/>
            </p:nvSpPr>
            <p:spPr>
              <a:xfrm>
                <a:off x="2775600" y="3273327"/>
                <a:ext cx="75024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식기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조리기구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주방잡화 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 출산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육아용품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패션잡화 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퍼스널케어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</a:t>
                </a:r>
              </a:p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청소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세탁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욕실용품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세제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위생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화장품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 err="1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뷰티케어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0E7360-E3A0-4F85-8F4D-C0909FB0EE8E}"/>
                  </a:ext>
                </a:extLst>
              </p:cNvPr>
              <p:cNvSpPr txBox="1"/>
              <p:nvPr/>
            </p:nvSpPr>
            <p:spPr>
              <a:xfrm>
                <a:off x="9636974" y="3383668"/>
                <a:ext cx="32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잡화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D24DAAE-10EF-42BA-86D2-35D6B1F9A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7200" y="4015649"/>
                <a:ext cx="7888077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7CB074-43BF-4519-8B8B-A5BF1E2CC144}"/>
                  </a:ext>
                </a:extLst>
              </p:cNvPr>
              <p:cNvSpPr txBox="1"/>
              <p:nvPr/>
            </p:nvSpPr>
            <p:spPr>
              <a:xfrm>
                <a:off x="2775600" y="4134963"/>
                <a:ext cx="7502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건강식품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과일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냉동식품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냉장식품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음료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축산물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3D9E16-92BB-44D4-A123-7D188A86B791}"/>
                  </a:ext>
                </a:extLst>
              </p:cNvPr>
              <p:cNvSpPr txBox="1"/>
              <p:nvPr/>
            </p:nvSpPr>
            <p:spPr>
              <a:xfrm>
                <a:off x="9636974" y="4142892"/>
                <a:ext cx="77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식품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B054826-D07F-4A26-87EE-DAA69B4C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7200" y="4564656"/>
                <a:ext cx="7888077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5365A4-CF60-450A-B3A7-B2428CBD84CB}"/>
                  </a:ext>
                </a:extLst>
              </p:cNvPr>
              <p:cNvSpPr txBox="1"/>
              <p:nvPr/>
            </p:nvSpPr>
            <p:spPr>
              <a:xfrm>
                <a:off x="2775600" y="4654490"/>
                <a:ext cx="7502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인테리어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조명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침구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수예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가구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2DAACA-7E97-4096-A3EC-C9097C8D3BB6}"/>
                  </a:ext>
                </a:extLst>
              </p:cNvPr>
              <p:cNvSpPr txBox="1"/>
              <p:nvPr/>
            </p:nvSpPr>
            <p:spPr>
              <a:xfrm>
                <a:off x="9636973" y="4654832"/>
                <a:ext cx="77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가정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01F628F-FEA7-46EE-BD0B-7CFC18EBD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7200" y="5069596"/>
                <a:ext cx="7888077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C56D19-50DF-4F2D-ACD4-86357E9854C8}"/>
                  </a:ext>
                </a:extLst>
              </p:cNvPr>
              <p:cNvSpPr txBox="1"/>
              <p:nvPr/>
            </p:nvSpPr>
            <p:spPr>
              <a:xfrm>
                <a:off x="2775600" y="5191768"/>
                <a:ext cx="7502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자동차용품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원예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애완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문구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/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사무용품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완구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상품권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63F3D4-3BC5-492B-806C-08F20EE0A5B5}"/>
                  </a:ext>
                </a:extLst>
              </p:cNvPr>
              <p:cNvSpPr txBox="1"/>
              <p:nvPr/>
            </p:nvSpPr>
            <p:spPr>
              <a:xfrm>
                <a:off x="9638631" y="5191768"/>
                <a:ext cx="7746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기타</a:t>
                </a:r>
                <a:endPara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한컴 고딕" panose="02000500000000000000" pitchFamily="2" charset="-127"/>
                  <a:ea typeface="한컴 고딕" panose="02000500000000000000" pitchFamily="2" charset="-127"/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85EF9AF-5E00-4EA8-B07F-E1E0FB2BD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2000" y="5649818"/>
                <a:ext cx="788807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227889-345C-42A0-A2A7-5E45AE8046E1}"/>
                  </a:ext>
                </a:extLst>
              </p:cNvPr>
              <p:cNvSpPr txBox="1"/>
              <p:nvPr/>
            </p:nvSpPr>
            <p:spPr>
              <a:xfrm>
                <a:off x="8283034" y="5787848"/>
                <a:ext cx="3280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이 외의 항목들은 변동사항 </a:t>
                </a:r>
                <a:r>
                  <a:rPr lang="en-US" altLang="ko-KR" sz="16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latin typeface="한컴 고딕" panose="02000500000000000000" pitchFamily="2" charset="-127"/>
                    <a:ea typeface="한컴 고딕" panose="02000500000000000000" pitchFamily="2" charset="-127"/>
                  </a:rPr>
                  <a:t>X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DD9C22C-80EB-4C54-9552-800DB7639CBB}"/>
              </a:ext>
            </a:extLst>
          </p:cNvPr>
          <p:cNvSpPr txBox="1"/>
          <p:nvPr/>
        </p:nvSpPr>
        <p:spPr>
          <a:xfrm>
            <a:off x="2320139" y="6034548"/>
            <a:ext cx="165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CLAC1_NM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807ADC-CE3C-44B2-A4FF-DDAE025D85B6}"/>
              </a:ext>
            </a:extLst>
          </p:cNvPr>
          <p:cNvCxnSpPr/>
          <p:nvPr/>
        </p:nvCxnSpPr>
        <p:spPr>
          <a:xfrm>
            <a:off x="8512703" y="1573052"/>
            <a:ext cx="0" cy="433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C89D6F-71B8-4148-A3BC-F6629D1C9C22}"/>
              </a:ext>
            </a:extLst>
          </p:cNvPr>
          <p:cNvSpPr txBox="1"/>
          <p:nvPr/>
        </p:nvSpPr>
        <p:spPr>
          <a:xfrm>
            <a:off x="2225183" y="905369"/>
            <a:ext cx="501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한컴 고딕" panose="02000500000000000000" pitchFamily="2" charset="-127"/>
                <a:ea typeface="한컴 고딕" panose="02000500000000000000" pitchFamily="2" charset="-127"/>
              </a:rPr>
              <a:t>지출분야를 명확히 하기 장르를 축소 및 통합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14E7F34-29B8-4903-BDC9-48877B5D9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22" y="705632"/>
            <a:ext cx="704161" cy="7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1490</Words>
  <Application>Microsoft Office PowerPoint</Application>
  <PresentationFormat>와이드스크린</PresentationFormat>
  <Paragraphs>395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HY헤드라인M</vt:lpstr>
      <vt:lpstr>맑은 고딕</vt:lpstr>
      <vt:lpstr>-윤고딕330</vt:lpstr>
      <vt:lpstr>한컴 고딕</vt:lpstr>
      <vt:lpstr>한컴산뜻돋움</vt:lpstr>
      <vt:lpstr>휴먼모음T</vt:lpstr>
      <vt:lpstr>Arial</vt:lpstr>
      <vt:lpstr>Calibri</vt:lpstr>
      <vt:lpstr>Calibri Light</vt:lpstr>
      <vt:lpstr>Nirmala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전관우</dc:creator>
  <cp:lastModifiedBy>전 관우</cp:lastModifiedBy>
  <cp:revision>144</cp:revision>
  <dcterms:created xsi:type="dcterms:W3CDTF">2019-01-13T10:49:40Z</dcterms:created>
  <dcterms:modified xsi:type="dcterms:W3CDTF">2019-12-09T07:16:31Z</dcterms:modified>
</cp:coreProperties>
</file>