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6" r:id="rId2"/>
  </p:sldMasterIdLst>
  <p:notesMasterIdLst>
    <p:notesMasterId r:id="rId21"/>
  </p:notesMasterIdLst>
  <p:handoutMasterIdLst>
    <p:handoutMasterId r:id="rId22"/>
  </p:handoutMasterIdLst>
  <p:sldIdLst>
    <p:sldId id="1279" r:id="rId3"/>
    <p:sldId id="1389" r:id="rId4"/>
    <p:sldId id="1386" r:id="rId5"/>
    <p:sldId id="1391" r:id="rId6"/>
    <p:sldId id="1392" r:id="rId7"/>
    <p:sldId id="1400" r:id="rId8"/>
    <p:sldId id="1402" r:id="rId9"/>
    <p:sldId id="1393" r:id="rId10"/>
    <p:sldId id="1367" r:id="rId11"/>
    <p:sldId id="1410" r:id="rId12"/>
    <p:sldId id="1407" r:id="rId13"/>
    <p:sldId id="1408" r:id="rId14"/>
    <p:sldId id="1397" r:id="rId15"/>
    <p:sldId id="1398" r:id="rId16"/>
    <p:sldId id="1403" r:id="rId17"/>
    <p:sldId id="1404" r:id="rId18"/>
    <p:sldId id="1399" r:id="rId19"/>
    <p:sldId id="140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 userDrawn="1">
          <p15:clr>
            <a:srgbClr val="A4A3A4"/>
          </p15:clr>
        </p15:guide>
        <p15:guide id="2" orient="horz" pos="2205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FF"/>
    <a:srgbClr val="FFFFFF"/>
    <a:srgbClr val="CC99FF"/>
    <a:srgbClr val="CC3300"/>
    <a:srgbClr val="FFFF00"/>
    <a:srgbClr val="0033CC"/>
    <a:srgbClr val="009999"/>
    <a:srgbClr val="00CC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9846" autoAdjust="0"/>
  </p:normalViewPr>
  <p:slideViewPr>
    <p:cSldViewPr snapToGrid="0" snapToObjects="1">
      <p:cViewPr varScale="1">
        <p:scale>
          <a:sx n="73" d="100"/>
          <a:sy n="73" d="100"/>
        </p:scale>
        <p:origin x="1320" y="72"/>
      </p:cViewPr>
      <p:guideLst>
        <p:guide orient="horz" pos="4201"/>
        <p:guide orient="horz" pos="2205"/>
        <p:guide pos="295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8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9A2F3-896D-DD4A-9514-78FAC6BD36E0}" type="datetime1">
              <a:rPr lang="da-DK" smtClean="0"/>
              <a:pPr/>
              <a:t>14-06-2023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295AF-AE5A-8845-AFE4-C18D5CCA32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6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B947-FE25-8941-9ECA-2DAA4372BCB0}" type="datetime1">
              <a:rPr lang="da-DK" smtClean="0"/>
              <a:pPr/>
              <a:t>14-06-2023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F133-804F-FD4B-8ECE-5B474E3603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6657" y="3259668"/>
            <a:ext cx="3059067" cy="1862062"/>
          </a:xfrm>
        </p:spPr>
        <p:txBody>
          <a:bodyPr/>
          <a:lstStyle>
            <a:lvl6pPr marL="717550" indent="0">
              <a:buNone/>
              <a:defRPr/>
            </a:lvl6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a-DK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6657" y="1723571"/>
            <a:ext cx="3059067" cy="1536097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700"/>
              </a:lnSpc>
              <a:defRPr sz="39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0" name="Picture 9" descr="Hexagons 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0" y="4114800"/>
            <a:ext cx="2051325" cy="19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4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A91-F1B3-4C15-A6E7-EE601EEFE989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6D2-A794-49D7-9BCF-541CEC8EC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47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A91-F1B3-4C15-A6E7-EE601EEFE989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6D2-A794-49D7-9BCF-541CEC8EC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77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A91-F1B3-4C15-A6E7-EE601EEFE989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6D2-A794-49D7-9BCF-541CEC8EC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655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A91-F1B3-4C15-A6E7-EE601EEFE989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6D2-A794-49D7-9BCF-541CEC8EC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539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A91-F1B3-4C15-A6E7-EE601EEFE989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6D2-A794-49D7-9BCF-541CEC8EC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3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12704" y="2145368"/>
            <a:ext cx="4778344" cy="3134203"/>
          </a:xfrm>
        </p:spPr>
        <p:txBody>
          <a:bodyPr/>
          <a:lstStyle>
            <a:lvl1pPr marL="0" indent="0">
              <a:buSzPct val="60000"/>
              <a:buFont typeface="Arial"/>
              <a:buNone/>
              <a:defRPr/>
            </a:lvl1pPr>
            <a:lvl6pPr marL="717550" indent="0">
              <a:buNone/>
              <a:defRPr/>
            </a:lvl6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a-DK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12704" y="1403048"/>
            <a:ext cx="4778344" cy="635000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700"/>
              </a:lnSpc>
              <a:defRPr sz="29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4" name="Picture 9" descr="Hexagons 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0" y="127000"/>
            <a:ext cx="2051325" cy="19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7206-1459-4AA6-A343-89B18F8C9688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A926-DEC4-41AE-9475-98D369420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22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ru-RU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A91-F1B3-4C15-A6E7-EE601EEFE989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6D2-A794-49D7-9BCF-541CEC8EC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54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A91-F1B3-4C15-A6E7-EE601EEFE989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6D2-A794-49D7-9BCF-541CEC8EC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92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A91-F1B3-4C15-A6E7-EE601EEFE989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6D2-A794-49D7-9BCF-541CEC8EC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13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A91-F1B3-4C15-A6E7-EE601EEFE989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6D2-A794-49D7-9BCF-541CEC8EC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A91-F1B3-4C15-A6E7-EE601EEFE989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6D2-A794-49D7-9BCF-541CEC8EC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89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A91-F1B3-4C15-A6E7-EE601EEFE989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E6D2-A794-49D7-9BCF-541CEC8EC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76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412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en-US" noProof="0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1698170" y="274638"/>
            <a:ext cx="6988629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3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7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1" hangingPunct="1">
        <a:lnSpc>
          <a:spcPts val="3700"/>
        </a:lnSpc>
        <a:spcBef>
          <a:spcPct val="0"/>
        </a:spcBef>
        <a:buNone/>
        <a:defRPr sz="4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나눔고딕 ExtraBold" panose="020D0904000000000000" pitchFamily="50" charset="-127"/>
        </a:defRPr>
      </a:lvl1pPr>
    </p:titleStyle>
    <p:bodyStyle>
      <a:lvl1pPr marL="0" marR="0" indent="0" algn="l" defTabSz="457200" rtl="0" eaLnBrk="1" fontAlgn="auto" latinLnBrk="1" hangingPunct="1">
        <a:lnSpc>
          <a:spcPct val="150000"/>
        </a:lnSpc>
        <a:spcBef>
          <a:spcPts val="0"/>
        </a:spcBef>
        <a:spcAft>
          <a:spcPts val="0"/>
        </a:spcAft>
        <a:buClrTx/>
        <a:buSzTx/>
        <a:buFont typeface="Arial"/>
        <a:buNone/>
        <a:tabLst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Verdana"/>
        </a:defRPr>
      </a:lvl1pPr>
      <a:lvl2pPr marL="180000" marR="0" indent="-180000" algn="l" defTabSz="457200" rtl="0" eaLnBrk="1" fontAlgn="auto" latinLnBrk="1" hangingPunct="1">
        <a:lnSpc>
          <a:spcPct val="100000"/>
        </a:lnSpc>
        <a:spcBef>
          <a:spcPts val="672"/>
        </a:spcBef>
        <a:spcAft>
          <a:spcPts val="0"/>
        </a:spcAft>
        <a:buClrTx/>
        <a:buSzPct val="80000"/>
        <a:buFontTx/>
        <a:buBlip>
          <a:blip r:embed="rId5"/>
        </a:buBlip>
        <a:tabLst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Verdana"/>
        </a:defRPr>
      </a:lvl2pPr>
      <a:lvl3pPr marL="360000" marR="0" indent="-180000" algn="l" defTabSz="457200" rtl="0" eaLnBrk="1" fontAlgn="auto" latinLnBrk="1" hangingPunct="1">
        <a:lnSpc>
          <a:spcPct val="100000"/>
        </a:lnSpc>
        <a:spcBef>
          <a:spcPts val="576"/>
        </a:spcBef>
        <a:spcAft>
          <a:spcPts val="0"/>
        </a:spcAft>
        <a:buClrTx/>
        <a:buSzPct val="80000"/>
        <a:buFontTx/>
        <a:buBlip>
          <a:blip r:embed="rId5"/>
        </a:buBlip>
        <a:tabLst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Verdana"/>
        </a:defRPr>
      </a:lvl3pPr>
      <a:lvl4pPr marL="540000" marR="0" indent="-180000" algn="l" defTabSz="457200" rtl="0" eaLnBrk="1" fontAlgn="auto" latinLnBrk="1" hangingPunct="1">
        <a:lnSpc>
          <a:spcPct val="100000"/>
        </a:lnSpc>
        <a:spcBef>
          <a:spcPts val="480"/>
        </a:spcBef>
        <a:spcAft>
          <a:spcPts val="0"/>
        </a:spcAft>
        <a:buClrTx/>
        <a:buSzPct val="80000"/>
        <a:buFontTx/>
        <a:buBlip>
          <a:blip r:embed="rId5"/>
        </a:buBlip>
        <a:tabLst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Verdana"/>
        </a:defRPr>
      </a:lvl4pPr>
      <a:lvl5pPr marL="720000" marR="0" indent="-180000" algn="l" defTabSz="457200" rtl="0" eaLnBrk="1" fontAlgn="auto" latinLnBrk="1" hangingPunct="1">
        <a:lnSpc>
          <a:spcPct val="100000"/>
        </a:lnSpc>
        <a:spcBef>
          <a:spcPts val="480"/>
        </a:spcBef>
        <a:spcAft>
          <a:spcPts val="0"/>
        </a:spcAft>
        <a:buClrTx/>
        <a:buSzPct val="80000"/>
        <a:buFontTx/>
        <a:buBlip>
          <a:blip r:embed="rId5"/>
        </a:buBlip>
        <a:tabLst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Verdana"/>
        </a:defRPr>
      </a:lvl5pPr>
      <a:lvl6pPr marL="895350" indent="-177800" algn="l" defTabSz="457200" rtl="0" eaLnBrk="1" latinLnBrk="1" hangingPunct="1">
        <a:spcBef>
          <a:spcPct val="20000"/>
        </a:spcBef>
        <a:buSzPct val="80000"/>
        <a:buFontTx/>
        <a:buBlip>
          <a:blip r:embed="rId5"/>
        </a:buBlip>
        <a:defRPr sz="1400" kern="1200">
          <a:solidFill>
            <a:schemeClr val="tx1"/>
          </a:solidFill>
          <a:latin typeface="Verdana"/>
          <a:ea typeface="+mn-ea"/>
          <a:cs typeface="Verdana"/>
        </a:defRPr>
      </a:lvl6pPr>
      <a:lvl7pPr marL="1076325" indent="-180975" algn="l" defTabSz="457200" rtl="0" eaLnBrk="1" latinLnBrk="1" hangingPunct="1">
        <a:spcBef>
          <a:spcPct val="20000"/>
        </a:spcBef>
        <a:buSzPct val="80000"/>
        <a:buFontTx/>
        <a:buBlip>
          <a:blip r:embed="rId5"/>
        </a:buBlip>
        <a:defRPr sz="1400" kern="1200">
          <a:solidFill>
            <a:schemeClr val="tx1"/>
          </a:solidFill>
          <a:latin typeface="Verdana"/>
          <a:ea typeface="+mn-ea"/>
          <a:cs typeface="Verdana"/>
        </a:defRPr>
      </a:lvl7pPr>
      <a:lvl8pPr marL="1343025" indent="-177800" algn="l" defTabSz="457200" rtl="0" eaLnBrk="1" latinLnBrk="1" hangingPunct="1">
        <a:spcBef>
          <a:spcPct val="20000"/>
        </a:spcBef>
        <a:buSzPct val="80000"/>
        <a:buFontTx/>
        <a:buBlip>
          <a:blip r:embed="rId5"/>
        </a:buBlip>
        <a:defRPr sz="1400" kern="1200" baseline="0">
          <a:solidFill>
            <a:schemeClr val="tx1"/>
          </a:solidFill>
          <a:latin typeface="Verdana"/>
          <a:ea typeface="+mn-ea"/>
          <a:cs typeface="Verdana"/>
        </a:defRPr>
      </a:lvl8pPr>
      <a:lvl9pPr marL="1614488" indent="-180975" algn="l" defTabSz="457200" rtl="0" eaLnBrk="1" latinLnBrk="1" hangingPunct="1">
        <a:spcBef>
          <a:spcPct val="20000"/>
        </a:spcBef>
        <a:buSzPct val="80000"/>
        <a:buFontTx/>
        <a:buBlip>
          <a:blip r:embed="rId5"/>
        </a:buBlip>
        <a:defRPr sz="1400" kern="1200">
          <a:solidFill>
            <a:schemeClr val="tx1"/>
          </a:solidFill>
          <a:latin typeface="Verdana"/>
          <a:ea typeface="+mn-ea"/>
          <a:cs typeface="Verdana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ru-RU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ru-RU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9A91-F1B3-4C15-A6E7-EE601EEFE989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E6D2-A794-49D7-9BCF-541CEC8EC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8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08265"/>
              </p:ext>
            </p:extLst>
          </p:nvPr>
        </p:nvGraphicFramePr>
        <p:xfrm>
          <a:off x="1495707" y="1097283"/>
          <a:ext cx="5688000" cy="240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693092362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1151622437"/>
                    </a:ext>
                  </a:extLst>
                </a:gridCol>
              </a:tblGrid>
              <a:tr h="182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Weeks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Contents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394317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??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. OpenAI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API 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샘플 프로그램 사용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- </a:t>
                      </a:r>
                      <a:r>
                        <a:rPr lang="en-US" b="0" smtClean="0"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OpenAI </a:t>
                      </a:r>
                      <a:r>
                        <a:rPr lang="ko-KR" altLang="en-US" b="0" smtClean="0"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소개  </a:t>
                      </a:r>
                      <a:endParaRPr lang="en-US" altLang="ko-KR" sz="18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-</a:t>
                      </a:r>
                      <a:r>
                        <a:rPr lang="en-US" altLang="ko-KR" sz="1800" b="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b="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채팅하기</a:t>
                      </a:r>
                      <a:endParaRPr lang="en-US" altLang="ko-KR" sz="1800" b="0" baseline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ko-KR" sz="1800" b="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- </a:t>
                      </a:r>
                      <a:r>
                        <a:rPr lang="ko-KR" altLang="en-US" sz="1800" b="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이미지 프로세싱</a:t>
                      </a:r>
                      <a:endParaRPr lang="en-US" altLang="ko-KR" sz="1800" b="0" baseline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ko-KR" sz="1800" b="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- </a:t>
                      </a:r>
                      <a:r>
                        <a:rPr lang="en-US" b="0" smtClean="0"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url </a:t>
                      </a:r>
                      <a:r>
                        <a:rPr lang="ko-KR" altLang="en-US" b="0" smtClean="0"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가져오는 간단한 </a:t>
                      </a:r>
                      <a:r>
                        <a:rPr lang="en-US" altLang="ko-KR" b="0" smtClean="0"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crawler </a:t>
                      </a:r>
                      <a:r>
                        <a:rPr lang="ko-KR" altLang="en-US" b="0" smtClean="0"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프로그램 </a:t>
                      </a:r>
                      <a:endParaRPr lang="en-US" altLang="ko-KR" b="0" smtClean="0"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- </a:t>
                      </a:r>
                      <a:r>
                        <a:rPr lang="en-US" b="0" smtClean="0"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mp3 </a:t>
                      </a:r>
                      <a:r>
                        <a:rPr lang="ko-KR" altLang="en-US" b="0" smtClean="0"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파일을 문자로 변환 </a:t>
                      </a:r>
                      <a:endParaRPr lang="ko-KR" altLang="en-US" sz="18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91838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2511" y="52240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64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4) </a:t>
            </a:r>
            <a:r>
              <a:rPr lang="ko-KR" altLang="en-US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이미지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프로세싱</a:t>
            </a:r>
            <a:endParaRPr lang="ko-KR" altLang="en-US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46" y="1285103"/>
            <a:ext cx="8276565" cy="338554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createImageWithGPT("Bear eat some fishes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")</a:t>
            </a:r>
            <a:endParaRPr 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309" y="6079847"/>
            <a:ext cx="8276565" cy="338554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createImageWithGPT("Eagle fly to the moon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")</a:t>
            </a:r>
            <a:endParaRPr 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1" y="1731332"/>
            <a:ext cx="2926078" cy="295130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05" y="2735332"/>
            <a:ext cx="3324689" cy="33056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17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4) </a:t>
            </a:r>
            <a:r>
              <a:rPr lang="ko-KR" altLang="en-US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이미지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프로세싱</a:t>
            </a:r>
            <a:endParaRPr lang="ko-KR" altLang="en-US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990" y="1312903"/>
            <a:ext cx="8276565" cy="338554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createImageWithGPT("Eagle fly in the sky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")</a:t>
            </a:r>
            <a:endParaRPr 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697" y="6340774"/>
            <a:ext cx="8276565" cy="338554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createImageWithGPT("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별이 빛나는 밤에</a:t>
            </a:r>
            <a:r>
              <a:rPr lang="en-US" altLang="ko-KR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")</a:t>
            </a:r>
            <a:endParaRPr lang="en-US" altLang="ko-KR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8" y="1721797"/>
            <a:ext cx="3305636" cy="32675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89" y="3035138"/>
            <a:ext cx="3343742" cy="3305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78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4) </a:t>
            </a:r>
            <a:r>
              <a:rPr lang="ko-KR" altLang="en-US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이미지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프로세싱</a:t>
            </a:r>
            <a:endParaRPr lang="ko-KR" altLang="en-US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46" y="1285103"/>
            <a:ext cx="8276565" cy="338554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createImageWithGPT("The Starry Night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")</a:t>
            </a:r>
            <a:endParaRPr 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01" y="1655767"/>
            <a:ext cx="3343742" cy="32961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10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4) </a:t>
            </a:r>
            <a:r>
              <a:rPr lang="ko-KR" altLang="en-US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이미지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프로세싱</a:t>
            </a:r>
            <a:endParaRPr lang="ko-KR" altLang="en-US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46" y="1285103"/>
            <a:ext cx="8276565" cy="4031873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# Utilities for PNG image display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from PIL import Image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from io import BytesIO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# Generate images with openai.Image.create()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response = openai.Image.create(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prompt="A data scientist rejoicing after mastering a new AI skill."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# Retrieve the image from a URL &amp; display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from requests import get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img_bytes = get(response["data"][0]["url"]).content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img = Image.open(BytesIO(img_bytes))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display(img)</a:t>
            </a:r>
          </a:p>
          <a:p>
            <a:endParaRPr 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99" y="3206166"/>
            <a:ext cx="3594745" cy="34693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57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4) </a:t>
            </a:r>
            <a:r>
              <a:rPr lang="ko-KR" altLang="en-US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이미지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프로세싱</a:t>
            </a:r>
            <a:endParaRPr lang="ko-KR" altLang="en-US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46" y="1285103"/>
            <a:ext cx="8276565" cy="4524315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# Utilities for PNG image display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from PIL import Image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from io import BytesIO</a:t>
            </a:r>
          </a:p>
          <a:p>
            <a:endParaRPr lang="en-US" sz="1600" smtClean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600" smtClean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# 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Return generated image directly with response_format="b64_json"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response = openai.Image.create(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prompt="A data scientist and a robot high-fiving.",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response_format="b64_json"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# Decompress image &amp; display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from base64 import b64decode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img_bytes = b64decode(response["data"][0]["b64_json"])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img = Image.open(BytesIO(img_bytes))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display(img)</a:t>
            </a:r>
          </a:p>
          <a:p>
            <a:endParaRPr 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33" y="3429000"/>
            <a:ext cx="3432452" cy="31808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69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5) </a:t>
            </a:r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url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가져오는 </a:t>
            </a:r>
            <a:r>
              <a:rPr lang="ko-KR" altLang="en-US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간단한 </a:t>
            </a:r>
            <a:r>
              <a:rPr lang="en-US" altLang="ko-KR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crawler </a:t>
            </a:r>
            <a:r>
              <a:rPr lang="ko-KR" altLang="en-US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프로그램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46" y="1285103"/>
            <a:ext cx="8276565" cy="5355312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import openai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import requests</a:t>
            </a:r>
          </a:p>
          <a:p>
            <a:pPr>
              <a:lnSpc>
                <a:spcPct val="95000"/>
              </a:lnSpc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openai.api_key 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= 'YOUR_API_KEY'</a:t>
            </a:r>
          </a:p>
          <a:p>
            <a:pPr>
              <a:lnSpc>
                <a:spcPct val="95000"/>
              </a:lnSpc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crawl_website(url):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response = requests.get(url)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if response.status_code == 200: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return response.text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else: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return None</a:t>
            </a:r>
          </a:p>
          <a:p>
            <a:pPr>
              <a:lnSpc>
                <a:spcPct val="95000"/>
              </a:lnSpc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extract_links(html):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# You can use a library like BeautifulSoup to parse the HTML and extract the links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# Here's a simple example that uses regular expressions to find anchor tags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import re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pattern = r'&lt;a\s+(?:[^&gt;]*?\s+)?href=(["\'])(.*?)\1'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links = re.findall(pattern, html)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links</a:t>
            </a:r>
          </a:p>
          <a:p>
            <a:pPr>
              <a:lnSpc>
                <a:spcPct val="95000"/>
              </a:lnSpc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crawl_and_extract(url):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html = crawl_website(url)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if html: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links = extract_links(html)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return links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else: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return None</a:t>
            </a:r>
          </a:p>
          <a:p>
            <a:pPr>
              <a:lnSpc>
                <a:spcPct val="95000"/>
              </a:lnSpc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Usage </a:t>
            </a: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6812" y="4703216"/>
            <a:ext cx="5586559" cy="2065950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Usage example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website_url = 'https://openai.com/blog/chatgpt-plugins'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links = crawl_and_extract(website_url)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if links: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print("Links found on", website_url)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for link in links: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print(link)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>
              <a:lnSpc>
                <a:spcPct val="95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   print("Failed to crawl", website_url)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83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511" y="52240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14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22067" y="883661"/>
            <a:ext cx="8660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5) url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가져오는 간단한 </a:t>
            </a:r>
            <a:r>
              <a:rPr lang="en-US" altLang="ko-KR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crawler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프로그램 </a:t>
            </a:r>
            <a:endParaRPr lang="ko-KR" altLang="en-US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2" y="1263786"/>
            <a:ext cx="5456261" cy="49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3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6</a:t>
            </a:r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mp3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파일을 문자로 변환 </a:t>
            </a:r>
            <a:endParaRPr lang="ko-KR" altLang="en-US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46" y="1285103"/>
            <a:ext cx="8276565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import openai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audio_file= open("/content/calinifornia dream.mp3", "rb")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transcript = openai.Audio.transcribe("whisper-1", audio_file)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print(transcript)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007" y="2933121"/>
            <a:ext cx="831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"text": "All the leaves are brown, and the sky is grey. I've been for a while, on a winter's day. I'd be safe at home, if I was in L.A. California dreaming, on such a winter's day. Stopped into a church, I passed along the way. Well, I got down on my knees, and I pretend to pray. You let a preacher like the cold, he knows I'm gonna stay. California, California dreaming, on such a winter's day. All the leaves are brown, and the sky is grey. I've been for a while, on a winter's day. If I didn't tell her, I could leave today. California, California dreaming, on such a winter's day." }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5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7) Install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된 </a:t>
            </a:r>
            <a:r>
              <a:rPr lang="en-US" altLang="ko-KR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모델 확인 </a:t>
            </a:r>
            <a:endParaRPr lang="ko-KR" altLang="en-US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46" y="1285103"/>
            <a:ext cx="8276565" cy="584775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pd.json_normalize(openai.Model.list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(), "data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1935735"/>
            <a:ext cx="8820000" cy="32909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1" y="3520440"/>
            <a:ext cx="8802000" cy="32850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763" y="4937761"/>
            <a:ext cx="770712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직사각형 10"/>
          <p:cNvSpPr/>
          <p:nvPr/>
        </p:nvSpPr>
        <p:spPr>
          <a:xfrm>
            <a:off x="557344" y="5952313"/>
            <a:ext cx="770712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00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OpenAI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소개 </a:t>
            </a:r>
            <a:r>
              <a:rPr lang="en-US" altLang="ko-KR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https://platform.openai.com/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6" y="1254877"/>
            <a:ext cx="4237954" cy="240393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86" y="3161211"/>
            <a:ext cx="5562901" cy="35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9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채팅하기</a:t>
            </a:r>
            <a:endParaRPr lang="en-US" altLang="ko-KR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46" y="1285103"/>
            <a:ext cx="8276565" cy="338554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!pip install 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endParaRPr 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052" y="2665396"/>
            <a:ext cx="8388000" cy="4031873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import openai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openai.api_key = OPENAI_API_KEY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completion = openai.Completion()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response = completion.create(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model="text-davinci-003",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prompt = "Decide whether a Tweet's sentiment is positive, neutral, or negative, </a:t>
            </a:r>
            <a:endParaRPr lang="en-US" sz="1600" smtClean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          and 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scale it 0 to 10. \n\nTweet: \"I loved the new Batman movie!\"\nSentiment:",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temperature=0,    </a:t>
            </a:r>
            <a:r>
              <a:rPr lang="en-US" sz="100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# default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1.0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이며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0~2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사이 설정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0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에 가까울수록 정제된 문장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높은  에 가까울수록 창의적이고 </a:t>
            </a:r>
            <a:r>
              <a:rPr lang="en-US" sz="100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random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한 문장</a:t>
            </a:r>
          </a:p>
          <a:p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max_tokens=64,    </a:t>
            </a:r>
            <a:r>
              <a:rPr 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대부분의 모델들은 최대 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2048 </a:t>
            </a:r>
            <a:r>
              <a:rPr 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token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까지 지원하나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최신 모델은 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4096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토큰까지 지원 가능</a:t>
            </a:r>
          </a:p>
          <a:p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top_p=1.0,       </a:t>
            </a:r>
            <a:r>
              <a:rPr 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#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모델이 사용할 토큰에 대한 </a:t>
            </a:r>
            <a:r>
              <a:rPr 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threshold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라고 보면 된다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 </a:t>
            </a:r>
            <a:r>
              <a:rPr 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temperature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대안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둘 중 하나만 조정하기를 추천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en-US" sz="10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presence_penalty=0.0,   </a:t>
            </a:r>
            <a:r>
              <a:rPr 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특정 단어나 </a:t>
            </a:r>
            <a:r>
              <a:rPr 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phrase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를 포함하지 않도록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-2~2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까지 조정 가능한테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2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에 가까울수록 </a:t>
            </a:r>
            <a:r>
              <a:rPr 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penalty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가 커진다</a:t>
            </a:r>
          </a:p>
          <a:p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frequency_penalty=0.0    </a:t>
            </a:r>
            <a:r>
              <a:rPr 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반복적이지 않은 텍스트를 생성하도록 유도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반복되며 </a:t>
            </a:r>
            <a:r>
              <a:rPr 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penalty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부여되며 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에 가까울수록 </a:t>
            </a:r>
            <a:r>
              <a:rPr 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penalty 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가 커진다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print(response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endParaRPr 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116" y="1724886"/>
            <a:ext cx="8276565" cy="338554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!pip install 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config</a:t>
            </a:r>
            <a:endParaRPr 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886" y="2177731"/>
            <a:ext cx="8276565" cy="338554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OPENAI_API_KEY = 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“sk-????????"    #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이 </a:t>
            </a:r>
            <a:r>
              <a:rPr lang="ko-KR" alt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부분에 여러분의  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KEY 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입력하면 </a:t>
            </a:r>
            <a:r>
              <a:rPr lang="ko-KR" alt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된다</a:t>
            </a:r>
            <a:endParaRPr lang="ko-KR" alt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763" y="4180114"/>
            <a:ext cx="20769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06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채팅하기</a:t>
            </a:r>
            <a:endParaRPr lang="en-US" altLang="ko-KR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46" y="1285103"/>
            <a:ext cx="8276565" cy="338554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print(response['choices'][0]['text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'])</a:t>
            </a:r>
            <a:endParaRPr 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990" y="1698760"/>
            <a:ext cx="8276565" cy="4278094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def question(prompt):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openai.api_key = OPENAI_API_KEY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response = openai.Completion.create(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model="text-davinci-003",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prompt= f"{prompt} ?" 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temperature=0.7,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max_tokens=256,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top_p=1,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frequency_penalty=0,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presence_penalty=0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)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answer = response["choices"][0]["text"]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return 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answer</a:t>
            </a:r>
            <a:endParaRPr 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53141" y="3487777"/>
            <a:ext cx="190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33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채팅하기</a:t>
            </a:r>
            <a:endParaRPr lang="en-US" altLang="ko-KR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46" y="1285103"/>
            <a:ext cx="8276565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prompt = "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서울은 어떤 도시인가요</a:t>
            </a:r>
            <a:r>
              <a:rPr lang="en-US" altLang="ko-KR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?"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endParaRPr lang="en-US" altLang="ko-KR" sz="1600" smtClean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AI_answer 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= question(prompt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endParaRPr lang="en-US" sz="1600" smtClean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print(AI_answer)</a:t>
            </a:r>
            <a:endParaRPr 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990" y="2796042"/>
            <a:ext cx="8276565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prompt = "Who is the president of France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?"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endParaRPr lang="en-US" sz="1600" smtClean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AI_answer 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= question(prompt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endParaRPr lang="en-US" sz="1600" smtClean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print(AI_answer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053" y="4285209"/>
            <a:ext cx="8276565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prompt = "make minmax program using python?"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AI_answer = question(prompt)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print(AI_answer)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14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채팅하기</a:t>
            </a:r>
            <a:endParaRPr lang="en-US" altLang="ko-KR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46" y="1285103"/>
            <a:ext cx="8276565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prompt = "can you find a picture of Mars ?"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AI_answer = question(prompt)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print(AI_answer)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053" y="2809100"/>
            <a:ext cx="8276565" cy="3539430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import os 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import openai 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import json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openai.api_key = OPENAI_API_KEY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response = openai.ChatCompletion.create(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model= "gpt-3.5-turbo" 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messages=[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    { "role" : "user" , "content" : "Hello ChatGPT, 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작동하나요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?"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 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]</a:t>
            </a:r>
          </a:p>
          <a:p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</a:p>
          <a:p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print 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(response.choices[ 0 ].message.content)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print ("------------  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아래는 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JSON 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타입입니다 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-------------")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print (response)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04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채팅하기</a:t>
            </a:r>
            <a:endParaRPr lang="en-US" altLang="ko-KR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4649" y="1206725"/>
            <a:ext cx="8856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안녕하세요</a:t>
            </a:r>
            <a:r>
              <a:rPr lang="en-US" altLang="ko-KR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ko-KR" altLang="en-US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저는 </a:t>
            </a:r>
            <a:r>
              <a:rPr lang="en-US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ko-KR" altLang="en-US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어시스턴트인 </a:t>
            </a:r>
            <a:r>
              <a:rPr lang="en-US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ko-KR" altLang="en-US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입니다</a:t>
            </a:r>
            <a:r>
              <a:rPr lang="en-US" altLang="ko-KR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작동 중이며 도움이 필요하시다면 언제든지 물어보세요</a:t>
            </a:r>
            <a:r>
              <a:rPr lang="en-US" altLang="ko-KR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ko-KR" sz="140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 </a:t>
            </a:r>
            <a:r>
              <a:rPr lang="ko-KR" altLang="en-US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아래는 </a:t>
            </a:r>
            <a:r>
              <a:rPr lang="en-US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ko-KR" altLang="en-US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타입입니다 </a:t>
            </a:r>
            <a:r>
              <a:rPr lang="en-US" altLang="ko-KR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 </a:t>
            </a:r>
            <a:endParaRPr lang="en-US" altLang="ko-KR" sz="140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ko-KR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choices": [ </a:t>
            </a:r>
            <a:endParaRPr lang="en-US" sz="150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</a:p>
          <a:p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"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finish_reason": "stop", </a:t>
            </a:r>
            <a:endParaRPr lang="en-US" sz="150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"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index": 0, </a:t>
            </a:r>
            <a:endParaRPr lang="en-US" sz="150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"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message": { </a:t>
            </a:r>
            <a:endParaRPr lang="en-US" sz="150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"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content": </a:t>
            </a:r>
            <a:r>
              <a:rPr lang="en-US" sz="10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"\uc548\ub155\ud558\uc138\uc694! \uc800\ub294 AI \uc5b4\uc2dc\uc2a4\ud134\ud2b8\uc778 ChatGPT\uc785\ub2c8\ub2e4. \uc791\ub3d9 \uc911\uc774\uba70 \ub3c4\uc6c0\uc774 \ud544\uc694\ud558\uc2dc\ub2e4\uba74 \uc5b8\uc81c\ub4e0\uc9c0 \ubb3c\uc5b4\ubcf4\uc138\uc694.",</a:t>
            </a:r>
            <a:r>
              <a:rPr lang="en-US" sz="14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"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role": "assistant" </a:t>
            </a:r>
            <a:endParaRPr lang="en-US" sz="150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} </a:t>
            </a:r>
          </a:p>
          <a:p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], </a:t>
            </a:r>
          </a:p>
          <a:p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"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created": 1685258840, </a:t>
            </a:r>
            <a:endParaRPr lang="en-US" sz="150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"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id": "chatcmpl-7L568oP4ylosxGeIqSTWN5P76GVjn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"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model": "gpt-3.5-turbo-0301", </a:t>
            </a:r>
            <a:endParaRPr lang="en-US" sz="150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object": "chat.completion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"usage": { </a:t>
            </a:r>
            <a:endParaRPr lang="en-US" sz="150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"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completion_tokens": 51, </a:t>
            </a:r>
            <a:endParaRPr lang="en-US" sz="150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"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prompt_tokens": 19, </a:t>
            </a:r>
            <a:endParaRPr lang="en-US" sz="150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"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total_tokens": 70 </a:t>
            </a:r>
            <a:endParaRPr lang="en-US" sz="150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r>
              <a:rPr lang="en-US" sz="150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201781" y="5107577"/>
            <a:ext cx="144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31661" y="6030684"/>
            <a:ext cx="144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40368" y="6261462"/>
            <a:ext cx="12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27305" y="5804258"/>
            <a:ext cx="18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82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채팅하기</a:t>
            </a:r>
            <a:endParaRPr lang="en-US" altLang="ko-KR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46" y="1285103"/>
            <a:ext cx="8276565" cy="5262979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import openai</a:t>
            </a:r>
          </a:p>
          <a:p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##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enter your API key here, available in the Personal &gt; View API keys on the openai website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openai.api_key 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= 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OPENAI_API_KEY</a:t>
            </a:r>
          </a:p>
          <a:p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def 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askAI(prom):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response = openai.Completion.create(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  model="text-davinci-003",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  prompt=prom,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  temperature=0,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  max_tokens=100,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  top_p=1.0,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  frequency_penalty=0.0,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  presence_penalty=0.0)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  print(response['choices'][0]['text'])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  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#prompt = "What kind of bear is best?"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prompt = "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귀여운 동물은 무엇입니까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?"</a:t>
            </a:r>
            <a:endParaRPr lang="ko-KR" alt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askAI(prompt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#prompt = "Bears, Beets or Battlestar Galactica"</a:t>
            </a: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prompt = "</a:t>
            </a:r>
            <a:r>
              <a:rPr lang="ko-KR" alt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곰은 정말로 위험합니까</a:t>
            </a:r>
            <a:r>
              <a:rPr lang="en-US" altLang="ko-KR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?"</a:t>
            </a:r>
            <a:endParaRPr lang="ko-KR" alt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askAI(prompt</a:t>
            </a:r>
            <a:r>
              <a:rPr lang="en-US" sz="160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endParaRPr 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18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588" y="483312"/>
            <a:ext cx="9108000" cy="65314"/>
          </a:xfrm>
          <a:prstGeom prst="rect">
            <a:avLst/>
          </a:prstGeom>
          <a:solidFill>
            <a:srgbClr val="00FF00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직사각형 6"/>
          <p:cNvSpPr/>
          <p:nvPr/>
        </p:nvSpPr>
        <p:spPr>
          <a:xfrm>
            <a:off x="274319" y="883661"/>
            <a:ext cx="863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4) </a:t>
            </a:r>
            <a:r>
              <a:rPr lang="ko-KR" altLang="en-US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이미지 </a:t>
            </a:r>
            <a:r>
              <a:rPr lang="ko-KR" altLang="en-US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프로세싱</a:t>
            </a:r>
            <a:endParaRPr lang="ko-KR" altLang="en-US" b="1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690" y="522515"/>
            <a:ext cx="8765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sz="2200" b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OpenAI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샘플 프로그램 사용</a:t>
            </a:r>
            <a:r>
              <a:rPr lang="en-US" altLang="ko-KR" sz="2200" b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46" y="1285103"/>
            <a:ext cx="8276565" cy="4031873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IPython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os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openai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openai.api_key = OPENAI_API_KEY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def createImageWithGPT(prompt):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  completion = openai.Image.create(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  prompt=prompt,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  n=1,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  size="512x512"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  )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  return IPython.display.HTML("&lt;img src =" + completion.data[0].url + "&gt;")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createImageWithGPT("Cat driving a skateboard")</a:t>
            </a:r>
          </a:p>
          <a:p>
            <a:endParaRPr lang="en-US" sz="16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73" y="1068327"/>
            <a:ext cx="2686915" cy="2477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510" y="52240"/>
            <a:ext cx="242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제 </a:t>
            </a:r>
            <a:r>
              <a:rPr lang="en-US" altLang="ko-KR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?? </a:t>
            </a:r>
            <a:r>
              <a:rPr lang="ko-KR" altLang="en-US" sz="2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주차 실습 </a:t>
            </a:r>
            <a:endParaRPr lang="ru-RU" sz="2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203045"/>
      </p:ext>
    </p:extLst>
  </p:cSld>
  <p:clrMapOvr>
    <a:masterClrMapping/>
  </p:clrMapOvr>
</p:sld>
</file>

<file path=ppt/theme/theme1.xml><?xml version="1.0" encoding="utf-8"?>
<a:theme xmlns:a="http://schemas.openxmlformats.org/drawingml/2006/main" name="067149_LME_PPT_template_2013 AUTOd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067149_LME_PPT_template_2013 AUTOdate</Template>
  <TotalTime>35897</TotalTime>
  <Words>872</Words>
  <Application>Microsoft Office PowerPoint</Application>
  <PresentationFormat>화면 슬라이드 쇼(4:3)</PresentationFormat>
  <Paragraphs>244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굴림</vt:lpstr>
      <vt:lpstr>나눔고딕 ExtraBold</vt:lpstr>
      <vt:lpstr>나눔바른고딕</vt:lpstr>
      <vt:lpstr>돋움</vt:lpstr>
      <vt:lpstr>맑은 고딕</vt:lpstr>
      <vt:lpstr>Arial</vt:lpstr>
      <vt:lpstr>Calibri</vt:lpstr>
      <vt:lpstr>Calibri Light</vt:lpstr>
      <vt:lpstr>Times New Roman</vt:lpstr>
      <vt:lpstr>Verdana</vt:lpstr>
      <vt:lpstr>067149_LME_PPT_template_2013 AUTOdate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 IS A NEW ROBOT IN CLASS</dc:title>
  <dc:creator>choiys</dc:creator>
  <cp:lastModifiedBy>Windows 사용자</cp:lastModifiedBy>
  <cp:revision>2996</cp:revision>
  <dcterms:created xsi:type="dcterms:W3CDTF">2013-04-08T01:55:29Z</dcterms:created>
  <dcterms:modified xsi:type="dcterms:W3CDTF">2023-06-13T23:53:08Z</dcterms:modified>
</cp:coreProperties>
</file>