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5" r:id="rId3"/>
    <p:sldId id="276" r:id="rId4"/>
    <p:sldId id="283" r:id="rId5"/>
    <p:sldId id="284" r:id="rId6"/>
    <p:sldId id="285" r:id="rId7"/>
    <p:sldId id="286" r:id="rId8"/>
    <p:sldId id="287" r:id="rId9"/>
    <p:sldId id="288" r:id="rId10"/>
    <p:sldId id="289" r:id="rId11"/>
    <p:sldId id="262" r:id="rId12"/>
    <p:sldId id="292" r:id="rId13"/>
    <p:sldId id="293" r:id="rId14"/>
    <p:sldId id="294" r:id="rId15"/>
    <p:sldId id="295" r:id="rId16"/>
    <p:sldId id="296" r:id="rId17"/>
    <p:sldId id="272" r:id="rId18"/>
    <p:sldId id="270" r:id="rId19"/>
    <p:sldId id="271" r:id="rId20"/>
    <p:sldId id="277" r:id="rId21"/>
    <p:sldId id="278" r:id="rId22"/>
    <p:sldId id="279" r:id="rId23"/>
    <p:sldId id="280" r:id="rId24"/>
    <p:sldId id="281" r:id="rId25"/>
    <p:sldId id="282" r:id="rId26"/>
    <p:sldId id="290" r:id="rId27"/>
    <p:sldId id="291"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09" autoAdjust="0"/>
    <p:restoredTop sz="94660"/>
  </p:normalViewPr>
  <p:slideViewPr>
    <p:cSldViewPr snapToGrid="0">
      <p:cViewPr varScale="1">
        <p:scale>
          <a:sx n="73" d="100"/>
          <a:sy n="73"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F82F0A77-EB38-4353-AC26-B0A56BCFFC95}"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159280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82F0A77-EB38-4353-AC26-B0A56BCFFC95}"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326964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82F0A77-EB38-4353-AC26-B0A56BCFFC95}"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325124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F82F0A77-EB38-4353-AC26-B0A56BCFFC95}"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335547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F82F0A77-EB38-4353-AC26-B0A56BCFFC95}"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196061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F82F0A77-EB38-4353-AC26-B0A56BCFFC95}" type="datetimeFigureOut">
              <a:rPr lang="ru-RU" smtClean="0"/>
              <a:t>17.06.2023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86927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F82F0A77-EB38-4353-AC26-B0A56BCFFC95}" type="datetimeFigureOut">
              <a:rPr lang="ru-RU" smtClean="0"/>
              <a:t>17.06.2023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353598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F82F0A77-EB38-4353-AC26-B0A56BCFFC95}" type="datetimeFigureOut">
              <a:rPr lang="ru-RU" smtClean="0"/>
              <a:t>17.06.2023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290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F0A77-EB38-4353-AC26-B0A56BCFFC95}" type="datetimeFigureOut">
              <a:rPr lang="ru-RU" smtClean="0"/>
              <a:t>17.06.2023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11502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F82F0A77-EB38-4353-AC26-B0A56BCFFC95}" type="datetimeFigureOut">
              <a:rPr lang="ru-RU" smtClean="0"/>
              <a:t>17.06.2023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114750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F82F0A77-EB38-4353-AC26-B0A56BCFFC95}" type="datetimeFigureOut">
              <a:rPr lang="ru-RU" smtClean="0"/>
              <a:t>17.06.2023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90F1E88-3D1B-41C1-8175-AFBBF49BB74C}" type="slidenum">
              <a:rPr lang="ru-RU" smtClean="0"/>
              <a:t>‹#›</a:t>
            </a:fld>
            <a:endParaRPr lang="ru-RU"/>
          </a:p>
        </p:txBody>
      </p:sp>
    </p:spTree>
    <p:extLst>
      <p:ext uri="{BB962C8B-B14F-4D97-AF65-F5344CB8AC3E}">
        <p14:creationId xmlns:p14="http://schemas.microsoft.com/office/powerpoint/2010/main" val="257466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F0A77-EB38-4353-AC26-B0A56BCFFC95}" type="datetimeFigureOut">
              <a:rPr lang="ru-RU" smtClean="0"/>
              <a:t>17.06.2023</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F1E88-3D1B-41C1-8175-AFBBF49BB74C}" type="slidenum">
              <a:rPr lang="ru-RU" smtClean="0"/>
              <a:t>‹#›</a:t>
            </a:fld>
            <a:endParaRPr lang="ru-RU"/>
          </a:p>
        </p:txBody>
      </p:sp>
    </p:spTree>
    <p:extLst>
      <p:ext uri="{BB962C8B-B14F-4D97-AF65-F5344CB8AC3E}">
        <p14:creationId xmlns:p14="http://schemas.microsoft.com/office/powerpoint/2010/main" val="3509213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freecodecamp.org/news/chatgpt-course-use-the-openai-api-to-create-five-project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rhcsky.tistory.com/5"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hcsky.tistory.com/5"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igwaveai.tistory.com/1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bigwaveai.tistory.com/18"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bigwaveai.tistory.com/18"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oundprovider.tistory.com/entry/GPT3-&#51452;&#50836;&#45236;&#50857;&#51221;&#47532;"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hE7eGew4ee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6232860"/>
          </a:xfrm>
          <a:prstGeom prst="rect">
            <a:avLst/>
          </a:prstGeom>
          <a:ln>
            <a:solidFill>
              <a:srgbClr val="00FF99"/>
            </a:solidFill>
          </a:ln>
        </p:spPr>
        <p:txBody>
          <a:bodyPr wrap="square">
            <a:spAutoFit/>
          </a:bodyPr>
          <a:lstStyle/>
          <a:p>
            <a:pPr>
              <a:lnSpc>
                <a:spcPct val="114000"/>
              </a:lnSpc>
            </a:pPr>
            <a:r>
              <a:rPr lang="en-US" sz="1600" b="1">
                <a:latin typeface="Times New Roman" panose="02020603050405020304" pitchFamily="18" charset="0"/>
                <a:ea typeface="굴림" panose="020B0600000101010101" pitchFamily="50" charset="-127"/>
                <a:cs typeface="Times New Roman" panose="02020603050405020304" pitchFamily="18" charset="0"/>
              </a:rPr>
              <a:t>1. gpt-3.5-</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turbo &amp; gpt-3.5-turbo-0301 </a:t>
            </a:r>
            <a:endParaRPr lang="en-US" sz="16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There are not two models - gpt-3.5-turbo, gpt-3.5-turbo-0301, both are same. </a:t>
            </a:r>
          </a:p>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gpt-3.5-turbo refers on latest models which is currently gpt-3.5-turbo-0301, </a:t>
            </a:r>
          </a:p>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later when new model is added it will be gpt-3.5-turbo-0302 then gpt-3.5-turbo will refer to gpt-3.5-turbo-0302.</a:t>
            </a:r>
          </a:p>
          <a:p>
            <a:pPr>
              <a:lnSpc>
                <a:spcPct val="114000"/>
              </a:lnSpc>
            </a:pPr>
            <a:endParaRPr lang="en-US" sz="1600" smtClean="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en-US" sz="1600" b="1">
                <a:latin typeface="굴림" panose="020B0600000101010101" pitchFamily="50" charset="-127"/>
                <a:ea typeface="굴림" panose="020B0600000101010101" pitchFamily="50" charset="-127"/>
                <a:cs typeface="Times New Roman" panose="02020603050405020304" pitchFamily="18" charset="0"/>
              </a:rPr>
              <a:t>2</a:t>
            </a:r>
            <a:r>
              <a:rPr lang="en-US"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GPT-3.5 </a:t>
            </a:r>
            <a:r>
              <a:rPr lang="ko-KR" altLang="en-US" sz="1600" b="1">
                <a:latin typeface="굴림" panose="020B0600000101010101" pitchFamily="50" charset="-127"/>
                <a:ea typeface="굴림" panose="020B0600000101010101" pitchFamily="50" charset="-127"/>
                <a:cs typeface="Times New Roman" panose="02020603050405020304" pitchFamily="18" charset="0"/>
              </a:rPr>
              <a:t>대</a:t>
            </a:r>
            <a:r>
              <a:rPr lang="en-US" altLang="ko-KR" sz="1600" b="1">
                <a:latin typeface="굴림" panose="020B0600000101010101" pitchFamily="50" charset="-127"/>
                <a:ea typeface="굴림" panose="020B0600000101010101" pitchFamily="50" charset="-127"/>
                <a:cs typeface="Times New Roman" panose="02020603050405020304" pitchFamily="18" charset="0"/>
              </a:rPr>
              <a:t>. GPT-4 – </a:t>
            </a:r>
            <a:r>
              <a:rPr lang="ko-KR" altLang="en-US" sz="1600" b="1">
                <a:latin typeface="굴림" panose="020B0600000101010101" pitchFamily="50" charset="-127"/>
                <a:ea typeface="굴림" panose="020B0600000101010101" pitchFamily="50" charset="-127"/>
                <a:cs typeface="Times New Roman" panose="02020603050405020304" pitchFamily="18" charset="0"/>
              </a:rPr>
              <a:t>무엇이 다른가요</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1) </a:t>
            </a:r>
            <a:r>
              <a:rPr lang="ko-KR" altLang="en-US" sz="1600">
                <a:latin typeface="굴림" panose="020B0600000101010101" pitchFamily="50" charset="-127"/>
                <a:ea typeface="굴림" panose="020B0600000101010101" pitchFamily="50" charset="-127"/>
                <a:cs typeface="Times New Roman" panose="02020603050405020304" pitchFamily="18" charset="0"/>
              </a:rPr>
              <a:t>언어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기교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a:latin typeface="굴림" panose="020B0600000101010101" pitchFamily="50" charset="-127"/>
                <a:ea typeface="굴림" panose="020B0600000101010101" pitchFamily="50" charset="-127"/>
                <a:cs typeface="Times New Roman" panose="02020603050405020304" pitchFamily="18" charset="0"/>
              </a:rPr>
              <a:t>Linguistic Finesse</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는 인간과 유사한 텍스트를 생성할 수 있지만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다양한 방언을 이해하고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생성 하며 </a:t>
            </a:r>
            <a:r>
              <a:rPr lang="ko-KR" altLang="en-US" sz="1600">
                <a:latin typeface="굴림" panose="020B0600000101010101" pitchFamily="50" charset="-127"/>
                <a:ea typeface="굴림" panose="020B0600000101010101" pitchFamily="50" charset="-127"/>
                <a:cs typeface="Times New Roman" panose="02020603050405020304" pitchFamily="18" charset="0"/>
              </a:rPr>
              <a:t>텍스트에 표현된 감정에 반응하는 훨씬 더 뛰어난 능력을 가지고 있습니다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예를 </a:t>
            </a:r>
            <a:r>
              <a:rPr lang="ko-KR" altLang="en-US" sz="1600">
                <a:latin typeface="굴림" panose="020B0600000101010101" pitchFamily="50" charset="-127"/>
                <a:ea typeface="굴림" panose="020B0600000101010101" pitchFamily="50" charset="-127"/>
                <a:cs typeface="Times New Roman" panose="02020603050405020304" pitchFamily="18" charset="0"/>
              </a:rPr>
              <a:t>들어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슬픔이나 불만을 표현하는 사용자를 인식하고 민감하게 반응하여 상호 작용이 보다 개인적이고 진실되게 느껴질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2) </a:t>
            </a:r>
            <a:r>
              <a:rPr lang="ko-KR" altLang="en-US" sz="1600">
                <a:latin typeface="굴림" panose="020B0600000101010101" pitchFamily="50" charset="-127"/>
                <a:ea typeface="굴림" panose="020B0600000101010101" pitchFamily="50" charset="-127"/>
                <a:cs typeface="Times New Roman" panose="02020603050405020304" pitchFamily="18" charset="0"/>
              </a:rPr>
              <a:t>정보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합성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Information </a:t>
            </a:r>
            <a:r>
              <a:rPr lang="en-US" altLang="ko-KR" sz="1600">
                <a:latin typeface="굴림" panose="020B0600000101010101" pitchFamily="50" charset="-127"/>
                <a:ea typeface="굴림" panose="020B0600000101010101" pitchFamily="50" charset="-127"/>
                <a:cs typeface="Times New Roman" panose="02020603050405020304" pitchFamily="18" charset="0"/>
              </a:rPr>
              <a:t>Synthesis</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여러 출처의 정보를 종합하여 복잡한 질문에 답할 수 있는 반면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는 점을 연결하는 데 어려움을 겪을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예를 </a:t>
            </a:r>
            <a:r>
              <a:rPr lang="ko-KR" altLang="en-US" sz="1600">
                <a:latin typeface="굴림" panose="020B0600000101010101" pitchFamily="50" charset="-127"/>
                <a:ea typeface="굴림" panose="020B0600000101010101" pitchFamily="50" charset="-127"/>
                <a:cs typeface="Times New Roman" panose="02020603050405020304" pitchFamily="18" charset="0"/>
              </a:rPr>
              <a:t>들어 꿀벌 개체 수 감소와 세계 농업에 미치는 영향 사이의 연관성에 대해 질문할 때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다양한 연구와 출처를 인용하여 보다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포괄적이고 </a:t>
            </a:r>
            <a:r>
              <a:rPr lang="ko-KR" altLang="en-US" sz="1600">
                <a:latin typeface="굴림" panose="020B0600000101010101" pitchFamily="50" charset="-127"/>
                <a:ea typeface="굴림" panose="020B0600000101010101" pitchFamily="50" charset="-127"/>
                <a:cs typeface="Times New Roman" panose="02020603050405020304" pitchFamily="18" charset="0"/>
              </a:rPr>
              <a:t>미묘한 답변을 제공할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3) </a:t>
            </a:r>
            <a:r>
              <a:rPr lang="ko-KR" altLang="en-US" sz="1600">
                <a:latin typeface="굴림" panose="020B0600000101010101" pitchFamily="50" charset="-127"/>
                <a:ea typeface="굴림" panose="020B0600000101010101" pitchFamily="50" charset="-127"/>
                <a:cs typeface="Times New Roman" panose="02020603050405020304" pitchFamily="18" charset="0"/>
              </a:rPr>
              <a:t>창의성과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일관성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a:latin typeface="굴림" panose="020B0600000101010101" pitchFamily="50" charset="-127"/>
                <a:ea typeface="굴림" panose="020B0600000101010101" pitchFamily="50" charset="-127"/>
                <a:cs typeface="Times New Roman" panose="02020603050405020304" pitchFamily="18" charset="0"/>
              </a:rPr>
              <a:t>Creativity And Coherence</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는 창의적인 콘텐츠를 생성할 수 있지만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한 단계 더 나아가 일관성과 창의성이 향상된 이야기</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시 또는 에세이를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생성한다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예를 </a:t>
            </a:r>
            <a:r>
              <a:rPr lang="ko-KR" altLang="en-US" sz="1600">
                <a:latin typeface="굴림" panose="020B0600000101010101" pitchFamily="50" charset="-127"/>
                <a:ea typeface="굴림" panose="020B0600000101010101" pitchFamily="50" charset="-127"/>
                <a:cs typeface="Times New Roman" panose="02020603050405020304" pitchFamily="18" charset="0"/>
              </a:rPr>
              <a:t>들어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잘 발달된 플롯과 캐릭터 개발로 단편 소설을 제작할 수 있는 반면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는 내러티브에서 일관성과 일관성을 유지하는 데 어려움을 겪을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endParaRPr lang="en-US" sz="1600">
              <a:latin typeface="굴림" panose="020B0600000101010101" pitchFamily="50" charset="-127"/>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357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341119"/>
          </a:xfrm>
          <a:prstGeom prst="rect">
            <a:avLst/>
          </a:prstGeom>
          <a:ln>
            <a:solidFill>
              <a:srgbClr val="00FF99"/>
            </a:solidFill>
          </a:ln>
        </p:spPr>
        <p:txBody>
          <a:bodyPr wrap="square">
            <a:spAutoFit/>
          </a:bodyPr>
          <a:lstStyle/>
          <a:p>
            <a:pPr>
              <a:lnSpc>
                <a:spcPct val="110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cs typeface="Times New Roman" panose="02020603050405020304" pitchFamily="18" charset="0"/>
              </a:rPr>
              <a:t>in-context learning</a:t>
            </a:r>
            <a:r>
              <a:rPr lang="ko-KR" altLang="en-US" sz="1600" b="1">
                <a:latin typeface="굴림" panose="020B0600000101010101" pitchFamily="50" charset="-127"/>
                <a:ea typeface="굴림" panose="020B0600000101010101" pitchFamily="50" charset="-127"/>
                <a:cs typeface="Times New Roman" panose="02020603050405020304" pitchFamily="18" charset="0"/>
              </a:rPr>
              <a:t>이란</a:t>
            </a:r>
            <a:r>
              <a:rPr lang="en-US" altLang="ko-KR" sz="1600" b="1">
                <a:latin typeface="굴림" panose="020B0600000101010101" pitchFamily="50" charset="-127"/>
                <a:ea typeface="굴림" panose="020B0600000101010101" pitchFamily="50" charset="-127"/>
                <a:cs typeface="Times New Roman" panose="02020603050405020304" pitchFamily="18" charset="0"/>
              </a:rPr>
              <a:t>? &amp; few(one, zero)-shot </a:t>
            </a:r>
            <a:r>
              <a:rPr lang="en-US" altLang="ko-KR" sz="1600" b="1">
                <a:latin typeface="굴림" panose="020B0600000101010101" pitchFamily="50" charset="-127"/>
                <a:ea typeface="굴림" panose="020B0600000101010101" pitchFamily="50" charset="-127"/>
                <a:cs typeface="Times New Roman" panose="02020603050405020304" pitchFamily="18" charset="0"/>
              </a:rPr>
              <a:t>learning</a:t>
            </a:r>
            <a:r>
              <a:rPr lang="ko-KR" altLang="en-US" sz="1600" b="1" smtClean="0">
                <a:latin typeface="굴림" panose="020B0600000101010101" pitchFamily="50" charset="-127"/>
                <a:ea typeface="굴림" panose="020B0600000101010101" pitchFamily="50" charset="-127"/>
                <a:cs typeface="Times New Roman" panose="02020603050405020304" pitchFamily="18" charset="0"/>
              </a:rPr>
              <a:t>이란</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5122" name="Picture 2" descr="https://blog.kakaocdn.net/dn/cDnF6g/btqECNBRoo6/kjakx2InPI1kzaC2BwXvj0/i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43" y="941996"/>
            <a:ext cx="6512213" cy="5798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1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274316" y="592194"/>
            <a:ext cx="8640000" cy="5509200"/>
          </a:xfrm>
          <a:prstGeom prst="rect">
            <a:avLst/>
          </a:prstGeom>
          <a:ln>
            <a:solidFill>
              <a:srgbClr val="00FF99"/>
            </a:solidFill>
          </a:ln>
        </p:spPr>
        <p:txBody>
          <a:bodyPr wrap="square">
            <a:spAutoFit/>
          </a:bodyPr>
          <a:lstStyle/>
          <a:p>
            <a:pPr>
              <a:lnSpc>
                <a:spcPct val="110000"/>
              </a:lnSpc>
            </a:pPr>
            <a:r>
              <a:rPr lang="en-US" altLang="ko-KR" sz="1600" b="1">
                <a:latin typeface="Times New Roman" panose="02020603050405020304" pitchFamily="18" charset="0"/>
                <a:ea typeface="굴림" panose="020B0600000101010101" pitchFamily="50" charset="-127"/>
                <a:cs typeface="Times New Roman" panose="02020603050405020304" pitchFamily="18" charset="0"/>
              </a:rPr>
              <a:t>5</a:t>
            </a: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사례 소개</a:t>
            </a:r>
            <a:endParaRPr lang="en-US" altLang="ko-KR" sz="16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600">
                <a:latin typeface="Times New Roman" panose="02020603050405020304" pitchFamily="18" charset="0"/>
                <a:ea typeface="굴림" panose="020B0600000101010101" pitchFamily="50" charset="-127"/>
                <a:cs typeface="Times New Roman" panose="02020603050405020304" pitchFamily="18" charset="0"/>
                <a:hlinkClick r:id="rId2"/>
              </a:rPr>
              <a:t>://www.freecodecamp.org/news/chatgpt-course-use-the-openai-api-to-create-five-projects</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hlinkClick r:id="rId2"/>
              </a:rPr>
              <a:t>/</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endParaRPr lang="en-US" altLang="ko-KR"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5</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개의 매력적인 프로젝트를 통해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ChatGPT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클론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DALL-E Image Creator, SQL Generator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등을 만드는 방법을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배운다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소개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OpenAI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잠재적 응용 프로그램에 대한 컨텍스트와 이해를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제공한다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입증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OpenAI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작업의 중요한 측면인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인증 프로세스의 기본 사항을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알아본다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다양한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모델을 탐색하고 프로젝트에 가장 적합한 모델을 선택하는 방법을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알아본다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텍스트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완성챗봇</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콘텐츠 생성기 등을 만드는 데 사용할 수 있는 텍스트 완성 생성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기술 마스터</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효과적인 프롬프트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만들기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의미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있는 결과를 얻기 위한 필수 기술인 효과적인 프롬프트를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만드는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프로세스를 알아본다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채팅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완료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대화형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동적 애플리케이션을 만드는 데 채팅 완성을 활용하는 방법을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알아본다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채팅 완성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프로젝트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JavaScript</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React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Node.js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사용하여 두 개의 채팅 완성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프로젝트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구축하여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실습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경험 얻는다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DALL-E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텍스트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설명에서 이미지를 생성할 수 있는 혁신적인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DALL-E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살펴본다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이미지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생성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이미지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변형 및 편집을 포함하여 이미지 생성의 복잡성에 대해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알아본다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이미지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생성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프로젝트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JavaScript</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React, Node.js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openai npm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라이브러리를 사용하여 두 개의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이미지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생성 프로젝트를 구축하여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DALL-E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모델에 대한 이해를 강화하십시오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0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SQL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생성기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프로젝트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TypeScript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Node.js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사용하여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SQL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생성기 프로젝트를 생성하여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0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새로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찾은 지식을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적용한다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112795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274316" y="592194"/>
            <a:ext cx="8640000" cy="5390835"/>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hlinkClick r:id="rId2"/>
              </a:rPr>
              <a:t>rhcsky.tistory.com/5</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endParaRPr lang="en-US" altLang="ko-KR" sz="1600" b="1" smtClean="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b="1">
                <a:latin typeface="Times New Roman" panose="02020603050405020304" pitchFamily="18" charset="0"/>
                <a:ea typeface="굴림" panose="020B0600000101010101" pitchFamily="50" charset="-127"/>
                <a:cs typeface="Times New Roman" panose="02020603050405020304" pitchFamily="18" charset="0"/>
              </a:rPr>
              <a:t>메타 러닝이란</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메타 러닝은 적은 데이터로 모델을 훈련하면 관련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task</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모두 수행할 수 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Task A</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만 훈련시키면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task B</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는 추가적인 훈련 없이도 바로 구분해낼 수 있는 모델이 탄생하는 것이다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현재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연구자들은 이러한 메타러닝이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AGI</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달성하는데 큰 도움이 될 것으로 기대하고 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r>
              <a:rPr lang="ko-KR" altLang="en-US" sz="1600" b="1">
                <a:latin typeface="Times New Roman" panose="02020603050405020304" pitchFamily="18" charset="0"/>
                <a:ea typeface="굴림" panose="020B0600000101010101" pitchFamily="50" charset="-127"/>
                <a:cs typeface="Times New Roman" panose="02020603050405020304" pitchFamily="18" charset="0"/>
              </a:rPr>
              <a:t>메타 러닝과 퓨 샷</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 Meta learning and few-shot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적은 데이터로 훈련을 하는 것을 퓨 샷 러닝</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en-US" altLang="ko-KR" sz="1600" u="sng">
                <a:latin typeface="Times New Roman" panose="02020603050405020304" pitchFamily="18" charset="0"/>
                <a:ea typeface="굴림" panose="020B0600000101010101" pitchFamily="50" charset="-127"/>
                <a:cs typeface="Times New Roman" panose="02020603050405020304" pitchFamily="18" charset="0"/>
              </a:rPr>
              <a:t>few-shot learning</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혹은 </a:t>
            </a:r>
            <a:r>
              <a:rPr lang="en-US" altLang="ko-KR" sz="1600" u="sng">
                <a:latin typeface="Times New Roman" panose="02020603050405020304" pitchFamily="18" charset="0"/>
                <a:ea typeface="굴림" panose="020B0600000101010101" pitchFamily="50" charset="-127"/>
                <a:cs typeface="Times New Roman" panose="02020603050405020304" pitchFamily="18" charset="0"/>
              </a:rPr>
              <a:t>n-way k-shot learning</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이라고 부른다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이때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클래스의 개수고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k</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는 각 클래스당 필요한 데이터를 의미한다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예를 들어 강아지와 고양이를 구분하는 모델을 만들고자 하는데 강아지와 고양이 사진이 각각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1</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장씩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있으면</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2-way 1-shot learning</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 되는 것이고 각각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5</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장씩 있다면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2-way 5-shot learning</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 되는 것이다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메타 러닝에서는 데이터 셋</a:t>
            </a:r>
            <a:r>
              <a:rPr lang="en-US" altLang="ko-KR" sz="1600">
                <a:latin typeface="Times New Roman" panose="02020603050405020304" pitchFamily="18" charset="0"/>
                <a:ea typeface="굴림" panose="020B0600000101010101" pitchFamily="50" charset="-127"/>
                <a:cs typeface="Times New Roman" panose="02020603050405020304" pitchFamily="18" charset="0"/>
              </a:rPr>
              <a:t>(Dataset)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을 </a:t>
            </a:r>
            <a:r>
              <a:rPr lang="ko-KR" altLang="en-US" sz="1600" u="sng">
                <a:latin typeface="Times New Roman" panose="02020603050405020304" pitchFamily="18" charset="0"/>
                <a:ea typeface="굴림" panose="020B0600000101010101" pitchFamily="50" charset="-127"/>
                <a:cs typeface="Times New Roman" panose="02020603050405020304" pitchFamily="18" charset="0"/>
              </a:rPr>
              <a:t>서포트 세트</a:t>
            </a:r>
            <a:r>
              <a:rPr lang="en-US" altLang="ko-KR" sz="1600" u="sng">
                <a:latin typeface="Times New Roman" panose="02020603050405020304" pitchFamily="18" charset="0"/>
                <a:ea typeface="굴림" panose="020B0600000101010101" pitchFamily="50" charset="-127"/>
                <a:cs typeface="Times New Roman" panose="02020603050405020304" pitchFamily="18" charset="0"/>
              </a:rPr>
              <a:t>(support set)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과 </a:t>
            </a:r>
            <a:r>
              <a:rPr lang="ko-KR" altLang="en-US" sz="1600" u="sng">
                <a:latin typeface="Times New Roman" panose="02020603050405020304" pitchFamily="18" charset="0"/>
                <a:ea typeface="굴림" panose="020B0600000101010101" pitchFamily="50" charset="-127"/>
                <a:cs typeface="Times New Roman" panose="02020603050405020304" pitchFamily="18" charset="0"/>
              </a:rPr>
              <a:t>쿼리 세트</a:t>
            </a:r>
            <a:r>
              <a:rPr lang="en-US" altLang="ko-KR" sz="1600" u="sng">
                <a:latin typeface="Times New Roman" panose="02020603050405020304" pitchFamily="18" charset="0"/>
                <a:ea typeface="굴림" panose="020B0600000101010101" pitchFamily="50" charset="-127"/>
                <a:cs typeface="Times New Roman" panose="02020603050405020304" pitchFamily="18" charset="0"/>
              </a:rPr>
              <a:t>(query set)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으로 나누어 부른다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둘 다 같은 종류의 데이터 셋이지만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서로 다른 데이터를 가지고 있어야 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우리는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서포트 셋을 이용해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train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하고 쿼리 셋을 이용해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test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진행한다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latinLnBrk="1">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그리고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train</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을 할 때 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epoch</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에서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episode</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라는 단어를 사용하는데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episode</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란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n-way k-shot model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일 때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개의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class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당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k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개의 데이터로 구성된 하나의 데이터 셋을 말한다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600" b="1" smtClean="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330560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274316" y="592194"/>
            <a:ext cx="8640000" cy="5568576"/>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hlinkClick r:id="rId2"/>
              </a:rPr>
              <a:t>rhcsky.tistory.com/5</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400" b="1">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400" b="1" smtClean="0">
                <a:latin typeface="굴림" panose="020B0600000101010101" pitchFamily="50" charset="-127"/>
                <a:ea typeface="굴림" panose="020B0600000101010101" pitchFamily="50" charset="-127"/>
              </a:rPr>
              <a:t>                     </a:t>
            </a:r>
            <a:r>
              <a:rPr lang="en-US" altLang="ko-KR" sz="1400" b="1" smtClean="0">
                <a:latin typeface="굴림" panose="020B0600000101010101" pitchFamily="50" charset="-127"/>
                <a:ea typeface="굴림" panose="020B0600000101010101" pitchFamily="50" charset="-127"/>
              </a:rPr>
              <a:t>[  </a:t>
            </a:r>
            <a:r>
              <a:rPr lang="ko-KR" altLang="en-US" sz="1400" b="1" smtClean="0">
                <a:latin typeface="굴림" panose="020B0600000101010101" pitchFamily="50" charset="-127"/>
                <a:ea typeface="굴림" panose="020B0600000101010101" pitchFamily="50" charset="-127"/>
              </a:rPr>
              <a:t>하나의 </a:t>
            </a:r>
            <a:r>
              <a:rPr lang="en-US" altLang="ko-KR" sz="1400" b="1">
                <a:latin typeface="굴림" panose="020B0600000101010101" pitchFamily="50" charset="-127"/>
                <a:ea typeface="굴림" panose="020B0600000101010101" pitchFamily="50" charset="-127"/>
              </a:rPr>
              <a:t>episode</a:t>
            </a:r>
            <a:r>
              <a:rPr lang="ko-KR" altLang="en-US" sz="1400" b="1">
                <a:latin typeface="굴림" panose="020B0600000101010101" pitchFamily="50" charset="-127"/>
                <a:ea typeface="굴림" panose="020B0600000101010101" pitchFamily="50" charset="-127"/>
              </a:rPr>
              <a:t>에 </a:t>
            </a:r>
            <a:r>
              <a:rPr lang="en-US" altLang="ko-KR" sz="1400" b="1">
                <a:latin typeface="굴림" panose="020B0600000101010101" pitchFamily="50" charset="-127"/>
                <a:ea typeface="굴림" panose="020B0600000101010101" pitchFamily="50" charset="-127"/>
              </a:rPr>
              <a:t>n-way k-shot</a:t>
            </a:r>
            <a:r>
              <a:rPr lang="ko-KR" altLang="en-US" sz="1400" b="1">
                <a:latin typeface="굴림" panose="020B0600000101010101" pitchFamily="50" charset="-127"/>
                <a:ea typeface="굴림" panose="020B0600000101010101" pitchFamily="50" charset="-127"/>
              </a:rPr>
              <a:t>이 구성되는 방법</a:t>
            </a:r>
            <a:r>
              <a:rPr lang="en-US" altLang="ko-KR" sz="1400" b="1">
                <a:latin typeface="굴림" panose="020B0600000101010101" pitchFamily="50" charset="-127"/>
                <a:ea typeface="굴림" panose="020B0600000101010101" pitchFamily="50" charset="-127"/>
              </a:rPr>
              <a:t>,  </a:t>
            </a:r>
            <a:r>
              <a:rPr lang="en-US" altLang="ko-KR" sz="1400" b="1">
                <a:latin typeface="굴림" panose="020B0600000101010101" pitchFamily="50" charset="-127"/>
                <a:ea typeface="굴림" panose="020B0600000101010101" pitchFamily="50" charset="-127"/>
              </a:rPr>
              <a:t>© </a:t>
            </a:r>
            <a:r>
              <a:rPr lang="en-US" altLang="ko-KR" sz="1400" b="1" smtClean="0">
                <a:latin typeface="굴림" panose="020B0600000101010101" pitchFamily="50" charset="-127"/>
                <a:ea typeface="굴림" panose="020B0600000101010101" pitchFamily="50" charset="-127"/>
              </a:rPr>
              <a:t>kakaobrain  ]</a:t>
            </a:r>
            <a:endParaRPr lang="en-US" altLang="ko-KR" sz="1400" b="1" smtClean="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endParaRPr lang="en-US" altLang="ko-KR" sz="1400" b="1">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endParaRPr lang="en-US" altLang="ko-KR" sz="1600" b="1" smtClean="0">
              <a:latin typeface="Times New Roman" panose="02020603050405020304" pitchFamily="18" charset="0"/>
              <a:ea typeface="굴림" panose="020B0600000101010101" pitchFamily="50" charset="-127"/>
              <a:cs typeface="Times New Roman" panose="02020603050405020304" pitchFamily="18" charset="0"/>
            </a:endParaRPr>
          </a:p>
          <a:p>
            <a:pPr latinLnBrk="1"/>
            <a:r>
              <a:rPr lang="ko-KR" altLang="en-US" sz="1600">
                <a:latin typeface="Times New Roman" panose="02020603050405020304" pitchFamily="18" charset="0"/>
                <a:ea typeface="굴림" panose="020B0600000101010101" pitchFamily="50" charset="-127"/>
                <a:cs typeface="Times New Roman" panose="02020603050405020304" pitchFamily="18" charset="0"/>
              </a:rPr>
              <a:t>메타 러닝은 크게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3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가지로 카테고리를 나눌 수 있고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그 카테고리는 아래와 같다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a:latin typeface="Times New Roman" panose="02020603050405020304" pitchFamily="18" charset="0"/>
                <a:ea typeface="굴림" panose="020B0600000101010101" pitchFamily="50" charset="-127"/>
                <a:cs typeface="Times New Roman" panose="02020603050405020304" pitchFamily="18" charset="0"/>
              </a:rPr>
              <a:t>1. </a:t>
            </a:r>
            <a:r>
              <a:rPr lang="en-US" sz="1600">
                <a:latin typeface="Times New Roman" panose="02020603050405020304" pitchFamily="18" charset="0"/>
                <a:ea typeface="굴림" panose="020B0600000101010101" pitchFamily="50" charset="-127"/>
                <a:cs typeface="Times New Roman" panose="02020603050405020304" pitchFamily="18" charset="0"/>
              </a:rPr>
              <a:t>Learning the metric space</a:t>
            </a:r>
          </a:p>
          <a:p>
            <a:pPr latinLnBrk="1"/>
            <a:r>
              <a:rPr lang="en-US" sz="1600">
                <a:latin typeface="Times New Roman" panose="02020603050405020304" pitchFamily="18" charset="0"/>
                <a:ea typeface="굴림" panose="020B0600000101010101" pitchFamily="50" charset="-127"/>
                <a:cs typeface="Times New Roman" panose="02020603050405020304" pitchFamily="18" charset="0"/>
              </a:rPr>
              <a:t>2. Learning the initializations</a:t>
            </a:r>
          </a:p>
          <a:p>
            <a:pPr latinLnBrk="1"/>
            <a:r>
              <a:rPr lang="en-US" sz="1600">
                <a:latin typeface="Times New Roman" panose="02020603050405020304" pitchFamily="18" charset="0"/>
                <a:ea typeface="굴림" panose="020B0600000101010101" pitchFamily="50" charset="-127"/>
                <a:cs typeface="Times New Roman" panose="02020603050405020304" pitchFamily="18" charset="0"/>
              </a:rPr>
              <a:t>3. Learning the optimizer</a:t>
            </a:r>
          </a:p>
          <a:p>
            <a:pPr latinLnBrk="1"/>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pic>
        <p:nvPicPr>
          <p:cNvPr id="9220" name="Picture 4" descr="https://blog.kakaocdn.net/dn/qlpSa/btqTjC0LTjE/TQ4HMHaRM0AjOjoyIb6VSK/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35" y="1299791"/>
            <a:ext cx="7832060" cy="274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53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274316" y="592194"/>
            <a:ext cx="8640000" cy="3706527"/>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bigwaveai.tistory.com/18</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endParaRPr lang="en-US"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1)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거리 </a:t>
            </a:r>
            <a:r>
              <a:rPr lang="ko-KR" altLang="en-US" sz="1600" b="1">
                <a:latin typeface="Times New Roman" panose="02020603050405020304" pitchFamily="18" charset="0"/>
                <a:ea typeface="굴림" panose="020B0600000101010101" pitchFamily="50" charset="-127"/>
                <a:cs typeface="Times New Roman" panose="02020603050405020304" pitchFamily="18" charset="0"/>
              </a:rPr>
              <a:t>학습 기반 </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(Metric Based Learning)</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딥러닝을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공부하고 계신 분들이라면 클래스 별 학습 데이터가 적은 경우 과적합이 일어나기 쉽다는 것을 알고 계실텐데요</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메타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러닝의 방법론 중 하나인 거리 학습 기반은 서포트 셋과 쿼리 셋 간의 거리</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유사도</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측정하는 방식으로 대신합니다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거리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학습 기반을 활용한 대표적 알고리즘에는 샴 네트워크</a:t>
            </a:r>
            <a:r>
              <a:rPr lang="en-US" altLang="ko-KR" sz="1600">
                <a:latin typeface="Times New Roman" panose="02020603050405020304" pitchFamily="18" charset="0"/>
                <a:ea typeface="굴림" panose="020B0600000101010101" pitchFamily="50" charset="-127"/>
                <a:cs typeface="Times New Roman" panose="02020603050405020304" pitchFamily="18" charset="0"/>
              </a:rPr>
              <a:t>(Siamese Neural Network)</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가 있습니다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주어진 서포트 데이터를 특성 공간</a:t>
            </a:r>
            <a:r>
              <a:rPr lang="en-US" altLang="ko-KR" sz="1600">
                <a:latin typeface="Times New Roman" panose="02020603050405020304" pitchFamily="18" charset="0"/>
                <a:ea typeface="굴림" panose="020B0600000101010101" pitchFamily="50" charset="-127"/>
                <a:cs typeface="Times New Roman" panose="02020603050405020304" pitchFamily="18" charset="0"/>
              </a:rPr>
              <a:t>(Feature Space)</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에 나타내서 특징을 뽑아냅니다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같은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클래스면 거리를 가깝게 다른 클래스면 멀게 하는 방식으로 데이터를 분류합니다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쿼리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데이터를 유클리디안 거리가 가까운 서포트 데이터의 클래스로 예측하는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방식입니다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pic>
        <p:nvPicPr>
          <p:cNvPr id="10242" name="Picture 2" descr="https://blog.kakaocdn.net/dn/bgYmr7/btrghQIbYgK/6cxPMpEfXujd9yu9xyDRbk/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826" y="4368415"/>
            <a:ext cx="73533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2804261" y="6282150"/>
            <a:ext cx="3421129" cy="307777"/>
          </a:xfrm>
          <a:prstGeom prst="rect">
            <a:avLst/>
          </a:prstGeom>
        </p:spPr>
        <p:txBody>
          <a:bodyPr wrap="none">
            <a:spAutoFit/>
          </a:bodyPr>
          <a:lstStyle/>
          <a:p>
            <a:r>
              <a:rPr lang="en-US" altLang="ko-KR" sz="1400" b="1" smtClean="0">
                <a:latin typeface="굴림" panose="020B0600000101010101" pitchFamily="50" charset="-127"/>
                <a:ea typeface="굴림" panose="020B0600000101010101" pitchFamily="50" charset="-127"/>
              </a:rPr>
              <a:t>[ </a:t>
            </a:r>
            <a:r>
              <a:rPr lang="ko-KR" altLang="en-US" sz="1400" b="1" smtClean="0">
                <a:latin typeface="굴림" panose="020B0600000101010101" pitchFamily="50" charset="-127"/>
                <a:ea typeface="굴림" panose="020B0600000101010101" pitchFamily="50" charset="-127"/>
              </a:rPr>
              <a:t>쿼리 </a:t>
            </a:r>
            <a:r>
              <a:rPr lang="ko-KR" altLang="en-US" sz="1400" b="1">
                <a:latin typeface="굴림" panose="020B0600000101010101" pitchFamily="50" charset="-127"/>
                <a:ea typeface="굴림" panose="020B0600000101010101" pitchFamily="50" charset="-127"/>
              </a:rPr>
              <a:t>데이터 클래스 예측 </a:t>
            </a:r>
            <a:r>
              <a:rPr lang="ko-KR" altLang="en-US" sz="1400" b="1">
                <a:latin typeface="굴림" panose="020B0600000101010101" pitchFamily="50" charset="-127"/>
                <a:ea typeface="굴림" panose="020B0600000101010101" pitchFamily="50" charset="-127"/>
              </a:rPr>
              <a:t>과정 </a:t>
            </a:r>
            <a:r>
              <a:rPr lang="ko-KR" altLang="en-US" sz="1400" b="1" smtClean="0">
                <a:latin typeface="굴림" panose="020B0600000101010101" pitchFamily="50" charset="-127"/>
                <a:ea typeface="굴림" panose="020B0600000101010101" pitchFamily="50" charset="-127"/>
              </a:rPr>
              <a:t>도식화 </a:t>
            </a:r>
            <a:r>
              <a:rPr lang="en-US" altLang="ko-KR" sz="1400" b="1" smtClean="0">
                <a:latin typeface="굴림" panose="020B0600000101010101" pitchFamily="50" charset="-127"/>
                <a:ea typeface="굴림" panose="020B0600000101010101" pitchFamily="50" charset="-127"/>
              </a:rPr>
              <a:t>]</a:t>
            </a:r>
            <a:endParaRPr lang="ru-RU" sz="1400" b="1">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3349964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815699" y="-8499555"/>
            <a:ext cx="8640000" cy="3425810"/>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bigwaveai.tistory.com/18</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endParaRPr lang="en-US"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b="1">
                <a:latin typeface="Times New Roman" panose="02020603050405020304" pitchFamily="18" charset="0"/>
                <a:ea typeface="굴림" panose="020B0600000101010101" pitchFamily="50" charset="-127"/>
                <a:cs typeface="Times New Roman" panose="02020603050405020304" pitchFamily="18" charset="0"/>
              </a:rPr>
              <a:t>2</a:t>
            </a: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b="1">
                <a:latin typeface="Times New Roman" panose="02020603050405020304" pitchFamily="18" charset="0"/>
                <a:ea typeface="굴림" panose="020B0600000101010101" pitchFamily="50" charset="-127"/>
                <a:cs typeface="Times New Roman" panose="02020603050405020304" pitchFamily="18" charset="0"/>
              </a:rPr>
              <a:t>기반 학습 방식 </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(Model based learning)</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기반 학습 방식은 적은 수의 학습 단계로도 모델의 파라미터를 효율적으로 학습할 수 있는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방식입니다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모델에 별도의 메모리를 두어 학습 속도를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조절합니다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 기반 학습 방식의 대표적인 알고리즘인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MANN(Memory-Augmented Neural Networks)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외부 메모리를 보유하고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있습니다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과거 데이터를 외부 메모리에 저장함으로써 효율적으로 문제를 해결하는 방법을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습득합니다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새로운 정보를 빠르게 인코딩하고 몇 개의 샘플만 가지고도 새로운 태스크에 적용할 수 있도록 설계되었기 때문에 메타 러닝의 대표적인 접근론 중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입니다</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3705601" y="6321339"/>
            <a:ext cx="1705916" cy="307777"/>
          </a:xfrm>
          <a:prstGeom prst="rect">
            <a:avLst/>
          </a:prstGeom>
        </p:spPr>
        <p:txBody>
          <a:bodyPr wrap="none">
            <a:spAutoFit/>
          </a:bodyPr>
          <a:lstStyle/>
          <a:p>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 </a:t>
            </a:r>
            <a:r>
              <a:rPr lang="en-US" sz="1400" b="1">
                <a:latin typeface="Times New Roman" panose="02020603050405020304" pitchFamily="18" charset="0"/>
                <a:ea typeface="굴림" panose="020B0600000101010101" pitchFamily="50" charset="-127"/>
                <a:cs typeface="Times New Roman" panose="02020603050405020304" pitchFamily="18" charset="0"/>
              </a:rPr>
              <a:t>MANN </a:t>
            </a:r>
            <a:r>
              <a:rPr lang="ko-KR" altLang="en-US" sz="1400" b="1" smtClean="0">
                <a:latin typeface="Times New Roman" panose="02020603050405020304" pitchFamily="18" charset="0"/>
                <a:ea typeface="굴림" panose="020B0600000101010101" pitchFamily="50" charset="-127"/>
                <a:cs typeface="Times New Roman" panose="02020603050405020304" pitchFamily="18" charset="0"/>
              </a:rPr>
              <a:t>아키텍쳐 </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endParaRPr lang="ru-RU" sz="1400" b="1">
              <a:latin typeface="Times New Roman" panose="02020603050405020304" pitchFamily="18" charset="0"/>
              <a:ea typeface="굴림" panose="020B0600000101010101" pitchFamily="50" charset="-127"/>
              <a:cs typeface="Times New Roman" panose="02020603050405020304" pitchFamily="18" charset="0"/>
            </a:endParaRPr>
          </a:p>
        </p:txBody>
      </p:sp>
      <p:pic>
        <p:nvPicPr>
          <p:cNvPr id="11268" name="Picture 4" descr="https://blog.kakaocdn.net/dn/uRP6W/btrgIN6jcu2/AOgoAumnWKnOixxshOrzs1/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24" y="3814353"/>
            <a:ext cx="8737971" cy="2368235"/>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p:cNvSpPr/>
          <p:nvPr/>
        </p:nvSpPr>
        <p:spPr>
          <a:xfrm>
            <a:off x="274316" y="592194"/>
            <a:ext cx="8640000" cy="3149837"/>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bigwaveai.tistory.com/18</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endParaRPr lang="en-US"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b="1">
                <a:latin typeface="Times New Roman" panose="02020603050405020304" pitchFamily="18" charset="0"/>
                <a:ea typeface="굴림" panose="020B0600000101010101" pitchFamily="50" charset="-127"/>
                <a:cs typeface="Times New Roman" panose="02020603050405020304" pitchFamily="18" charset="0"/>
              </a:rPr>
              <a:t>2</a:t>
            </a: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b="1">
                <a:latin typeface="Times New Roman" panose="02020603050405020304" pitchFamily="18" charset="0"/>
                <a:ea typeface="굴림" panose="020B0600000101010101" pitchFamily="50" charset="-127"/>
                <a:cs typeface="Times New Roman" panose="02020603050405020304" pitchFamily="18" charset="0"/>
              </a:rPr>
              <a:t>기반 학습 방식 </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(Model based learning)</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기반 학습 방식은 적은 수의 학습 단계로도 모델의 파라미터를 효율적으로 학습할 수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있는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방식이다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모델에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별도의 메모리를 두어 학습 속도를 조절합니다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기반 학습 방식의 대표적인 알고리즘인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MANN(Memory-Augmented Neural Networks)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외부 메모리를 보유하고 있습니다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과거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데이터를 외부 메모리에 저장함으로써 효율적으로 문제를 해결하는 방법을 습득합니다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새로운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정보를 빠르게 인코딩하고 몇 개의 샘플만 가지고도 새로운 태스크에 적용할 수 있도록 설계되었기 때문에 메타 러닝의 대표적인 접근론 중 하나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입니다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2860719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직사각형 9"/>
          <p:cNvSpPr/>
          <p:nvPr/>
        </p:nvSpPr>
        <p:spPr>
          <a:xfrm>
            <a:off x="815699" y="-8499555"/>
            <a:ext cx="8640000" cy="3425810"/>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bigwaveai.tistory.com/18</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endParaRPr lang="en-US"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b="1">
                <a:latin typeface="Times New Roman" panose="02020603050405020304" pitchFamily="18" charset="0"/>
                <a:ea typeface="굴림" panose="020B0600000101010101" pitchFamily="50" charset="-127"/>
                <a:cs typeface="Times New Roman" panose="02020603050405020304" pitchFamily="18" charset="0"/>
              </a:rPr>
              <a:t>2</a:t>
            </a: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b="1">
                <a:latin typeface="Times New Roman" panose="02020603050405020304" pitchFamily="18" charset="0"/>
                <a:ea typeface="굴림" panose="020B0600000101010101" pitchFamily="50" charset="-127"/>
                <a:cs typeface="Times New Roman" panose="02020603050405020304" pitchFamily="18" charset="0"/>
              </a:rPr>
              <a:t>기반 학습 방식 </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(Model based learning)</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기반 학습 방식은 적은 수의 학습 단계로도 모델의 파라미터를 효율적으로 학습할 수 있는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방식입니다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모델에 별도의 메모리를 두어 학습 속도를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조절합니다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 기반 학습 방식의 대표적인 알고리즘인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MANN(Memory-Augmented Neural Networks)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외부 메모리를 보유하고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있습니다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과거 데이터를 외부 메모리에 저장함으로써 효율적으로 문제를 해결하는 방법을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습득합니다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새로운 정보를 빠르게 인코딩하고 몇 개의 샘플만 가지고도 새로운 태스크에 적용할 수 있도록 설계되었기 때문에 메타 러닝의 대표적인 접근론 중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입니다</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8" name="직사각형 7"/>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881016" y="5420006"/>
            <a:ext cx="2544286" cy="523220"/>
          </a:xfrm>
          <a:prstGeom prst="rect">
            <a:avLst/>
          </a:prstGeom>
        </p:spPr>
        <p:txBody>
          <a:bodyPr wrap="none">
            <a:spAutoFit/>
          </a:bodyPr>
          <a:lstStyle/>
          <a:p>
            <a:pPr algn="ct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 </a:t>
            </a:r>
            <a:r>
              <a:rPr lang="en-US" sz="1400" b="1" smtClean="0">
                <a:latin typeface="Times New Roman" panose="02020603050405020304" pitchFamily="18" charset="0"/>
                <a:ea typeface="굴림" panose="020B0600000101010101" pitchFamily="50" charset="-127"/>
                <a:cs typeface="Times New Roman" panose="02020603050405020304" pitchFamily="18" charset="0"/>
              </a:rPr>
              <a:t>MAML </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algn="ctr"/>
            <a:r>
              <a:rPr lang="en-US" altLang="ko-KR" sz="1400">
                <a:latin typeface="Times New Roman" panose="02020603050405020304" pitchFamily="18" charset="0"/>
                <a:ea typeface="굴림" panose="020B0600000101010101" pitchFamily="50" charset="-127"/>
                <a:cs typeface="Times New Roman" panose="02020603050405020304" pitchFamily="18" charset="0"/>
              </a:rPr>
              <a:t>Model-Agnostic Meta-Learning)</a:t>
            </a:r>
            <a:endParaRPr lang="ru-RU" sz="1400"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9" name="직사각형 8"/>
          <p:cNvSpPr/>
          <p:nvPr/>
        </p:nvSpPr>
        <p:spPr>
          <a:xfrm>
            <a:off x="274316" y="592194"/>
            <a:ext cx="8640000" cy="3682034"/>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6. </a:t>
            </a:r>
            <a:r>
              <a:rPr lang="en-US" sz="1600" b="1">
                <a:latin typeface="굴림" panose="020B0600000101010101" pitchFamily="50" charset="-127"/>
                <a:ea typeface="굴림" panose="020B0600000101010101" pitchFamily="50" charset="-127"/>
                <a:cs typeface="Times New Roman" panose="02020603050405020304" pitchFamily="18" charset="0"/>
              </a:rPr>
              <a:t>meta-learning (</a:t>
            </a:r>
            <a:r>
              <a:rPr lang="ko-KR" altLang="en-US" sz="1600" b="1">
                <a:latin typeface="굴림" panose="020B0600000101010101" pitchFamily="50" charset="-127"/>
                <a:ea typeface="굴림" panose="020B0600000101010101" pitchFamily="50" charset="-127"/>
                <a:cs typeface="Times New Roman" panose="02020603050405020304" pitchFamily="18" charset="0"/>
              </a:rPr>
              <a:t>메타 학습</a:t>
            </a:r>
            <a:r>
              <a:rPr lang="en-US" altLang="ko-KR" sz="1600" b="1">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400" b="1">
                <a:latin typeface="Times New Roman" panose="02020603050405020304" pitchFamily="18" charset="0"/>
                <a:ea typeface="굴림" panose="020B0600000101010101" pitchFamily="50" charset="-127"/>
                <a:cs typeface="Times New Roman" panose="02020603050405020304" pitchFamily="18" charset="0"/>
              </a:rPr>
              <a:t>(</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https://</a:t>
            </a:r>
            <a:r>
              <a:rPr lang="en-US" altLang="ko-KR" sz="1400" b="1">
                <a:latin typeface="Times New Roman" panose="02020603050405020304" pitchFamily="18" charset="0"/>
                <a:ea typeface="굴림" panose="020B0600000101010101" pitchFamily="50" charset="-127"/>
                <a:cs typeface="Times New Roman" panose="02020603050405020304" pitchFamily="18" charset="0"/>
                <a:hlinkClick r:id="rId2"/>
              </a:rPr>
              <a:t>bigwaveai.tistory.com/18</a:t>
            </a:r>
            <a:r>
              <a:rPr lang="en-US" altLang="ko-KR" sz="1400" b="1" smtClean="0">
                <a:latin typeface="Times New Roman" panose="02020603050405020304" pitchFamily="18" charset="0"/>
                <a:ea typeface="굴림" panose="020B0600000101010101" pitchFamily="50" charset="-127"/>
                <a:cs typeface="Times New Roman" panose="02020603050405020304" pitchFamily="18" charset="0"/>
              </a:rPr>
              <a:t>)</a:t>
            </a:r>
          </a:p>
          <a:p>
            <a:pPr latinLnBrk="1">
              <a:lnSpc>
                <a:spcPct val="114000"/>
              </a:lnSpc>
            </a:pPr>
            <a:endParaRPr lang="en-US"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3) </a:t>
            </a:r>
            <a:r>
              <a:rPr lang="ko-KR" altLang="en-US" sz="1600" b="1" smtClean="0">
                <a:latin typeface="Times New Roman" panose="02020603050405020304" pitchFamily="18" charset="0"/>
                <a:ea typeface="굴림" panose="020B0600000101010101" pitchFamily="50" charset="-127"/>
                <a:cs typeface="Times New Roman" panose="02020603050405020304" pitchFamily="18" charset="0"/>
              </a:rPr>
              <a:t>최적화 </a:t>
            </a:r>
            <a:r>
              <a:rPr lang="ko-KR" altLang="en-US" sz="1600" b="1">
                <a:latin typeface="Times New Roman" panose="02020603050405020304" pitchFamily="18" charset="0"/>
                <a:ea typeface="굴림" panose="020B0600000101010101" pitchFamily="50" charset="-127"/>
                <a:cs typeface="Times New Roman" panose="02020603050405020304" pitchFamily="18" charset="0"/>
              </a:rPr>
              <a:t>학습 방식</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(Optimizer learning)</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퓨삿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태스크를 파라미터 최적화 문제로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생각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일반적으로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딥러닝 모델은 기울기의 역전파를 통해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학습을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진행한다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하지만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기울기 기반 최적화 기법은 퓨샷 태스크가 아닌 큰 스케일의 데이터를 위해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설계가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되었다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최적화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기반 메타 러닝은 적은 수의 샘플에 대한 최적화 기법에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대해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다룬니다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대표적으로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MAML(Model-Agnostic Meta-Learning)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알고리즘이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아래의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그림을 보면 실선은 각 태스크에서 계산했던 그래디언트를 합산하여 모델을 업데이트하는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것을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의미한다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즉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1, 2, 3</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데이터에서 학습된 그래디언트 정보로 전반적인 파라미터를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업데이트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공통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파라미터로부터 다시 모델이 각 데이터를 학습하면서 세부 파라미터를 업데이트</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점선</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이런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과정을 최적의 파라미터를 찾을 때까지 반복하면 모델의 파라미터를 최적화할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pic>
        <p:nvPicPr>
          <p:cNvPr id="12290" name="Picture 2" descr="https://blog.kakaocdn.net/dn/rM0G2/btrgINrJ1EP/0Pk34dcPQogBJxn8nhFZy1/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519" y="4305682"/>
            <a:ext cx="3926532" cy="249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592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2585323"/>
          </a:xfrm>
          <a:prstGeom prst="rect">
            <a:avLst/>
          </a:prstGeom>
          <a:ln>
            <a:solidFill>
              <a:srgbClr val="00FF99"/>
            </a:solidFill>
          </a:ln>
        </p:spPr>
        <p:txBody>
          <a:bodyPr wrap="square">
            <a:spAutoFit/>
          </a:bodyPr>
          <a:lstStyle/>
          <a:p>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r>
              <a:rPr lang="en-US" altLang="ko-KR" b="1"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b="1" smtClean="0">
                <a:latin typeface="Times New Roman" panose="02020603050405020304" pitchFamily="18" charset="0"/>
                <a:ea typeface="굴림" panose="020B0600000101010101" pitchFamily="50" charset="-127"/>
                <a:cs typeface="Times New Roman" panose="02020603050405020304" pitchFamily="18" charset="0"/>
              </a:rPr>
              <a:t>프로그램 소개 </a:t>
            </a:r>
            <a:r>
              <a:rPr lang="en-US" altLang="ko-KR" b="1" smtClean="0">
                <a:latin typeface="Times New Roman" panose="02020603050405020304" pitchFamily="18" charset="0"/>
                <a:ea typeface="굴림" panose="020B0600000101010101" pitchFamily="50" charset="-127"/>
                <a:cs typeface="Times New Roman" panose="02020603050405020304" pitchFamily="18" charset="0"/>
              </a:rPr>
              <a:t>]</a:t>
            </a:r>
          </a:p>
          <a:p>
            <a:endParaRPr lang="en-US" altLang="ko-KR" sz="1600">
              <a:latin typeface="Times New Roman" panose="02020603050405020304" pitchFamily="18" charset="0"/>
              <a:ea typeface="굴림" panose="020B0600000101010101" pitchFamily="50" charset="-127"/>
              <a:cs typeface="Times New Roman" panose="02020603050405020304" pitchFamily="18" charset="0"/>
            </a:endParaRPr>
          </a:p>
          <a:p>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ChatGPT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모델에서 입력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형식을 지정하는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방법</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endParaRPr lang="en-US" altLang="ko-KR" sz="1600">
              <a:latin typeface="Times New Roman" panose="02020603050405020304" pitchFamily="18" charset="0"/>
              <a:ea typeface="굴림" panose="020B0600000101010101" pitchFamily="50" charset="-127"/>
              <a:cs typeface="Times New Roman" panose="02020603050405020304" pitchFamily="18" charset="0"/>
            </a:endParaRPr>
          </a:p>
          <a:p>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ChatGPT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OpenAI</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가장 진보된 모델인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gpt-3.5-turbo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gpt-4</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로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구동된다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OpenAI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를 사용하여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gpt-3.5-turbo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또는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gpt-4</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로 자체 애플리케이션을 구축할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채팅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모델은 일련의 메시지를 입력으로 받고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AI</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가 작성한 메시지를 출력으로 반환합니다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endParaRPr lang="en-US" altLang="ko-KR" sz="1600">
              <a:latin typeface="Times New Roman" panose="02020603050405020304" pitchFamily="18" charset="0"/>
              <a:ea typeface="굴림" panose="020B0600000101010101" pitchFamily="50" charset="-127"/>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1. Import the openai </a:t>
            </a:r>
            <a:r>
              <a:rPr lang="en-US" sz="1600" smtClean="0">
                <a:latin typeface="Times New Roman" panose="02020603050405020304" pitchFamily="18" charset="0"/>
                <a:cs typeface="Times New Roman" panose="02020603050405020304" pitchFamily="18" charset="0"/>
              </a:rPr>
              <a:t>library</a:t>
            </a:r>
            <a:endParaRPr lang="en-US" sz="1600">
              <a:latin typeface="Times New Roman" panose="02020603050405020304" pitchFamily="18" charset="0"/>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4973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2875018"/>
          </a:xfrm>
          <a:prstGeom prst="rect">
            <a:avLst/>
          </a:prstGeom>
          <a:ln>
            <a:solidFill>
              <a:srgbClr val="00FF99"/>
            </a:solidFill>
          </a:ln>
        </p:spPr>
        <p:txBody>
          <a:bodyPr wrap="square">
            <a:spAutoFit/>
          </a:bodyPr>
          <a:lstStyle/>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2</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채팅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호출 예시채팅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호출에는 두 가지 필수 입력이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사용하려는 모델의 이름</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예</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gpt-3.5-turbo, gpt-4, gpt-4-0314</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메시지</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각 개체에는 두 개의 필수 필드가 있는 메시지 개체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목록</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역할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메신저의 역할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시스템</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사용자 또는 비서</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내용</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메시지 내용</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예</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아름다운 시를 써주세요</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메시지에는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메신저에 이름을 부여하는 선택적 이름 필드도 포함될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예</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예제 사용자</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Alice, BlackbeardBot.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이름에는 공백이 포함될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없다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일반적으로 대화는 어시스턴트에게 행동 방법을 알려주는 시스템 메시지로 시작하고 사용자 및 어시스턴트 메시지가 교대로 오지만 이 형식을 따를 필요는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없다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채팅 형식이 실제로 어떻게 작동하는지 알아보기 위해 채팅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호출의 예를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살펴본다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296085" y="3515312"/>
            <a:ext cx="8640000" cy="3293209"/>
          </a:xfrm>
          <a:prstGeom prst="rect">
            <a:avLst/>
          </a:prstGeom>
        </p:spPr>
        <p:txBody>
          <a:bodyPr wrap="square">
            <a:spAutoFit/>
          </a:bodyPr>
          <a:lstStyle/>
          <a:p>
            <a:r>
              <a:rPr lang="en-US" sz="1600">
                <a:solidFill>
                  <a:srgbClr val="008000"/>
                </a:solidFill>
                <a:latin typeface="Times New Roman" panose="02020603050405020304" pitchFamily="18" charset="0"/>
                <a:cs typeface="Times New Roman" panose="02020603050405020304" pitchFamily="18" charset="0"/>
              </a:rPr>
              <a:t># Example OpenAI Python library request</a:t>
            </a:r>
            <a:endParaRPr lang="en-US" sz="1600">
              <a:solidFill>
                <a:srgbClr val="000000"/>
              </a:solidFill>
              <a:latin typeface="Times New Roman" panose="02020603050405020304" pitchFamily="18" charset="0"/>
              <a:cs typeface="Times New Roman" panose="02020603050405020304" pitchFamily="18" charset="0"/>
            </a:endParaRPr>
          </a:p>
          <a:p>
            <a:r>
              <a:rPr lang="en-US" sz="1600">
                <a:solidFill>
                  <a:srgbClr val="000000"/>
                </a:solidFill>
                <a:latin typeface="Times New Roman" panose="02020603050405020304" pitchFamily="18" charset="0"/>
                <a:cs typeface="Times New Roman" panose="02020603050405020304" pitchFamily="18" charset="0"/>
              </a:rPr>
              <a:t>MODEL = </a:t>
            </a:r>
            <a:r>
              <a:rPr lang="en-US" sz="1600">
                <a:solidFill>
                  <a:srgbClr val="A31515"/>
                </a:solidFill>
                <a:latin typeface="Times New Roman" panose="02020603050405020304" pitchFamily="18" charset="0"/>
                <a:cs typeface="Times New Roman" panose="02020603050405020304" pitchFamily="18" charset="0"/>
              </a:rPr>
              <a:t>"gpt-3.5-turbo"</a:t>
            </a:r>
            <a:endParaRPr lang="en-US" sz="1600">
              <a:solidFill>
                <a:srgbClr val="000000"/>
              </a:solidFill>
              <a:latin typeface="Times New Roman" panose="02020603050405020304" pitchFamily="18" charset="0"/>
              <a:cs typeface="Times New Roman" panose="02020603050405020304" pitchFamily="18" charset="0"/>
            </a:endParaRPr>
          </a:p>
          <a:p>
            <a:r>
              <a:rPr lang="en-US" sz="1600">
                <a:solidFill>
                  <a:srgbClr val="000000"/>
                </a:solidFill>
                <a:latin typeface="Times New Roman" panose="02020603050405020304" pitchFamily="18" charset="0"/>
                <a:cs typeface="Times New Roman" panose="02020603050405020304" pitchFamily="18" charset="0"/>
              </a:rPr>
              <a:t>response = openai.ChatCompletion.create(</a:t>
            </a:r>
          </a:p>
          <a:p>
            <a:r>
              <a:rPr lang="en-US" sz="1600">
                <a:solidFill>
                  <a:srgbClr val="000000"/>
                </a:solidFill>
                <a:latin typeface="Times New Roman" panose="02020603050405020304" pitchFamily="18" charset="0"/>
                <a:cs typeface="Times New Roman" panose="02020603050405020304" pitchFamily="18" charset="0"/>
              </a:rPr>
              <a:t>    model=MODEL,</a:t>
            </a:r>
          </a:p>
          <a:p>
            <a:r>
              <a:rPr lang="en-US" sz="1600">
                <a:solidFill>
                  <a:srgbClr val="000000"/>
                </a:solidFill>
                <a:latin typeface="Times New Roman" panose="02020603050405020304" pitchFamily="18" charset="0"/>
                <a:cs typeface="Times New Roman" panose="02020603050405020304" pitchFamily="18" charset="0"/>
              </a:rPr>
              <a:t>    messages=[</a:t>
            </a:r>
          </a:p>
          <a:p>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"role"</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"system"</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"content"</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"You are a helpful assistant."</a:t>
            </a:r>
            <a:r>
              <a:rPr lang="en-US" sz="1600">
                <a:solidFill>
                  <a:srgbClr val="000000"/>
                </a:solidFill>
                <a:latin typeface="Times New Roman" panose="02020603050405020304" pitchFamily="18" charset="0"/>
                <a:cs typeface="Times New Roman" panose="02020603050405020304" pitchFamily="18" charset="0"/>
              </a:rPr>
              <a:t>},</a:t>
            </a:r>
          </a:p>
          <a:p>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"role"</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"user"</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"content"</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"Knock knock."</a:t>
            </a:r>
            <a:r>
              <a:rPr lang="en-US" sz="1600">
                <a:solidFill>
                  <a:srgbClr val="000000"/>
                </a:solidFill>
                <a:latin typeface="Times New Roman" panose="02020603050405020304" pitchFamily="18" charset="0"/>
                <a:cs typeface="Times New Roman" panose="02020603050405020304" pitchFamily="18" charset="0"/>
              </a:rPr>
              <a:t>},</a:t>
            </a:r>
          </a:p>
          <a:p>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"role"</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"assistant"</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"content"</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"Who's there?"</a:t>
            </a:r>
            <a:r>
              <a:rPr lang="en-US" sz="1600">
                <a:solidFill>
                  <a:srgbClr val="000000"/>
                </a:solidFill>
                <a:latin typeface="Times New Roman" panose="02020603050405020304" pitchFamily="18" charset="0"/>
                <a:cs typeface="Times New Roman" panose="02020603050405020304" pitchFamily="18" charset="0"/>
              </a:rPr>
              <a:t>},</a:t>
            </a:r>
          </a:p>
          <a:p>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"role"</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"user"</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"content"</a:t>
            </a:r>
            <a:r>
              <a:rPr lang="en-US" sz="1600">
                <a:solidFill>
                  <a:srgbClr val="000000"/>
                </a:solidFill>
                <a:latin typeface="Times New Roman" panose="02020603050405020304" pitchFamily="18" charset="0"/>
                <a:cs typeface="Times New Roman" panose="02020603050405020304" pitchFamily="18" charset="0"/>
              </a:rPr>
              <a:t>: </a:t>
            </a:r>
            <a:r>
              <a:rPr lang="en-US" sz="1600">
                <a:solidFill>
                  <a:srgbClr val="A31515"/>
                </a:solidFill>
                <a:latin typeface="Times New Roman" panose="02020603050405020304" pitchFamily="18" charset="0"/>
                <a:cs typeface="Times New Roman" panose="02020603050405020304" pitchFamily="18" charset="0"/>
              </a:rPr>
              <a:t>"Orange."</a:t>
            </a:r>
            <a:r>
              <a:rPr lang="en-US" sz="1600">
                <a:solidFill>
                  <a:srgbClr val="000000"/>
                </a:solidFill>
                <a:latin typeface="Times New Roman" panose="02020603050405020304" pitchFamily="18" charset="0"/>
                <a:cs typeface="Times New Roman" panose="02020603050405020304" pitchFamily="18" charset="0"/>
              </a:rPr>
              <a:t>},</a:t>
            </a:r>
          </a:p>
          <a:p>
            <a:r>
              <a:rPr lang="en-US" sz="1600">
                <a:solidFill>
                  <a:srgbClr val="000000"/>
                </a:solidFill>
                <a:latin typeface="Times New Roman" panose="02020603050405020304" pitchFamily="18" charset="0"/>
                <a:cs typeface="Times New Roman" panose="02020603050405020304" pitchFamily="18" charset="0"/>
              </a:rPr>
              <a:t>    ],</a:t>
            </a:r>
          </a:p>
          <a:p>
            <a:r>
              <a:rPr lang="en-US" sz="1600">
                <a:solidFill>
                  <a:srgbClr val="000000"/>
                </a:solidFill>
                <a:latin typeface="Times New Roman" panose="02020603050405020304" pitchFamily="18" charset="0"/>
                <a:cs typeface="Times New Roman" panose="02020603050405020304" pitchFamily="18" charset="0"/>
              </a:rPr>
              <a:t>    temperature=</a:t>
            </a:r>
            <a:r>
              <a:rPr lang="en-US" sz="1600">
                <a:solidFill>
                  <a:srgbClr val="098156"/>
                </a:solidFill>
                <a:latin typeface="Times New Roman" panose="02020603050405020304" pitchFamily="18" charset="0"/>
                <a:cs typeface="Times New Roman" panose="02020603050405020304" pitchFamily="18" charset="0"/>
              </a:rPr>
              <a:t>0</a:t>
            </a:r>
            <a:r>
              <a:rPr lang="en-US" sz="1600">
                <a:solidFill>
                  <a:srgbClr val="000000"/>
                </a:solidFill>
                <a:latin typeface="Times New Roman" panose="02020603050405020304" pitchFamily="18" charset="0"/>
                <a:cs typeface="Times New Roman" panose="02020603050405020304" pitchFamily="18" charset="0"/>
              </a:rPr>
              <a:t>,</a:t>
            </a:r>
          </a:p>
          <a:p>
            <a:r>
              <a:rPr lang="en-US" sz="1600" smtClean="0">
                <a:solidFill>
                  <a:srgbClr val="000000"/>
                </a:solidFill>
                <a:latin typeface="Times New Roman" panose="02020603050405020304" pitchFamily="18" charset="0"/>
                <a:cs typeface="Times New Roman" panose="02020603050405020304" pitchFamily="18" charset="0"/>
              </a:rPr>
              <a:t>)</a:t>
            </a:r>
            <a:r>
              <a:rPr lang="en-US" sz="1600">
                <a:solidFill>
                  <a:srgbClr val="000000"/>
                </a:solidFill>
                <a:latin typeface="Times New Roman" panose="02020603050405020304" pitchFamily="18" charset="0"/>
                <a:cs typeface="Times New Roman" panose="02020603050405020304" pitchFamily="18" charset="0"/>
              </a:rPr>
              <a:t/>
            </a:r>
            <a:br>
              <a:rPr lang="en-US" sz="1600">
                <a:solidFill>
                  <a:srgbClr val="000000"/>
                </a:solidFill>
                <a:latin typeface="Times New Roman" panose="02020603050405020304" pitchFamily="18" charset="0"/>
                <a:cs typeface="Times New Roman" panose="02020603050405020304" pitchFamily="18" charset="0"/>
              </a:rPr>
            </a:br>
            <a:r>
              <a:rPr lang="en-US" sz="1600" smtClean="0">
                <a:solidFill>
                  <a:srgbClr val="000000"/>
                </a:solidFill>
                <a:latin typeface="Times New Roman" panose="02020603050405020304" pitchFamily="18" charset="0"/>
                <a:cs typeface="Times New Roman" panose="02020603050405020304" pitchFamily="18" charset="0"/>
              </a:rPr>
              <a:t>response</a:t>
            </a:r>
            <a:endParaRPr lang="en-US" sz="16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36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3180230"/>
          </a:xfrm>
          <a:prstGeom prst="rect">
            <a:avLst/>
          </a:prstGeom>
          <a:ln>
            <a:solidFill>
              <a:srgbClr val="00FF99"/>
            </a:solidFill>
          </a:ln>
        </p:spPr>
        <p:txBody>
          <a:bodyPr wrap="square">
            <a:spAutoFit/>
          </a:bodyPr>
          <a:lstStyle/>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보시다시피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응답 객체에는 다음과 같은 몇 가지 필드가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en-US" altLang="ko-KR"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id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요청의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ID</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object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반환된 개체의 유형</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예</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chat.completion)</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sz="1600" smtClean="0">
                <a:latin typeface="Times New Roman" panose="02020603050405020304" pitchFamily="18" charset="0"/>
                <a:ea typeface="굴림" panose="020B0600000101010101" pitchFamily="50" charset="-127"/>
                <a:cs typeface="Times New Roman" panose="02020603050405020304" pitchFamily="18" charset="0"/>
              </a:rPr>
              <a:t>created</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요청의 타임스탬프</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model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응답을 생성하는 데 사용되는 모델의 전체 이름</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usange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회신을 생성하는 데 사용된 토큰 수</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계산 프롬프트</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완료 및 합계</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sz="1600" smtClean="0">
                <a:latin typeface="Times New Roman" panose="02020603050405020304" pitchFamily="18" charset="0"/>
                <a:ea typeface="굴림" panose="020B0600000101010101" pitchFamily="50" charset="-127"/>
                <a:cs typeface="Times New Roman" panose="02020603050405020304" pitchFamily="18" charset="0"/>
              </a:rPr>
              <a:t>choices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완성 개체 목록</a:t>
            </a:r>
            <a:r>
              <a:rPr lang="en-US" altLang="ko-KR" sz="1600">
                <a:latin typeface="Times New Roman" panose="02020603050405020304" pitchFamily="18" charset="0"/>
                <a:ea typeface="굴림" panose="020B0600000101010101" pitchFamily="50" charset="-127"/>
                <a:cs typeface="Times New Roman" panose="02020603050405020304" pitchFamily="18" charset="0"/>
              </a:rPr>
              <a:t>(n</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을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1</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보다 크게 설정하지 않는 한 하나만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message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역할 및 콘텐츠와 함께 모델에 의해 생성된 메시지 객체</a:t>
            </a: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finish_reason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모델이 텍스트 생성을 중지한 이유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또는 중지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또는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max_tokens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제한에 도달한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경우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길이</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   .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index :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선택 목록에서 완료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색인</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4298319"/>
            <a:ext cx="8766269" cy="338554"/>
          </a:xfrm>
          <a:prstGeom prst="rect">
            <a:avLst/>
          </a:prstGeom>
        </p:spPr>
        <p:txBody>
          <a:bodyPr wrap="square">
            <a:spAutoFit/>
          </a:bodyPr>
          <a:lstStyle/>
          <a:p>
            <a:r>
              <a:rPr lang="en-US" sz="1600">
                <a:solidFill>
                  <a:srgbClr val="000000"/>
                </a:solidFill>
                <a:latin typeface="Times New Roman" panose="02020603050405020304" pitchFamily="18" charset="0"/>
                <a:cs typeface="Times New Roman" panose="02020603050405020304" pitchFamily="18" charset="0"/>
              </a:rPr>
              <a:t>response[</a:t>
            </a:r>
            <a:r>
              <a:rPr lang="en-US" sz="1600">
                <a:solidFill>
                  <a:srgbClr val="A31515"/>
                </a:solidFill>
                <a:latin typeface="Times New Roman" panose="02020603050405020304" pitchFamily="18" charset="0"/>
                <a:cs typeface="Times New Roman" panose="02020603050405020304" pitchFamily="18" charset="0"/>
              </a:rPr>
              <a:t>'choices'</a:t>
            </a:r>
            <a:r>
              <a:rPr lang="en-US" sz="1600">
                <a:solidFill>
                  <a:srgbClr val="000000"/>
                </a:solidFill>
                <a:latin typeface="Times New Roman" panose="02020603050405020304" pitchFamily="18" charset="0"/>
                <a:cs typeface="Times New Roman" panose="02020603050405020304" pitchFamily="18" charset="0"/>
              </a:rPr>
              <a:t>][</a:t>
            </a:r>
            <a:r>
              <a:rPr lang="en-US" sz="1600">
                <a:solidFill>
                  <a:srgbClr val="098156"/>
                </a:solidFill>
                <a:latin typeface="Times New Roman" panose="02020603050405020304" pitchFamily="18" charset="0"/>
                <a:cs typeface="Times New Roman" panose="02020603050405020304" pitchFamily="18" charset="0"/>
              </a:rPr>
              <a:t>0</a:t>
            </a:r>
            <a:r>
              <a:rPr lang="en-US" sz="1600">
                <a:solidFill>
                  <a:srgbClr val="000000"/>
                </a:solidFill>
                <a:latin typeface="Times New Roman" panose="02020603050405020304" pitchFamily="18" charset="0"/>
                <a:cs typeface="Times New Roman" panose="02020603050405020304" pitchFamily="18" charset="0"/>
              </a:rPr>
              <a:t>][</a:t>
            </a:r>
            <a:r>
              <a:rPr lang="en-US" sz="1600">
                <a:solidFill>
                  <a:srgbClr val="A31515"/>
                </a:solidFill>
                <a:latin typeface="Times New Roman" panose="02020603050405020304" pitchFamily="18" charset="0"/>
                <a:cs typeface="Times New Roman" panose="02020603050405020304" pitchFamily="18" charset="0"/>
              </a:rPr>
              <a:t>'message'</a:t>
            </a:r>
            <a:r>
              <a:rPr lang="en-US" sz="1600">
                <a:solidFill>
                  <a:srgbClr val="000000"/>
                </a:solidFill>
                <a:latin typeface="Times New Roman" panose="02020603050405020304" pitchFamily="18" charset="0"/>
                <a:cs typeface="Times New Roman" panose="02020603050405020304" pitchFamily="18" charset="0"/>
              </a:rPr>
              <a:t>][</a:t>
            </a:r>
            <a:r>
              <a:rPr lang="en-US" sz="1600">
                <a:solidFill>
                  <a:srgbClr val="A31515"/>
                </a:solidFill>
                <a:latin typeface="Times New Roman" panose="02020603050405020304" pitchFamily="18" charset="0"/>
                <a:cs typeface="Times New Roman" panose="02020603050405020304" pitchFamily="18" charset="0"/>
              </a:rPr>
              <a:t>'content'</a:t>
            </a:r>
            <a:r>
              <a:rPr lang="en-US" sz="1600">
                <a:solidFill>
                  <a:srgbClr val="000000"/>
                </a:solidFill>
                <a:latin typeface="Times New Roman" panose="02020603050405020304" pitchFamily="18" charset="0"/>
                <a:cs typeface="Times New Roman" panose="02020603050405020304" pitchFamily="18" charset="0"/>
              </a:rPr>
              <a:t>]</a:t>
            </a:r>
            <a:endParaRPr lang="en-US" sz="1600" b="0">
              <a:solidFill>
                <a:srgbClr val="000000"/>
              </a:solidFill>
              <a:effectLst/>
              <a:latin typeface="Times New Roman" panose="02020603050405020304" pitchFamily="18" charset="0"/>
              <a:cs typeface="Times New Roman" panose="02020603050405020304" pitchFamily="18" charset="0"/>
            </a:endParaRPr>
          </a:p>
        </p:txBody>
      </p:sp>
      <p:sp>
        <p:nvSpPr>
          <p:cNvPr id="7" name="직사각형 6"/>
          <p:cNvSpPr/>
          <p:nvPr/>
        </p:nvSpPr>
        <p:spPr>
          <a:xfrm>
            <a:off x="283023" y="3862236"/>
            <a:ext cx="8640000" cy="348557"/>
          </a:xfrm>
          <a:prstGeom prst="rect">
            <a:avLst/>
          </a:prstGeom>
          <a:ln>
            <a:solidFill>
              <a:srgbClr val="00FF99"/>
            </a:solidFill>
          </a:ln>
        </p:spPr>
        <p:txBody>
          <a:bodyPr wrap="square">
            <a:spAutoFit/>
          </a:bodyPr>
          <a:lstStyle/>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다음을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사용하여 답장만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추출한다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287422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5390706"/>
          </a:xfrm>
          <a:prstGeom prst="rect">
            <a:avLst/>
          </a:prstGeom>
          <a:ln>
            <a:solidFill>
              <a:srgbClr val="00FF99"/>
            </a:solidFill>
          </a:ln>
        </p:spPr>
        <p:txBody>
          <a:bodyPr wrap="square">
            <a:spAutoFit/>
          </a:bodyPr>
          <a:lstStyle/>
          <a:p>
            <a:pPr>
              <a:lnSpc>
                <a:spcPct val="114000"/>
              </a:lnSpc>
            </a:pPr>
            <a:r>
              <a:rPr lang="en-US" sz="1600" b="1" smtClean="0">
                <a:latin typeface="굴림" panose="020B0600000101010101" pitchFamily="50" charset="-127"/>
                <a:ea typeface="굴림" panose="020B0600000101010101" pitchFamily="50" charset="-127"/>
                <a:cs typeface="Times New Roman" panose="02020603050405020304" pitchFamily="18" charset="0"/>
              </a:rPr>
              <a:t>2. </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GPT-3.5 </a:t>
            </a:r>
            <a:r>
              <a:rPr lang="ko-KR" altLang="en-US" sz="1600" b="1">
                <a:latin typeface="굴림" panose="020B0600000101010101" pitchFamily="50" charset="-127"/>
                <a:ea typeface="굴림" panose="020B0600000101010101" pitchFamily="50" charset="-127"/>
                <a:cs typeface="Times New Roman" panose="02020603050405020304" pitchFamily="18" charset="0"/>
              </a:rPr>
              <a:t>대</a:t>
            </a:r>
            <a:r>
              <a:rPr lang="en-US" altLang="ko-KR" sz="1600" b="1">
                <a:latin typeface="굴림" panose="020B0600000101010101" pitchFamily="50" charset="-127"/>
                <a:ea typeface="굴림" panose="020B0600000101010101" pitchFamily="50" charset="-127"/>
                <a:cs typeface="Times New Roman" panose="02020603050405020304" pitchFamily="18" charset="0"/>
              </a:rPr>
              <a:t>. GPT-4 – </a:t>
            </a:r>
            <a:r>
              <a:rPr lang="ko-KR" altLang="en-US" sz="1600" b="1">
                <a:latin typeface="굴림" panose="020B0600000101010101" pitchFamily="50" charset="-127"/>
                <a:ea typeface="굴림" panose="020B0600000101010101" pitchFamily="50" charset="-127"/>
                <a:cs typeface="Times New Roman" panose="02020603050405020304" pitchFamily="18" charset="0"/>
              </a:rPr>
              <a:t>무엇이 다른가요</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4) </a:t>
            </a:r>
            <a:r>
              <a:rPr lang="ko-KR" altLang="en-US" sz="1600">
                <a:latin typeface="굴림" panose="020B0600000101010101" pitchFamily="50" charset="-127"/>
                <a:ea typeface="굴림" panose="020B0600000101010101" pitchFamily="50" charset="-127"/>
                <a:cs typeface="Times New Roman" panose="02020603050405020304" pitchFamily="18" charset="0"/>
              </a:rPr>
              <a:t>복잡한 문제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해결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a:latin typeface="굴림" panose="020B0600000101010101" pitchFamily="50" charset="-127"/>
                <a:ea typeface="굴림" panose="020B0600000101010101" pitchFamily="50" charset="-127"/>
                <a:cs typeface="Times New Roman" panose="02020603050405020304" pitchFamily="18" charset="0"/>
              </a:rPr>
              <a:t>Complex Problem-Solving</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의 기능을 넘어 복잡한 수학적 및 과학적 문제를 해결하는 강력한 능력을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보여준다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5) </a:t>
            </a:r>
            <a:r>
              <a:rPr lang="ko-KR" altLang="en-US" sz="1600">
                <a:latin typeface="굴림" panose="020B0600000101010101" pitchFamily="50" charset="-127"/>
                <a:ea typeface="굴림" panose="020B0600000101010101" pitchFamily="50" charset="-127"/>
                <a:cs typeface="Times New Roman" panose="02020603050405020304" pitchFamily="18" charset="0"/>
              </a:rPr>
              <a:t>프로그래밍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능력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a:latin typeface="굴림" panose="020B0600000101010101" pitchFamily="50" charset="-127"/>
                <a:ea typeface="굴림" panose="020B0600000101010101" pitchFamily="50" charset="-127"/>
                <a:cs typeface="Times New Roman" panose="02020603050405020304" pitchFamily="18" charset="0"/>
              </a:rPr>
              <a:t>Programming Power</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의 프로그래밍 기능은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보다 더 효율적으로 코드 스니펫을 생성하거나 기존 코드를 디버깅하는 기능으로 소셜 미디어를 강타하여 소프트웨어 개발자에게 귀중한 리소스가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되었다</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의 도움으로 몇 주 동안의 작업을 몇 시간으로 압축할 수 있으므로 기록적인 시간 내에 놀라운 결과를 얻을 수 있습니다</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다음 프롬프트를 테스트할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6). </a:t>
            </a:r>
            <a:r>
              <a:rPr lang="ko-KR" altLang="en-US" sz="1600">
                <a:latin typeface="굴림" panose="020B0600000101010101" pitchFamily="50" charset="-127"/>
                <a:ea typeface="굴림" panose="020B0600000101010101" pitchFamily="50" charset="-127"/>
                <a:cs typeface="Times New Roman" panose="02020603050405020304" pitchFamily="18" charset="0"/>
              </a:rPr>
              <a:t>이미지와 그래픽의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이해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a:latin typeface="굴림" panose="020B0600000101010101" pitchFamily="50" charset="-127"/>
                <a:ea typeface="굴림" panose="020B0600000101010101" pitchFamily="50" charset="-127"/>
                <a:cs typeface="Times New Roman" panose="02020603050405020304" pitchFamily="18" charset="0"/>
              </a:rPr>
              <a:t>Image And Graphics Understanding</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주로 </a:t>
            </a:r>
            <a:r>
              <a:rPr lang="ko-KR" altLang="en-US" sz="1600">
                <a:latin typeface="굴림" panose="020B0600000101010101" pitchFamily="50" charset="-127"/>
                <a:ea typeface="굴림" panose="020B0600000101010101" pitchFamily="50" charset="-127"/>
                <a:cs typeface="Times New Roman" panose="02020603050405020304" pitchFamily="18" charset="0"/>
              </a:rPr>
              <a:t>텍스트에 초점을 맞춘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와 달리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이미지와 그래픽을 분석하고 주석을 달 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예를 </a:t>
            </a:r>
            <a:r>
              <a:rPr lang="ko-KR" altLang="en-US" sz="1600">
                <a:latin typeface="굴림" panose="020B0600000101010101" pitchFamily="50" charset="-127"/>
                <a:ea typeface="굴림" panose="020B0600000101010101" pitchFamily="50" charset="-127"/>
                <a:cs typeface="Times New Roman" panose="02020603050405020304" pitchFamily="18" charset="0"/>
              </a:rPr>
              <a:t>들어</a:t>
            </a:r>
            <a:r>
              <a:rPr lang="en-US" altLang="ko-KR" sz="1600">
                <a:latin typeface="굴림" panose="020B0600000101010101" pitchFamily="50" charset="-127"/>
                <a:ea typeface="굴림" panose="020B0600000101010101" pitchFamily="50" charset="-127"/>
                <a:cs typeface="Times New Roman" panose="02020603050405020304" pitchFamily="18" charset="0"/>
              </a:rPr>
              <a:t>, 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사진의 내용을 설명하고</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그래프의 추세를 식별하고</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이미지에 대한 캡션을 생성할 수 있어 교육 및 콘텐츠 제작을 위한 강력한 도구가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7) </a:t>
            </a:r>
            <a:r>
              <a:rPr lang="ko-KR" altLang="en-US" sz="1600">
                <a:latin typeface="굴림" panose="020B0600000101010101" pitchFamily="50" charset="-127"/>
                <a:ea typeface="굴림" panose="020B0600000101010101" pitchFamily="50" charset="-127"/>
                <a:cs typeface="Times New Roman" panose="02020603050405020304" pitchFamily="18" charset="0"/>
              </a:rPr>
              <a:t>부적절하거나 편향된 응답의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감소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Reduction </a:t>
            </a:r>
            <a:r>
              <a:rPr lang="en-US" altLang="ko-KR" sz="1600">
                <a:latin typeface="굴림" panose="020B0600000101010101" pitchFamily="50" charset="-127"/>
                <a:ea typeface="굴림" panose="020B0600000101010101" pitchFamily="50" charset="-127"/>
                <a:cs typeface="Times New Roman" panose="02020603050405020304" pitchFamily="18" charset="0"/>
              </a:rPr>
              <a:t>Of Inappropriate Or Biased Responses</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바람직하지 않은 결과를 최소화하기 위한 메커니즘을 구현하여 신뢰성과 윤리적 책임을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높인다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예를 </a:t>
            </a:r>
            <a:r>
              <a:rPr lang="ko-KR" altLang="en-US" sz="1600">
                <a:latin typeface="굴림" panose="020B0600000101010101" pitchFamily="50" charset="-127"/>
                <a:ea typeface="굴림" panose="020B0600000101010101" pitchFamily="50" charset="-127"/>
                <a:cs typeface="Times New Roman" panose="02020603050405020304" pitchFamily="18" charset="0"/>
              </a:rPr>
              <a:t>들어 </a:t>
            </a:r>
            <a:r>
              <a:rPr lang="en-US" altLang="ko-KR" sz="1600">
                <a:latin typeface="굴림" panose="020B0600000101010101" pitchFamily="50" charset="-127"/>
                <a:ea typeface="굴림" panose="020B0600000101010101" pitchFamily="50" charset="-127"/>
                <a:cs typeface="Times New Roman" panose="02020603050405020304" pitchFamily="18" charset="0"/>
              </a:rPr>
              <a:t>GPT-4</a:t>
            </a:r>
            <a:r>
              <a:rPr lang="ko-KR" altLang="en-US" sz="1600">
                <a:latin typeface="굴림" panose="020B0600000101010101" pitchFamily="50" charset="-127"/>
                <a:ea typeface="굴림" panose="020B0600000101010101" pitchFamily="50" charset="-127"/>
                <a:cs typeface="Times New Roman" panose="02020603050405020304" pitchFamily="18" charset="0"/>
              </a:rPr>
              <a:t>는 정치적으로 편향되거나 공격적이거나 유해한 콘텐츠를 생성할 가능성이 적기 때문에 </a:t>
            </a:r>
            <a:r>
              <a:rPr lang="en-US" altLang="ko-KR" sz="1600">
                <a:latin typeface="굴림" panose="020B0600000101010101" pitchFamily="50" charset="-127"/>
                <a:ea typeface="굴림" panose="020B0600000101010101" pitchFamily="50" charset="-127"/>
                <a:cs typeface="Times New Roman" panose="02020603050405020304" pitchFamily="18" charset="0"/>
              </a:rPr>
              <a:t>GPT-3.5</a:t>
            </a:r>
            <a:r>
              <a:rPr lang="ko-KR" altLang="en-US" sz="1600">
                <a:latin typeface="굴림" panose="020B0600000101010101" pitchFamily="50" charset="-127"/>
                <a:ea typeface="굴림" panose="020B0600000101010101" pitchFamily="50" charset="-127"/>
                <a:cs typeface="Times New Roman" panose="02020603050405020304" pitchFamily="18" charset="0"/>
              </a:rPr>
              <a:t>보다 더 신뢰할 수 있는 </a:t>
            </a:r>
            <a:r>
              <a:rPr lang="en-US" altLang="ko-KR" sz="1600">
                <a:latin typeface="굴림" panose="020B0600000101010101" pitchFamily="50" charset="-127"/>
                <a:ea typeface="굴림" panose="020B0600000101010101" pitchFamily="50" charset="-127"/>
                <a:cs typeface="Times New Roman" panose="02020603050405020304" pitchFamily="18" charset="0"/>
              </a:rPr>
              <a:t>AI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동반자이다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2901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909993"/>
          </a:xfrm>
          <a:prstGeom prst="rect">
            <a:avLst/>
          </a:prstGeom>
          <a:ln>
            <a:solidFill>
              <a:srgbClr val="00FF99"/>
            </a:solidFill>
          </a:ln>
        </p:spPr>
        <p:txBody>
          <a:bodyPr wrap="square">
            <a:spAutoFit/>
          </a:bodyPr>
          <a:lstStyle/>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대화 기반이 아닌 작업도 첫 번째 사용자 메시지에 지침을 배치하여 채팅 형식에 맞출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예를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들어 모델에게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Blackbeard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해적 스타일의 비동기 프로그래밍을 설명하도록 요청하려면 대화를 다음과 같이 구성할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1555116"/>
            <a:ext cx="8766269" cy="2800767"/>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 example with a system message</a:t>
            </a:r>
          </a:p>
          <a:p>
            <a:r>
              <a:rPr lang="en-US" sz="1600">
                <a:latin typeface="Times New Roman" panose="02020603050405020304" pitchFamily="18" charset="0"/>
                <a:cs typeface="Times New Roman" panose="02020603050405020304" pitchFamily="18" charset="0"/>
              </a:rPr>
              <a:t>response = openai.ChatCompletion.create(</a:t>
            </a:r>
          </a:p>
          <a:p>
            <a:r>
              <a:rPr lang="en-US" sz="1600">
                <a:latin typeface="Times New Roman" panose="02020603050405020304" pitchFamily="18" charset="0"/>
                <a:cs typeface="Times New Roman" panose="02020603050405020304" pitchFamily="18" charset="0"/>
              </a:rPr>
              <a:t>    model=MODEL,</a:t>
            </a:r>
          </a:p>
          <a:p>
            <a:r>
              <a:rPr lang="en-US" sz="1600">
                <a:latin typeface="Times New Roman" panose="02020603050405020304" pitchFamily="18" charset="0"/>
                <a:cs typeface="Times New Roman" panose="02020603050405020304" pitchFamily="18" charset="0"/>
              </a:rPr>
              <a:t>    messages=[</a:t>
            </a:r>
          </a:p>
          <a:p>
            <a:r>
              <a:rPr lang="en-US" sz="1600">
                <a:latin typeface="Times New Roman" panose="02020603050405020304" pitchFamily="18" charset="0"/>
                <a:cs typeface="Times New Roman" panose="02020603050405020304" pitchFamily="18" charset="0"/>
              </a:rPr>
              <a:t>        {"role": "system", "content": "You are a helpful assistant."},</a:t>
            </a:r>
          </a:p>
          <a:p>
            <a:r>
              <a:rPr lang="en-US" sz="1600">
                <a:latin typeface="Times New Roman" panose="02020603050405020304" pitchFamily="18" charset="0"/>
                <a:cs typeface="Times New Roman" panose="02020603050405020304" pitchFamily="18" charset="0"/>
              </a:rPr>
              <a:t>        {"role": "user", "content": "Explain asynchronous programming in the style of the pirate Blackbeard."},</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temperature=0,</a:t>
            </a:r>
          </a:p>
          <a:p>
            <a:r>
              <a:rPr lang="en-US" sz="160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print(response</a:t>
            </a:r>
            <a:r>
              <a:rPr lang="en-US" sz="1600">
                <a:latin typeface="Times New Roman" panose="02020603050405020304" pitchFamily="18" charset="0"/>
                <a:cs typeface="Times New Roman" panose="02020603050405020304" pitchFamily="18" charset="0"/>
              </a:rPr>
              <a:t>['choices'][0]['message']['content</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
        <p:nvSpPr>
          <p:cNvPr id="3" name="직사각형 2"/>
          <p:cNvSpPr/>
          <p:nvPr/>
        </p:nvSpPr>
        <p:spPr>
          <a:xfrm>
            <a:off x="281395" y="4355883"/>
            <a:ext cx="8484872" cy="1901290"/>
          </a:xfrm>
          <a:prstGeom prst="rect">
            <a:avLst/>
          </a:prstGeom>
        </p:spPr>
        <p:txBody>
          <a:bodyPr wrap="square">
            <a:spAutoFit/>
          </a:bodyPr>
          <a:lstStyle/>
          <a:p>
            <a:pPr>
              <a:lnSpc>
                <a:spcPct val="114000"/>
              </a:lnSpc>
            </a:pPr>
            <a:r>
              <a:rPr lang="ru-RU" sz="1500">
                <a:latin typeface="굴림" panose="020B0600000101010101" pitchFamily="50" charset="-127"/>
                <a:ea typeface="굴림" panose="020B0600000101010101" pitchFamily="50" charset="-127"/>
              </a:rPr>
              <a:t>어이 친구! 비동기 프로그래밍은 동시에 다른 작업을 수행하는 해적 선원을 갖는 것과 </a:t>
            </a:r>
            <a:r>
              <a:rPr lang="ru-RU" sz="1500" smtClean="0">
                <a:latin typeface="굴림" panose="020B0600000101010101" pitchFamily="50" charset="-127"/>
                <a:ea typeface="굴림" panose="020B0600000101010101" pitchFamily="50" charset="-127"/>
              </a:rPr>
              <a:t>같다</a:t>
            </a:r>
            <a:r>
              <a:rPr lang="ru-RU" sz="1500">
                <a:latin typeface="굴림" panose="020B0600000101010101" pitchFamily="50" charset="-127"/>
                <a:ea typeface="굴림" panose="020B0600000101010101" pitchFamily="50" charset="-127"/>
              </a:rPr>
              <a:t>. </a:t>
            </a:r>
            <a:endParaRPr lang="en-US" sz="1500" smtClean="0">
              <a:latin typeface="굴림" panose="020B0600000101010101" pitchFamily="50" charset="-127"/>
              <a:ea typeface="굴림" panose="020B0600000101010101" pitchFamily="50" charset="-127"/>
            </a:endParaRPr>
          </a:p>
          <a:p>
            <a:pPr>
              <a:lnSpc>
                <a:spcPct val="114000"/>
              </a:lnSpc>
            </a:pPr>
            <a:r>
              <a:rPr lang="ru-RU" sz="1500" smtClean="0">
                <a:latin typeface="굴림" panose="020B0600000101010101" pitchFamily="50" charset="-127"/>
                <a:ea typeface="굴림" panose="020B0600000101010101" pitchFamily="50" charset="-127"/>
              </a:rPr>
              <a:t>예</a:t>
            </a:r>
            <a:r>
              <a:rPr lang="ru-RU" sz="1500">
                <a:latin typeface="굴림" panose="020B0600000101010101" pitchFamily="50" charset="-127"/>
                <a:ea typeface="굴림" panose="020B0600000101010101" pitchFamily="50" charset="-127"/>
              </a:rPr>
              <a:t>, 다음 작업을 시작하기 전에 하나의 작업이 완료되기를 기다리는 대신 한 번에 여러 작업을 실행할 수 </a:t>
            </a:r>
            <a:r>
              <a:rPr lang="ru-RU" sz="1500" smtClean="0">
                <a:latin typeface="굴림" panose="020B0600000101010101" pitchFamily="50" charset="-127"/>
                <a:ea typeface="굴림" panose="020B0600000101010101" pitchFamily="50" charset="-127"/>
              </a:rPr>
              <a:t>있다</a:t>
            </a:r>
            <a:r>
              <a:rPr lang="ru-RU" sz="1500">
                <a:latin typeface="굴림" panose="020B0600000101010101" pitchFamily="50" charset="-127"/>
                <a:ea typeface="굴림" panose="020B0600000101010101" pitchFamily="50" charset="-127"/>
              </a:rPr>
              <a:t>. 그것은 다른 사람들이 갑판을 청소하고 대포를 장전하는 동안 내 승무원이 돛을 올리는 것과 </a:t>
            </a:r>
            <a:r>
              <a:rPr lang="ru-RU" sz="1500" smtClean="0">
                <a:latin typeface="굴림" panose="020B0600000101010101" pitchFamily="50" charset="-127"/>
                <a:ea typeface="굴림" panose="020B0600000101010101" pitchFamily="50" charset="-127"/>
              </a:rPr>
              <a:t>같다</a:t>
            </a:r>
            <a:r>
              <a:rPr lang="ru-RU" sz="1500">
                <a:latin typeface="굴림" panose="020B0600000101010101" pitchFamily="50" charset="-127"/>
                <a:ea typeface="굴림" panose="020B0600000101010101" pitchFamily="50" charset="-127"/>
              </a:rPr>
              <a:t>. 각 작업은 독립적으로 작동하지만 모두 배의 전반적인 성공에 </a:t>
            </a:r>
            <a:r>
              <a:rPr lang="ru-RU" sz="1500" smtClean="0">
                <a:latin typeface="굴림" panose="020B0600000101010101" pitchFamily="50" charset="-127"/>
                <a:ea typeface="굴림" panose="020B0600000101010101" pitchFamily="50" charset="-127"/>
              </a:rPr>
              <a:t>기여</a:t>
            </a:r>
            <a:r>
              <a:rPr lang="ko-KR" altLang="en-US" sz="1500" smtClean="0">
                <a:latin typeface="굴림" panose="020B0600000101010101" pitchFamily="50" charset="-127"/>
                <a:ea typeface="굴림" panose="020B0600000101010101" pitchFamily="50" charset="-127"/>
              </a:rPr>
              <a:t>한</a:t>
            </a:r>
            <a:r>
              <a:rPr lang="ru-RU" sz="1500" smtClean="0">
                <a:latin typeface="굴림" panose="020B0600000101010101" pitchFamily="50" charset="-127"/>
                <a:ea typeface="굴림" panose="020B0600000101010101" pitchFamily="50" charset="-127"/>
              </a:rPr>
              <a:t>다</a:t>
            </a:r>
            <a:r>
              <a:rPr lang="ru-RU" sz="1500">
                <a:latin typeface="굴림" panose="020B0600000101010101" pitchFamily="50" charset="-127"/>
                <a:ea typeface="굴림" panose="020B0600000101010101" pitchFamily="50" charset="-127"/>
              </a:rPr>
              <a:t>. 모든 일이 순조롭게 진행되고 있는지 확인하기 위해 팀원들이 서로 소통하는 것처럼 비동기식 프로그래밍은 콜백과 약속을 사용하여 다양한 작업을 조정하고 모든 작업이 올바른 순서로 </a:t>
            </a:r>
            <a:r>
              <a:rPr lang="ru-RU" sz="1500" smtClean="0">
                <a:latin typeface="굴림" panose="020B0600000101010101" pitchFamily="50" charset="-127"/>
                <a:ea typeface="굴림" panose="020B0600000101010101" pitchFamily="50" charset="-127"/>
              </a:rPr>
              <a:t>완료되도록</a:t>
            </a:r>
            <a:r>
              <a:rPr lang="ko-KR" altLang="en-US" sz="1500" smtClean="0">
                <a:latin typeface="굴림" panose="020B0600000101010101" pitchFamily="50" charset="-127"/>
                <a:ea typeface="굴림" panose="020B0600000101010101" pitchFamily="50" charset="-127"/>
              </a:rPr>
              <a:t>한다</a:t>
            </a:r>
            <a:r>
              <a:rPr lang="en-US" altLang="ko-KR" sz="1500" smtClean="0">
                <a:latin typeface="굴림" panose="020B0600000101010101" pitchFamily="50" charset="-127"/>
                <a:ea typeface="굴림" panose="020B0600000101010101" pitchFamily="50" charset="-127"/>
              </a:rPr>
              <a:t>. </a:t>
            </a:r>
            <a:r>
              <a:rPr lang="ru-RU" sz="1500" smtClean="0">
                <a:latin typeface="굴림" panose="020B0600000101010101" pitchFamily="50" charset="-127"/>
                <a:ea typeface="굴림" panose="020B0600000101010101" pitchFamily="50" charset="-127"/>
              </a:rPr>
              <a:t>코드를 </a:t>
            </a:r>
            <a:r>
              <a:rPr lang="ru-RU" sz="1500">
                <a:latin typeface="굴림" panose="020B0600000101010101" pitchFamily="50" charset="-127"/>
                <a:ea typeface="굴림" panose="020B0600000101010101" pitchFamily="50" charset="-127"/>
              </a:rPr>
              <a:t>최적화하고 더 빠르게 실행하려는 모든 프로그래머를 위한 강력한 </a:t>
            </a:r>
            <a:r>
              <a:rPr lang="ru-RU" sz="1500" smtClean="0">
                <a:latin typeface="굴림" panose="020B0600000101010101" pitchFamily="50" charset="-127"/>
                <a:ea typeface="굴림" panose="020B0600000101010101" pitchFamily="50" charset="-127"/>
              </a:rPr>
              <a:t>도구</a:t>
            </a:r>
            <a:r>
              <a:rPr lang="ko-KR" altLang="en-US" sz="1500" smtClean="0">
                <a:latin typeface="굴림" panose="020B0600000101010101" pitchFamily="50" charset="-127"/>
                <a:ea typeface="굴림" panose="020B0600000101010101" pitchFamily="50" charset="-127"/>
              </a:rPr>
              <a:t>이</a:t>
            </a:r>
            <a:r>
              <a:rPr lang="ru-RU" sz="1500" smtClean="0">
                <a:latin typeface="굴림" panose="020B0600000101010101" pitchFamily="50" charset="-127"/>
                <a:ea typeface="굴림" panose="020B0600000101010101" pitchFamily="50" charset="-127"/>
              </a:rPr>
              <a:t>다</a:t>
            </a:r>
            <a:r>
              <a:rPr lang="ru-RU" sz="1500">
                <a:latin typeface="굴림" panose="020B0600000101010101" pitchFamily="50" charset="-127"/>
                <a:ea typeface="굴림" panose="020B0600000101010101" pitchFamily="50" charset="-127"/>
              </a:rPr>
              <a:t>.</a:t>
            </a:r>
          </a:p>
        </p:txBody>
      </p:sp>
    </p:spTree>
    <p:extLst>
      <p:ext uri="{BB962C8B-B14F-4D97-AF65-F5344CB8AC3E}">
        <p14:creationId xmlns:p14="http://schemas.microsoft.com/office/powerpoint/2010/main" val="219289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588459"/>
            <a:ext cx="8766269" cy="2800767"/>
          </a:xfrm>
          <a:prstGeom prst="rect">
            <a:avLst/>
          </a:prstGeom>
        </p:spPr>
        <p:txBody>
          <a:bodyPr wrap="square">
            <a:spAutoFit/>
          </a:bodyPr>
          <a:lstStyle/>
          <a:p>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example without a system message</a:t>
            </a:r>
          </a:p>
          <a:p>
            <a:r>
              <a:rPr lang="en-US" sz="1600">
                <a:latin typeface="Times New Roman" panose="02020603050405020304" pitchFamily="18" charset="0"/>
                <a:cs typeface="Times New Roman" panose="02020603050405020304" pitchFamily="18" charset="0"/>
              </a:rPr>
              <a:t>response = openai.ChatCompletion.create(</a:t>
            </a:r>
          </a:p>
          <a:p>
            <a:r>
              <a:rPr lang="en-US" sz="1600">
                <a:latin typeface="Times New Roman" panose="02020603050405020304" pitchFamily="18" charset="0"/>
                <a:cs typeface="Times New Roman" panose="02020603050405020304" pitchFamily="18" charset="0"/>
              </a:rPr>
              <a:t>    model=MODEL,</a:t>
            </a:r>
          </a:p>
          <a:p>
            <a:r>
              <a:rPr lang="en-US" sz="1600">
                <a:latin typeface="Times New Roman" panose="02020603050405020304" pitchFamily="18" charset="0"/>
                <a:cs typeface="Times New Roman" panose="02020603050405020304" pitchFamily="18" charset="0"/>
              </a:rPr>
              <a:t>    messages=[</a:t>
            </a:r>
          </a:p>
          <a:p>
            <a:r>
              <a:rPr lang="en-US" sz="1600">
                <a:latin typeface="Times New Roman" panose="02020603050405020304" pitchFamily="18" charset="0"/>
                <a:cs typeface="Times New Roman" panose="02020603050405020304" pitchFamily="18" charset="0"/>
              </a:rPr>
              <a:t>        {"role": "user", "content": "Explain asynchronous programming in the style of the pirate Blackbeard."},</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temperature=0,</a:t>
            </a:r>
          </a:p>
          <a:p>
            <a:r>
              <a:rPr lang="en-US" sz="1600"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print(response['choices'][0]['message']['content'])</a:t>
            </a:r>
          </a:p>
          <a:p>
            <a:endParaRPr lang="en-US" sz="1600">
              <a:latin typeface="Times New Roman" panose="02020603050405020304" pitchFamily="18" charset="0"/>
              <a:cs typeface="Times New Roman" panose="02020603050405020304" pitchFamily="18" charset="0"/>
            </a:endParaRPr>
          </a:p>
        </p:txBody>
      </p:sp>
      <p:sp>
        <p:nvSpPr>
          <p:cNvPr id="3" name="직사각형 2"/>
          <p:cNvSpPr/>
          <p:nvPr/>
        </p:nvSpPr>
        <p:spPr>
          <a:xfrm>
            <a:off x="281395" y="3258591"/>
            <a:ext cx="8484872" cy="2460674"/>
          </a:xfrm>
          <a:prstGeom prst="rect">
            <a:avLst/>
          </a:prstGeom>
        </p:spPr>
        <p:txBody>
          <a:bodyPr wrap="square">
            <a:spAutoFit/>
          </a:bodyPr>
          <a:lstStyle/>
          <a:p>
            <a:pPr>
              <a:lnSpc>
                <a:spcPct val="114000"/>
              </a:lnSpc>
            </a:pPr>
            <a:r>
              <a:rPr lang="ko-KR" altLang="en-US" sz="1500" smtClean="0">
                <a:latin typeface="굴림" panose="020B0600000101010101" pitchFamily="50" charset="-127"/>
                <a:ea typeface="굴림" panose="020B0600000101010101" pitchFamily="50" charset="-127"/>
              </a:rPr>
              <a:t>어이 </a:t>
            </a:r>
            <a:r>
              <a:rPr lang="ko-KR" altLang="en-US" sz="1500">
                <a:latin typeface="굴림" panose="020B0600000101010101" pitchFamily="50" charset="-127"/>
                <a:ea typeface="굴림" panose="020B0600000101010101" pitchFamily="50" charset="-127"/>
              </a:rPr>
              <a:t>친구들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비동기 프로그래밍에 대해 말씀드리겠습니다</a:t>
            </a:r>
            <a:r>
              <a:rPr lang="en-US" altLang="ko-KR" sz="1500">
                <a:latin typeface="굴림" panose="020B0600000101010101" pitchFamily="50" charset="-127"/>
                <a:ea typeface="굴림" panose="020B0600000101010101" pitchFamily="50" charset="-127"/>
              </a:rPr>
              <a:t>.</a:t>
            </a:r>
            <a:r>
              <a:rPr lang="ko-KR" altLang="en-US" sz="1500">
                <a:latin typeface="굴림" panose="020B0600000101010101" pitchFamily="50" charset="-127"/>
                <a:ea typeface="굴림" panose="020B0600000101010101" pitchFamily="50" charset="-127"/>
              </a:rPr>
              <a:t>알다시피</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프로그래밍의 세계에서 때때로 우리는 다음 작업으로 넘어가기 전에 어떤 일이 일어나기를 기다릴 필요가 </a:t>
            </a:r>
            <a:r>
              <a:rPr lang="ko-KR" altLang="en-US" sz="1500" smtClean="0">
                <a:latin typeface="굴림" panose="020B0600000101010101" pitchFamily="50" charset="-127"/>
                <a:ea typeface="굴림" panose="020B0600000101010101" pitchFamily="50" charset="-127"/>
              </a:rPr>
              <a:t>있다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그러나 비동기 프로그래밍을 사용하면 다른 작업이 발생하기를 기다리는 동안 다른 작업을 계속 수행할 수 </a:t>
            </a:r>
            <a:r>
              <a:rPr lang="ko-KR" altLang="en-US" sz="1500" smtClean="0">
                <a:latin typeface="굴림" panose="020B0600000101010101" pitchFamily="50" charset="-127"/>
                <a:ea typeface="굴림" panose="020B0600000101010101" pitchFamily="50" charset="-127"/>
              </a:rPr>
              <a:t>있다</a:t>
            </a:r>
            <a:r>
              <a:rPr lang="en-US" altLang="ko-KR" sz="1500">
                <a:latin typeface="굴림" panose="020B0600000101010101" pitchFamily="50" charset="-127"/>
                <a:ea typeface="굴림" panose="020B0600000101010101" pitchFamily="50" charset="-127"/>
              </a:rPr>
              <a:t>.</a:t>
            </a:r>
            <a:r>
              <a:rPr lang="ko-KR" altLang="en-US" sz="1500">
                <a:latin typeface="굴림" panose="020B0600000101010101" pitchFamily="50" charset="-127"/>
                <a:ea typeface="굴림" panose="020B0600000101010101" pitchFamily="50" charset="-127"/>
              </a:rPr>
              <a:t>그것은 우리가 공해를 항해할 때 바람의 방향이 바뀔 때까지 기다려야 하는 것과 </a:t>
            </a:r>
            <a:r>
              <a:rPr lang="ko-KR" altLang="en-US" sz="1500" smtClean="0">
                <a:latin typeface="굴림" panose="020B0600000101010101" pitchFamily="50" charset="-127"/>
                <a:ea typeface="굴림" panose="020B0600000101010101" pitchFamily="50" charset="-127"/>
              </a:rPr>
              <a:t>같다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우리는 엄지 손가락을 만지작 거리며 거기에 앉아 있지 </a:t>
            </a:r>
            <a:r>
              <a:rPr lang="ko-KR" altLang="en-US" sz="1500" smtClean="0">
                <a:latin typeface="굴림" panose="020B0600000101010101" pitchFamily="50" charset="-127"/>
                <a:ea typeface="굴림" panose="020B0600000101010101" pitchFamily="50" charset="-127"/>
              </a:rPr>
              <a:t>않다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우리는 배를 수리하거나 지도를 확인하는 것과 같은 다른 작업으로 계속 바쁘다</a:t>
            </a:r>
            <a:r>
              <a:rPr lang="en-US" altLang="ko-KR" sz="1500">
                <a:latin typeface="굴림" panose="020B0600000101010101" pitchFamily="50" charset="-127"/>
                <a:ea typeface="굴림" panose="020B0600000101010101" pitchFamily="50" charset="-127"/>
              </a:rPr>
              <a:t>.</a:t>
            </a:r>
            <a:r>
              <a:rPr lang="ko-KR" altLang="en-US" sz="1500">
                <a:latin typeface="굴림" panose="020B0600000101010101" pitchFamily="50" charset="-127"/>
                <a:ea typeface="굴림" panose="020B0600000101010101" pitchFamily="50" charset="-127"/>
              </a:rPr>
              <a:t>프로그래밍에서 우리는 콜백 또는 약속이라는 것을 사용하여 우리가 기다리고 있는 것을 </a:t>
            </a:r>
            <a:r>
              <a:rPr lang="ko-KR" altLang="en-US" sz="1500" smtClean="0">
                <a:latin typeface="굴림" panose="020B0600000101010101" pitchFamily="50" charset="-127"/>
                <a:ea typeface="굴림" panose="020B0600000101010101" pitchFamily="50" charset="-127"/>
              </a:rPr>
              <a:t>추적한다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그리고 기다리는 동안 코드의 다른 부분에서 계속 작업할 수 </a:t>
            </a:r>
            <a:r>
              <a:rPr lang="ko-KR" altLang="en-US" sz="1500" smtClean="0">
                <a:latin typeface="굴림" panose="020B0600000101010101" pitchFamily="50" charset="-127"/>
                <a:ea typeface="굴림" panose="020B0600000101010101" pitchFamily="50" charset="-127"/>
              </a:rPr>
              <a:t>있다</a:t>
            </a:r>
            <a:r>
              <a:rPr lang="en-US" altLang="ko-KR" sz="1500">
                <a:latin typeface="굴림" panose="020B0600000101010101" pitchFamily="50" charset="-127"/>
                <a:ea typeface="굴림" panose="020B0600000101010101" pitchFamily="50" charset="-127"/>
              </a:rPr>
              <a:t>.</a:t>
            </a:r>
            <a:r>
              <a:rPr lang="ko-KR" altLang="en-US" sz="1500">
                <a:latin typeface="굴림" panose="020B0600000101010101" pitchFamily="50" charset="-127"/>
                <a:ea typeface="굴림" panose="020B0600000101010101" pitchFamily="50" charset="-127"/>
              </a:rPr>
              <a:t>진심으로</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비동기 프로그래밍은 공해상에서 해적이 되는 것과 </a:t>
            </a:r>
            <a:r>
              <a:rPr lang="ko-KR" altLang="en-US" sz="1500" smtClean="0">
                <a:latin typeface="굴림" panose="020B0600000101010101" pitchFamily="50" charset="-127"/>
                <a:ea typeface="굴림" panose="020B0600000101010101" pitchFamily="50" charset="-127"/>
              </a:rPr>
              <a:t>같다</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항상 바쁘고</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항상 앞으로 나아가고</a:t>
            </a:r>
            <a:r>
              <a:rPr lang="en-US" altLang="ko-KR" sz="1500">
                <a:latin typeface="굴림" panose="020B0600000101010101" pitchFamily="50" charset="-127"/>
                <a:ea typeface="굴림" panose="020B0600000101010101" pitchFamily="50" charset="-127"/>
              </a:rPr>
              <a:t>, </a:t>
            </a:r>
            <a:r>
              <a:rPr lang="ko-KR" altLang="en-US" sz="1500">
                <a:latin typeface="굴림" panose="020B0600000101010101" pitchFamily="50" charset="-127"/>
                <a:ea typeface="굴림" panose="020B0600000101010101" pitchFamily="50" charset="-127"/>
              </a:rPr>
              <a:t>한 순간도 낭비하지 </a:t>
            </a:r>
            <a:r>
              <a:rPr lang="ko-KR" altLang="en-US" sz="1500" smtClean="0">
                <a:latin typeface="굴림" panose="020B0600000101010101" pitchFamily="50" charset="-127"/>
                <a:ea typeface="굴림" panose="020B0600000101010101" pitchFamily="50" charset="-127"/>
              </a:rPr>
              <a:t>않는다</a:t>
            </a:r>
            <a:r>
              <a:rPr lang="en-US" altLang="ko-KR" sz="1500">
                <a:latin typeface="굴림" panose="020B0600000101010101" pitchFamily="50" charset="-127"/>
                <a:ea typeface="굴림" panose="020B0600000101010101" pitchFamily="50" charset="-127"/>
              </a:rPr>
              <a:t>! ! Arrr</a:t>
            </a:r>
            <a:r>
              <a:rPr lang="en-US" altLang="ko-KR" sz="1500" smtClean="0">
                <a:latin typeface="굴림" panose="020B0600000101010101" pitchFamily="50" charset="-127"/>
                <a:ea typeface="굴림" panose="020B0600000101010101" pitchFamily="50" charset="-127"/>
              </a:rPr>
              <a:t>!</a:t>
            </a:r>
            <a:endParaRPr lang="ru-RU" sz="150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120088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588459"/>
            <a:ext cx="8640000" cy="2594300"/>
          </a:xfrm>
          <a:prstGeom prst="rect">
            <a:avLst/>
          </a:prstGeom>
          <a:ln>
            <a:solidFill>
              <a:srgbClr val="00FF99"/>
            </a:solidFill>
          </a:ln>
        </p:spPr>
        <p:txBody>
          <a:bodyPr wrap="square">
            <a:spAutoFit/>
          </a:bodyPr>
          <a:lstStyle/>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3. Tips for instructing gpt-3.5-turbo-0301</a:t>
            </a:r>
          </a:p>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Best practices for instructing models may change from model version to model version. The advice that follows applies to gpt-3.5-turbo-0301 and may not apply to future models</a:t>
            </a:r>
            <a:r>
              <a:rPr lang="en-US"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endParaRPr lang="en-US" sz="160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시스템 메시지시스템 메시지는 다양한 성격이나 행동으로 어시스턴트를 준비하는 데 사용할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.gpt-3.5-turbo-0301</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일반적으로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gpt-4-0314</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만큼 시스템 메시지에 주의를 기울이지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않는다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따라서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gpt-3.5-turbo-0301</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경우 사용자 메시지에 중요한 지침을 대신 배치하는 것이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좋다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일부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개발자는 대화가 길어질수록 모델의 주의가 분산되는 것을 방지하기 위해 대화가 끝날 무렵 시스템 메시지를 지속적으로 이동시키는 데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성공했다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1394" y="3258591"/>
            <a:ext cx="8659051" cy="3293209"/>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 An example of a system message that primes the assistant to explain concepts in great depth</a:t>
            </a:r>
          </a:p>
          <a:p>
            <a:r>
              <a:rPr lang="en-US" sz="1600">
                <a:latin typeface="Times New Roman" panose="02020603050405020304" pitchFamily="18" charset="0"/>
                <a:cs typeface="Times New Roman" panose="02020603050405020304" pitchFamily="18" charset="0"/>
              </a:rPr>
              <a:t>response = openai.ChatCompletion.create(</a:t>
            </a:r>
          </a:p>
          <a:p>
            <a:r>
              <a:rPr lang="en-US" sz="1600">
                <a:latin typeface="Times New Roman" panose="02020603050405020304" pitchFamily="18" charset="0"/>
                <a:cs typeface="Times New Roman" panose="02020603050405020304" pitchFamily="18" charset="0"/>
              </a:rPr>
              <a:t>    model=MODEL,</a:t>
            </a:r>
          </a:p>
          <a:p>
            <a:r>
              <a:rPr lang="en-US" sz="1600">
                <a:latin typeface="Times New Roman" panose="02020603050405020304" pitchFamily="18" charset="0"/>
                <a:cs typeface="Times New Roman" panose="02020603050405020304" pitchFamily="18" charset="0"/>
              </a:rPr>
              <a:t>    messages=[</a:t>
            </a:r>
          </a:p>
          <a:p>
            <a:r>
              <a:rPr lang="en-US" sz="1600">
                <a:latin typeface="Times New Roman" panose="02020603050405020304" pitchFamily="18" charset="0"/>
                <a:cs typeface="Times New Roman" panose="02020603050405020304" pitchFamily="18" charset="0"/>
              </a:rPr>
              <a:t>        {"role": "system", "content": "You are a friendly and helpful teaching assistant. You explain concepts in great depth using simple terms, and you give examples to help people learn. At the end of each explanation, you ask a question to check for understanding"},</a:t>
            </a:r>
          </a:p>
          <a:p>
            <a:r>
              <a:rPr lang="en-US" sz="1600">
                <a:latin typeface="Times New Roman" panose="02020603050405020304" pitchFamily="18" charset="0"/>
                <a:cs typeface="Times New Roman" panose="02020603050405020304" pitchFamily="18" charset="0"/>
              </a:rPr>
              <a:t>        {"role": "user", "content": "Can you explain how fractions work?"},</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temperature=0,</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print(response["choices"][0]["message"]["content</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96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588459"/>
            <a:ext cx="8640000" cy="1215204"/>
          </a:xfrm>
          <a:prstGeom prst="rect">
            <a:avLst/>
          </a:prstGeom>
          <a:ln>
            <a:solidFill>
              <a:srgbClr val="00FF99"/>
            </a:solidFill>
          </a:ln>
        </p:spPr>
        <p:txBody>
          <a:bodyPr wrap="square">
            <a:spAutoFit/>
          </a:bodyPr>
          <a:lstStyle/>
          <a:p>
            <a:pPr>
              <a:lnSpc>
                <a:spcPct val="114000"/>
              </a:lnSpc>
            </a:pPr>
            <a:r>
              <a:rPr lang="en-US" sz="1600">
                <a:latin typeface="Times New Roman" panose="02020603050405020304" pitchFamily="18" charset="0"/>
                <a:ea typeface="굴림" panose="020B0600000101010101" pitchFamily="50" charset="-127"/>
                <a:cs typeface="Times New Roman" panose="02020603050405020304" pitchFamily="18" charset="0"/>
              </a:rPr>
              <a:t>Few-shot </a:t>
            </a:r>
            <a:r>
              <a:rPr lang="en-US" sz="1600" smtClean="0">
                <a:latin typeface="Times New Roman" panose="02020603050405020304" pitchFamily="18" charset="0"/>
                <a:ea typeface="굴림" panose="020B0600000101010101" pitchFamily="50" charset="-127"/>
                <a:cs typeface="Times New Roman" panose="02020603050405020304" pitchFamily="18" charset="0"/>
              </a:rPr>
              <a:t>prompting : </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어떤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경우에는 모델에게 원하는 것을 말하는 것보다 모델에게 원하는 것을 보여주는 것이 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쉽다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원하는 모델을 보여주는 한 가지 방법은 위조된 예제 메시지를 사용하는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것이다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예를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들어</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1394" y="1756359"/>
            <a:ext cx="8659051" cy="5016758"/>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 An example of a faked few-shot conversation to prime the model into translating business jargon to simpler speech</a:t>
            </a:r>
          </a:p>
          <a:p>
            <a:r>
              <a:rPr lang="en-US" sz="1600">
                <a:latin typeface="Times New Roman" panose="02020603050405020304" pitchFamily="18" charset="0"/>
                <a:cs typeface="Times New Roman" panose="02020603050405020304" pitchFamily="18" charset="0"/>
              </a:rPr>
              <a:t>response = openai.ChatCompletion.create(</a:t>
            </a:r>
          </a:p>
          <a:p>
            <a:r>
              <a:rPr lang="en-US" sz="1600">
                <a:latin typeface="Times New Roman" panose="02020603050405020304" pitchFamily="18" charset="0"/>
                <a:cs typeface="Times New Roman" panose="02020603050405020304" pitchFamily="18" charset="0"/>
              </a:rPr>
              <a:t>    model=MODEL,</a:t>
            </a:r>
          </a:p>
          <a:p>
            <a:r>
              <a:rPr lang="en-US" sz="1600">
                <a:latin typeface="Times New Roman" panose="02020603050405020304" pitchFamily="18" charset="0"/>
                <a:cs typeface="Times New Roman" panose="02020603050405020304" pitchFamily="18" charset="0"/>
              </a:rPr>
              <a:t>    messages=[</a:t>
            </a:r>
          </a:p>
          <a:p>
            <a:r>
              <a:rPr lang="en-US" sz="1600">
                <a:latin typeface="Times New Roman" panose="02020603050405020304" pitchFamily="18" charset="0"/>
                <a:cs typeface="Times New Roman" panose="02020603050405020304" pitchFamily="18" charset="0"/>
              </a:rPr>
              <a:t>        {"role": "system", "content": "You are a helpful, pattern-following assistant."},</a:t>
            </a:r>
          </a:p>
          <a:p>
            <a:r>
              <a:rPr lang="en-US" sz="1600">
                <a:latin typeface="Times New Roman" panose="02020603050405020304" pitchFamily="18" charset="0"/>
                <a:cs typeface="Times New Roman" panose="02020603050405020304" pitchFamily="18" charset="0"/>
              </a:rPr>
              <a:t>        {"role": "user", "content": "Help me translate the following corporate jargon into plain English."},</a:t>
            </a:r>
          </a:p>
          <a:p>
            <a:r>
              <a:rPr lang="en-US" sz="1600">
                <a:latin typeface="Times New Roman" panose="02020603050405020304" pitchFamily="18" charset="0"/>
                <a:cs typeface="Times New Roman" panose="02020603050405020304" pitchFamily="18" charset="0"/>
              </a:rPr>
              <a:t>        {"role": "assistant", "content": "Sure, I'd be happy to!"},</a:t>
            </a:r>
          </a:p>
          <a:p>
            <a:r>
              <a:rPr lang="en-US" sz="1600">
                <a:latin typeface="Times New Roman" panose="02020603050405020304" pitchFamily="18" charset="0"/>
                <a:cs typeface="Times New Roman" panose="02020603050405020304" pitchFamily="18" charset="0"/>
              </a:rPr>
              <a:t>        {"role": "user", "content": "New synergies will help drive top-line growth."},</a:t>
            </a:r>
          </a:p>
          <a:p>
            <a:r>
              <a:rPr lang="en-US" sz="1600">
                <a:latin typeface="Times New Roman" panose="02020603050405020304" pitchFamily="18" charset="0"/>
                <a:cs typeface="Times New Roman" panose="02020603050405020304" pitchFamily="18" charset="0"/>
              </a:rPr>
              <a:t>        {"role": "assistant", "content": "Things working well together will increase revenue."},</a:t>
            </a:r>
          </a:p>
          <a:p>
            <a:r>
              <a:rPr lang="en-US" sz="1600">
                <a:latin typeface="Times New Roman" panose="02020603050405020304" pitchFamily="18" charset="0"/>
                <a:cs typeface="Times New Roman" panose="02020603050405020304" pitchFamily="18" charset="0"/>
              </a:rPr>
              <a:t>        {"role": "user", "content": "Let's circle back when we have more bandwidth to touch base on opportunities for increased leverage."},</a:t>
            </a:r>
          </a:p>
          <a:p>
            <a:r>
              <a:rPr lang="en-US" sz="1600">
                <a:latin typeface="Times New Roman" panose="02020603050405020304" pitchFamily="18" charset="0"/>
                <a:cs typeface="Times New Roman" panose="02020603050405020304" pitchFamily="18" charset="0"/>
              </a:rPr>
              <a:t>        {"role": "assistant", "content": "Let's talk later when we're less busy about how to do better."},</a:t>
            </a:r>
          </a:p>
          <a:p>
            <a:r>
              <a:rPr lang="en-US" sz="1600">
                <a:latin typeface="Times New Roman" panose="02020603050405020304" pitchFamily="18" charset="0"/>
                <a:cs typeface="Times New Roman" panose="02020603050405020304" pitchFamily="18" charset="0"/>
              </a:rPr>
              <a:t>        {"role": "user", "content": "This late pivot means we don't have time to boil the ocean for the client deliverable."},</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temperature=0,</a:t>
            </a:r>
          </a:p>
          <a:p>
            <a:r>
              <a:rPr lang="en-US" sz="1600" smtClean="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print(response["choices"][0]["message"]["content</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9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588459"/>
            <a:ext cx="8640000" cy="2057358"/>
          </a:xfrm>
          <a:prstGeom prst="rect">
            <a:avLst/>
          </a:prstGeom>
          <a:ln>
            <a:solidFill>
              <a:srgbClr val="00FF99"/>
            </a:solidFill>
          </a:ln>
        </p:spPr>
        <p:txBody>
          <a:bodyPr wrap="square">
            <a:spAutoFit/>
          </a:bodyPr>
          <a:lstStyle/>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엔지니어링 대화에 대한 모든 시도가 처음에 성공하는 것은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아니다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첫 번째 시도가 실패하면 모델을 프라이밍하거나 컨디셔닝하는 다양한 방법을 실험하는 것을 두려워하지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마라</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예를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들어</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한 개발자는 모델이 더 높은 품질의 응답을 제공하도록 조건을 지정하는 데 도움이 되도록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지금까지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훌륭했다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완벽했다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라는 사용자 메시지를 삽입했을 때 정확도가 증가했음을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발견했다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모델의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신뢰도를 높이는 방법에 대한 자세한 내용은 신뢰도를 높이는 기술에 대한 가이드를 읽어보세요</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비채팅 모델용으로 작성되었지만 많은 원칙이 여전히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적용된다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3251" y="2804849"/>
            <a:ext cx="8659051" cy="2875018"/>
          </a:xfrm>
          <a:prstGeom prst="rect">
            <a:avLst/>
          </a:prstGeom>
          <a:ln>
            <a:solidFill>
              <a:srgbClr val="00FF99"/>
            </a:solidFill>
          </a:ln>
        </p:spPr>
        <p:txBody>
          <a:bodyPr wrap="square">
            <a:spAutoFit/>
          </a:bodyPr>
          <a:lstStyle/>
          <a:p>
            <a:pPr>
              <a:lnSpc>
                <a:spcPct val="114000"/>
              </a:lnSpc>
            </a:pPr>
            <a:r>
              <a:rPr lang="en-US" altLang="ko-KR" sz="1600">
                <a:latin typeface="Times New Roman" panose="02020603050405020304" pitchFamily="18" charset="0"/>
                <a:ea typeface="굴림" panose="020B0600000101010101" pitchFamily="50" charset="-127"/>
                <a:cs typeface="Times New Roman" panose="02020603050405020304" pitchFamily="18" charset="0"/>
              </a:rPr>
              <a:t>4.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토큰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계산</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요청을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제출하면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API</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가 메시지를 일련의 토큰으로 변환합니다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사용되는 토큰의 수는 다음에 영향을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미친다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요청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비용</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응답을 생성하는 데 걸리는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시간</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회신이 최대 토큰 한도</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(gpt-3.5-turbo</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경우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4,096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또는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gpt-4</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경우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8,192)</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에 도달하여 잘릴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때</a:t>
            </a:r>
            <a:endParaRPr lang="en-US" altLang="ko-KR" sz="1600" smtClean="0">
              <a:latin typeface="Times New Roman" panose="02020603050405020304" pitchFamily="18" charset="0"/>
              <a:ea typeface="굴림" panose="020B0600000101010101" pitchFamily="50" charset="-127"/>
              <a:cs typeface="Times New Roman" panose="02020603050405020304" pitchFamily="18" charset="0"/>
            </a:endParaRP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다음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함수를 사용하여 메시지 목록에서 사용할 토큰 수를 계산할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메시지에서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토큰을 계산하는 정확한 방법은 모델마다 다를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시간을 초월한 보증이 아니라 추정치 아래의 함수에서 카운트를 고려하십시오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p>
          <a:p>
            <a:pPr>
              <a:lnSpc>
                <a:spcPct val="114000"/>
              </a:lnSpc>
            </a:pP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tiktoken</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으로 토큰을 계산하는 방법에서 토큰 계산에 대해 자세히 알아보세요</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Tree>
    <p:extLst>
      <p:ext uri="{BB962C8B-B14F-4D97-AF65-F5344CB8AC3E}">
        <p14:creationId xmlns:p14="http://schemas.microsoft.com/office/powerpoint/2010/main" val="174870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 name="직사각형 1"/>
          <p:cNvSpPr/>
          <p:nvPr/>
        </p:nvSpPr>
        <p:spPr>
          <a:xfrm>
            <a:off x="300446" y="588459"/>
            <a:ext cx="8640000" cy="934487"/>
          </a:xfrm>
          <a:prstGeom prst="rect">
            <a:avLst/>
          </a:prstGeom>
          <a:ln>
            <a:solidFill>
              <a:srgbClr val="00FF99"/>
            </a:solidFill>
          </a:ln>
        </p:spPr>
        <p:txBody>
          <a:bodyPr wrap="square">
            <a:spAutoFit/>
          </a:bodyPr>
          <a:lstStyle/>
          <a:p>
            <a:pPr>
              <a:lnSpc>
                <a:spcPct val="114000"/>
              </a:lnSpc>
            </a:pPr>
            <a:r>
              <a:rPr lang="ko-KR" altLang="en-US" sz="1600">
                <a:latin typeface="Times New Roman" panose="02020603050405020304" pitchFamily="18" charset="0"/>
                <a:ea typeface="굴림" panose="020B0600000101010101" pitchFamily="50" charset="-127"/>
                <a:cs typeface="Times New Roman" panose="02020603050405020304" pitchFamily="18" charset="0"/>
              </a:rPr>
              <a:t>예제 메시지가 실제 대화의 일부가 아니며 모델에서 다시 참조해서는 안 된다는 것을 명확히 하기 위해 시스템 메시지의 이름 필드를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example_user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및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example_assistant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로 설정해 볼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위의 몇 가지 예를 변환하면 다음과 같이 작성할 수 </a:t>
            </a:r>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1394" y="1468973"/>
            <a:ext cx="8659051" cy="5262979"/>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 The business jargon translation example, but with example names for the example messages</a:t>
            </a:r>
          </a:p>
          <a:p>
            <a:r>
              <a:rPr lang="en-US" sz="1600">
                <a:latin typeface="Times New Roman" panose="02020603050405020304" pitchFamily="18" charset="0"/>
                <a:cs typeface="Times New Roman" panose="02020603050405020304" pitchFamily="18" charset="0"/>
              </a:rPr>
              <a:t>response = openai.ChatCompletion.create(</a:t>
            </a:r>
          </a:p>
          <a:p>
            <a:r>
              <a:rPr lang="en-US" sz="1600">
                <a:latin typeface="Times New Roman" panose="02020603050405020304" pitchFamily="18" charset="0"/>
                <a:cs typeface="Times New Roman" panose="02020603050405020304" pitchFamily="18" charset="0"/>
              </a:rPr>
              <a:t>    model=MODEL,</a:t>
            </a:r>
          </a:p>
          <a:p>
            <a:r>
              <a:rPr lang="en-US" sz="1600">
                <a:latin typeface="Times New Roman" panose="02020603050405020304" pitchFamily="18" charset="0"/>
                <a:cs typeface="Times New Roman" panose="02020603050405020304" pitchFamily="18" charset="0"/>
              </a:rPr>
              <a:t>    messages=[</a:t>
            </a:r>
          </a:p>
          <a:p>
            <a:r>
              <a:rPr lang="en-US" sz="1600">
                <a:latin typeface="Times New Roman" panose="02020603050405020304" pitchFamily="18" charset="0"/>
                <a:cs typeface="Times New Roman" panose="02020603050405020304" pitchFamily="18" charset="0"/>
              </a:rPr>
              <a:t>        {"role": "system", "content": "You are a helpful, pattern-following assistant that translates </a:t>
            </a:r>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corporate </a:t>
            </a:r>
            <a:r>
              <a:rPr lang="en-US" sz="1600">
                <a:latin typeface="Times New Roman" panose="02020603050405020304" pitchFamily="18" charset="0"/>
                <a:cs typeface="Times New Roman" panose="02020603050405020304" pitchFamily="18" charset="0"/>
              </a:rPr>
              <a:t>jargon into plain English."},</a:t>
            </a:r>
          </a:p>
          <a:p>
            <a:r>
              <a:rPr lang="en-US" sz="1600">
                <a:latin typeface="Times New Roman" panose="02020603050405020304" pitchFamily="18" charset="0"/>
                <a:cs typeface="Times New Roman" panose="02020603050405020304" pitchFamily="18" charset="0"/>
              </a:rPr>
              <a:t>        {"role": "system", "name":"example_user", "content": "New synergies will help drive top-line </a:t>
            </a:r>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growth</a:t>
            </a:r>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{"role": "system", "name": "example_assistant", "content": "Things working well together will </a:t>
            </a:r>
            <a:r>
              <a:rPr lang="en-US" sz="1600" smtClean="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increase </a:t>
            </a:r>
            <a:r>
              <a:rPr lang="en-US" sz="1600">
                <a:latin typeface="Times New Roman" panose="02020603050405020304" pitchFamily="18" charset="0"/>
                <a:cs typeface="Times New Roman" panose="02020603050405020304" pitchFamily="18" charset="0"/>
              </a:rPr>
              <a:t>revenue."},</a:t>
            </a:r>
          </a:p>
          <a:p>
            <a:r>
              <a:rPr lang="en-US" sz="1600">
                <a:latin typeface="Times New Roman" panose="02020603050405020304" pitchFamily="18" charset="0"/>
                <a:cs typeface="Times New Roman" panose="02020603050405020304" pitchFamily="18" charset="0"/>
              </a:rPr>
              <a:t>        {"role": "system", "name":"example_user", "content": "Let's circle back when we have more </a:t>
            </a:r>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bandwidth </a:t>
            </a:r>
            <a:r>
              <a:rPr lang="en-US" sz="1600">
                <a:latin typeface="Times New Roman" panose="02020603050405020304" pitchFamily="18" charset="0"/>
                <a:cs typeface="Times New Roman" panose="02020603050405020304" pitchFamily="18" charset="0"/>
              </a:rPr>
              <a:t>to touch base on opportunities for increased leverage."},</a:t>
            </a:r>
          </a:p>
          <a:p>
            <a:r>
              <a:rPr lang="en-US" sz="1600">
                <a:latin typeface="Times New Roman" panose="02020603050405020304" pitchFamily="18" charset="0"/>
                <a:cs typeface="Times New Roman" panose="02020603050405020304" pitchFamily="18" charset="0"/>
              </a:rPr>
              <a:t>        {"role": "system", "name": "example_assistant", "content": "Let's talk later when we're less busy </a:t>
            </a:r>
            <a:r>
              <a:rPr lang="en-US" sz="1600" smtClean="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about </a:t>
            </a:r>
            <a:r>
              <a:rPr lang="en-US" sz="1600">
                <a:latin typeface="Times New Roman" panose="02020603050405020304" pitchFamily="18" charset="0"/>
                <a:cs typeface="Times New Roman" panose="02020603050405020304" pitchFamily="18" charset="0"/>
              </a:rPr>
              <a:t>how to do better."},</a:t>
            </a:r>
          </a:p>
          <a:p>
            <a:r>
              <a:rPr lang="en-US" sz="1600">
                <a:latin typeface="Times New Roman" panose="02020603050405020304" pitchFamily="18" charset="0"/>
                <a:cs typeface="Times New Roman" panose="02020603050405020304" pitchFamily="18" charset="0"/>
              </a:rPr>
              <a:t>        {"role": "user", "content": "This late pivot means we don't have time to boil the ocean for the </a:t>
            </a:r>
            <a:endParaRPr lang="en-US" sz="1600" smtClean="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client </a:t>
            </a:r>
            <a:r>
              <a:rPr lang="en-US" sz="1600">
                <a:latin typeface="Times New Roman" panose="02020603050405020304" pitchFamily="18" charset="0"/>
                <a:cs typeface="Times New Roman" panose="02020603050405020304" pitchFamily="18" charset="0"/>
              </a:rPr>
              <a:t>deliverable."},</a:t>
            </a:r>
          </a:p>
          <a:p>
            <a:r>
              <a:rPr lang="en-US" sz="1600">
                <a:latin typeface="Times New Roman" panose="02020603050405020304" pitchFamily="18" charset="0"/>
                <a:cs typeface="Times New Roman" panose="02020603050405020304" pitchFamily="18" charset="0"/>
              </a:rPr>
              <a:t>    ],</a:t>
            </a:r>
          </a:p>
          <a:p>
            <a:r>
              <a:rPr lang="en-US" sz="1600">
                <a:latin typeface="Times New Roman" panose="02020603050405020304" pitchFamily="18" charset="0"/>
                <a:cs typeface="Times New Roman" panose="02020603050405020304" pitchFamily="18" charset="0"/>
              </a:rPr>
              <a:t>    temperature=0,</a:t>
            </a:r>
          </a:p>
          <a:p>
            <a:r>
              <a:rPr lang="en-US" sz="1600">
                <a:latin typeface="Times New Roman" panose="02020603050405020304" pitchFamily="18" charset="0"/>
                <a:cs typeface="Times New Roman" panose="02020603050405020304" pitchFamily="18" charset="0"/>
              </a:rPr>
              <a:t>)</a:t>
            </a:r>
          </a:p>
          <a:p>
            <a:r>
              <a:rPr lang="en-US" sz="1600">
                <a:latin typeface="Times New Roman" panose="02020603050405020304" pitchFamily="18" charset="0"/>
                <a:cs typeface="Times New Roman" panose="02020603050405020304" pitchFamily="18" charset="0"/>
              </a:rPr>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print(response["choices"][0]["message"]["content</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86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1394" y="528437"/>
            <a:ext cx="8659051" cy="6297108"/>
          </a:xfrm>
          <a:prstGeom prst="rect">
            <a:avLst/>
          </a:prstGeom>
        </p:spPr>
        <p:txBody>
          <a:bodyPr wrap="square">
            <a:spAutoFit/>
          </a:bodyPr>
          <a:lstStyle/>
          <a:p>
            <a:pPr>
              <a:lnSpc>
                <a:spcPct val="90000"/>
              </a:lnSpc>
            </a:pPr>
            <a:r>
              <a:rPr lang="en-US" sz="1400">
                <a:latin typeface="Times New Roman" panose="02020603050405020304" pitchFamily="18" charset="0"/>
                <a:cs typeface="Times New Roman" panose="02020603050405020304" pitchFamily="18" charset="0"/>
              </a:rPr>
              <a:t># let's verify the function above matches the OpenAI API response</a:t>
            </a:r>
          </a:p>
          <a:p>
            <a:pPr>
              <a:lnSpc>
                <a:spcPct val="90000"/>
              </a:lnSpc>
            </a:pPr>
            <a:r>
              <a:rPr lang="en-US" sz="1400" smtClean="0">
                <a:latin typeface="Times New Roman" panose="02020603050405020304" pitchFamily="18" charset="0"/>
                <a:cs typeface="Times New Roman" panose="02020603050405020304" pitchFamily="18" charset="0"/>
              </a:rPr>
              <a:t>example_messages </a:t>
            </a: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"system",</a:t>
            </a:r>
          </a:p>
          <a:p>
            <a:pPr>
              <a:lnSpc>
                <a:spcPct val="90000"/>
              </a:lnSpc>
            </a:pPr>
            <a:r>
              <a:rPr lang="en-US" sz="1400">
                <a:latin typeface="Times New Roman" panose="02020603050405020304" pitchFamily="18" charset="0"/>
                <a:cs typeface="Times New Roman" panose="02020603050405020304" pitchFamily="18" charset="0"/>
              </a:rPr>
              <a:t>        "content": "You are a helpful, pattern-following assistant that translates corporate jargon into plain English.",</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"system",</a:t>
            </a:r>
          </a:p>
          <a:p>
            <a:pPr>
              <a:lnSpc>
                <a:spcPct val="90000"/>
              </a:lnSpc>
            </a:pPr>
            <a:r>
              <a:rPr lang="en-US" sz="1400">
                <a:latin typeface="Times New Roman" panose="02020603050405020304" pitchFamily="18" charset="0"/>
                <a:cs typeface="Times New Roman" panose="02020603050405020304" pitchFamily="18" charset="0"/>
              </a:rPr>
              <a:t>        "name": "example_user",</a:t>
            </a:r>
          </a:p>
          <a:p>
            <a:pPr>
              <a:lnSpc>
                <a:spcPct val="90000"/>
              </a:lnSpc>
            </a:pPr>
            <a:r>
              <a:rPr lang="en-US" sz="1400">
                <a:latin typeface="Times New Roman" panose="02020603050405020304" pitchFamily="18" charset="0"/>
                <a:cs typeface="Times New Roman" panose="02020603050405020304" pitchFamily="18" charset="0"/>
              </a:rPr>
              <a:t>        "content": "New synergies will help drive top-line growth.",</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"system",</a:t>
            </a:r>
          </a:p>
          <a:p>
            <a:pPr>
              <a:lnSpc>
                <a:spcPct val="90000"/>
              </a:lnSpc>
            </a:pPr>
            <a:r>
              <a:rPr lang="en-US" sz="1400">
                <a:latin typeface="Times New Roman" panose="02020603050405020304" pitchFamily="18" charset="0"/>
                <a:cs typeface="Times New Roman" panose="02020603050405020304" pitchFamily="18" charset="0"/>
              </a:rPr>
              <a:t>        "name": "example_assistant",</a:t>
            </a:r>
          </a:p>
          <a:p>
            <a:pPr>
              <a:lnSpc>
                <a:spcPct val="90000"/>
              </a:lnSpc>
            </a:pPr>
            <a:r>
              <a:rPr lang="en-US" sz="1400">
                <a:latin typeface="Times New Roman" panose="02020603050405020304" pitchFamily="18" charset="0"/>
                <a:cs typeface="Times New Roman" panose="02020603050405020304" pitchFamily="18" charset="0"/>
              </a:rPr>
              <a:t>        "content": "Things working well together will increase revenue.",</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"system",</a:t>
            </a:r>
          </a:p>
          <a:p>
            <a:pPr>
              <a:lnSpc>
                <a:spcPct val="90000"/>
              </a:lnSpc>
            </a:pPr>
            <a:r>
              <a:rPr lang="en-US" sz="1400">
                <a:latin typeface="Times New Roman" panose="02020603050405020304" pitchFamily="18" charset="0"/>
                <a:cs typeface="Times New Roman" panose="02020603050405020304" pitchFamily="18" charset="0"/>
              </a:rPr>
              <a:t>        "name": "example_user",</a:t>
            </a:r>
          </a:p>
          <a:p>
            <a:pPr>
              <a:lnSpc>
                <a:spcPct val="90000"/>
              </a:lnSpc>
            </a:pPr>
            <a:r>
              <a:rPr lang="en-US" sz="1400">
                <a:latin typeface="Times New Roman" panose="02020603050405020304" pitchFamily="18" charset="0"/>
                <a:cs typeface="Times New Roman" panose="02020603050405020304" pitchFamily="18" charset="0"/>
              </a:rPr>
              <a:t>        "content": "Let's circle back when we have more bandwidth to touch base on opportunities for increased leverage.",</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"system",</a:t>
            </a:r>
          </a:p>
          <a:p>
            <a:pPr>
              <a:lnSpc>
                <a:spcPct val="90000"/>
              </a:lnSpc>
            </a:pPr>
            <a:r>
              <a:rPr lang="en-US" sz="1400">
                <a:latin typeface="Times New Roman" panose="02020603050405020304" pitchFamily="18" charset="0"/>
                <a:cs typeface="Times New Roman" panose="02020603050405020304" pitchFamily="18" charset="0"/>
              </a:rPr>
              <a:t>        "name": "example_assistant",</a:t>
            </a:r>
          </a:p>
          <a:p>
            <a:pPr>
              <a:lnSpc>
                <a:spcPct val="90000"/>
              </a:lnSpc>
            </a:pPr>
            <a:r>
              <a:rPr lang="en-US" sz="1400">
                <a:latin typeface="Times New Roman" panose="02020603050405020304" pitchFamily="18" charset="0"/>
                <a:cs typeface="Times New Roman" panose="02020603050405020304" pitchFamily="18" charset="0"/>
              </a:rPr>
              <a:t>        "content": "Let's talk later when we're less busy about how to do better.",</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"role": "user",</a:t>
            </a:r>
          </a:p>
          <a:p>
            <a:pPr>
              <a:lnSpc>
                <a:spcPct val="90000"/>
              </a:lnSpc>
            </a:pPr>
            <a:r>
              <a:rPr lang="en-US" sz="1400">
                <a:latin typeface="Times New Roman" panose="02020603050405020304" pitchFamily="18" charset="0"/>
                <a:cs typeface="Times New Roman" panose="02020603050405020304" pitchFamily="18" charset="0"/>
              </a:rPr>
              <a:t>        "content": "This late pivot means we don't have time to boil the ocean for the client deliverable.",</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p:txBody>
      </p:sp>
      <p:sp>
        <p:nvSpPr>
          <p:cNvPr id="7" name="직사각형 6"/>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49706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3" name="직사각형 2"/>
          <p:cNvSpPr/>
          <p:nvPr/>
        </p:nvSpPr>
        <p:spPr>
          <a:xfrm>
            <a:off x="281394" y="541500"/>
            <a:ext cx="8659051" cy="3388620"/>
          </a:xfrm>
          <a:prstGeom prst="rect">
            <a:avLst/>
          </a:prstGeom>
        </p:spPr>
        <p:txBody>
          <a:bodyPr wrap="square">
            <a:spAutoFit/>
          </a:bodyPr>
          <a:lstStyle/>
          <a:p>
            <a:pPr>
              <a:lnSpc>
                <a:spcPct val="90000"/>
              </a:lnSpc>
            </a:pPr>
            <a:r>
              <a:rPr lang="en-US" sz="1400">
                <a:latin typeface="Times New Roman" panose="02020603050405020304" pitchFamily="18" charset="0"/>
                <a:cs typeface="Times New Roman" panose="02020603050405020304" pitchFamily="18" charset="0"/>
              </a:rPr>
              <a:t># let's verify the function above matches the OpenAI API response</a:t>
            </a:r>
          </a:p>
          <a:p>
            <a:pPr>
              <a:lnSpc>
                <a:spcPct val="90000"/>
              </a:lnSpc>
            </a:pPr>
            <a:r>
              <a:rPr lang="en-US" sz="1400">
                <a:latin typeface="Times New Roman" panose="02020603050405020304" pitchFamily="18" charset="0"/>
                <a:cs typeface="Times New Roman" panose="02020603050405020304" pitchFamily="18" charset="0"/>
              </a:rPr>
              <a:t/>
            </a:r>
            <a:br>
              <a:rPr lang="en-US" sz="1400">
                <a:latin typeface="Times New Roman" panose="02020603050405020304" pitchFamily="18" charset="0"/>
                <a:cs typeface="Times New Roman" panose="02020603050405020304" pitchFamily="18" charset="0"/>
              </a:rPr>
            </a:br>
            <a:r>
              <a:rPr lang="en-US" sz="1400">
                <a:latin typeface="Times New Roman" panose="02020603050405020304" pitchFamily="18" charset="0"/>
                <a:cs typeface="Times New Roman" panose="02020603050405020304" pitchFamily="18" charset="0"/>
              </a:rPr>
              <a:t>#for model in ["gpt-3.5-turbo-0301", "gpt-4-0314"]:</a:t>
            </a:r>
          </a:p>
          <a:p>
            <a:pPr>
              <a:lnSpc>
                <a:spcPct val="90000"/>
              </a:lnSpc>
            </a:pPr>
            <a:r>
              <a:rPr lang="en-US" sz="1400">
                <a:latin typeface="Times New Roman" panose="02020603050405020304" pitchFamily="18" charset="0"/>
                <a:cs typeface="Times New Roman" panose="02020603050405020304" pitchFamily="18" charset="0"/>
              </a:rPr>
              <a:t>for model in ["gpt-3.5-turbo-0301", "gpt-3.5-turbo"]:</a:t>
            </a:r>
          </a:p>
          <a:p>
            <a:pPr>
              <a:lnSpc>
                <a:spcPct val="90000"/>
              </a:lnSpc>
            </a:pPr>
            <a:r>
              <a:rPr lang="en-US" sz="1400">
                <a:latin typeface="Times New Roman" panose="02020603050405020304" pitchFamily="18" charset="0"/>
                <a:cs typeface="Times New Roman" panose="02020603050405020304" pitchFamily="18" charset="0"/>
              </a:rPr>
              <a:t>  print(model)</a:t>
            </a:r>
          </a:p>
          <a:p>
            <a:pPr>
              <a:lnSpc>
                <a:spcPct val="90000"/>
              </a:lnSpc>
            </a:pPr>
            <a:r>
              <a:rPr lang="en-US" sz="1400">
                <a:latin typeface="Times New Roman" panose="02020603050405020304" pitchFamily="18" charset="0"/>
                <a:cs typeface="Times New Roman" panose="02020603050405020304" pitchFamily="18" charset="0"/>
              </a:rPr>
              <a:t>      # example token count from the function defined above</a:t>
            </a:r>
          </a:p>
          <a:p>
            <a:pPr>
              <a:lnSpc>
                <a:spcPct val="90000"/>
              </a:lnSpc>
            </a:pPr>
            <a:r>
              <a:rPr lang="en-US" sz="1400">
                <a:latin typeface="Times New Roman" panose="02020603050405020304" pitchFamily="18" charset="0"/>
                <a:cs typeface="Times New Roman" panose="02020603050405020304" pitchFamily="18" charset="0"/>
              </a:rPr>
              <a:t>  print(f"{num_tokens_from_messages(example_messages, model)} prompt tokens counted by num_tokens_from_messages().")</a:t>
            </a:r>
          </a:p>
          <a:p>
            <a:pPr>
              <a:lnSpc>
                <a:spcPct val="90000"/>
              </a:lnSpc>
            </a:pPr>
            <a:r>
              <a:rPr lang="en-US" sz="1400">
                <a:latin typeface="Times New Roman" panose="02020603050405020304" pitchFamily="18" charset="0"/>
                <a:cs typeface="Times New Roman" panose="02020603050405020304" pitchFamily="18" charset="0"/>
              </a:rPr>
              <a:t>    # example token count from the OpenAI API</a:t>
            </a:r>
          </a:p>
          <a:p>
            <a:pPr>
              <a:lnSpc>
                <a:spcPct val="90000"/>
              </a:lnSpc>
            </a:pPr>
            <a:r>
              <a:rPr lang="en-US" sz="1400">
                <a:latin typeface="Times New Roman" panose="02020603050405020304" pitchFamily="18" charset="0"/>
                <a:cs typeface="Times New Roman" panose="02020603050405020304" pitchFamily="18" charset="0"/>
              </a:rPr>
              <a:t>  response = openai.ChatCompletion.create(</a:t>
            </a:r>
          </a:p>
          <a:p>
            <a:pPr>
              <a:lnSpc>
                <a:spcPct val="90000"/>
              </a:lnSpc>
            </a:pPr>
            <a:r>
              <a:rPr lang="en-US" sz="1400">
                <a:latin typeface="Times New Roman" panose="02020603050405020304" pitchFamily="18" charset="0"/>
                <a:cs typeface="Times New Roman" panose="02020603050405020304" pitchFamily="18" charset="0"/>
              </a:rPr>
              <a:t>      model=model,</a:t>
            </a:r>
          </a:p>
          <a:p>
            <a:pPr>
              <a:lnSpc>
                <a:spcPct val="90000"/>
              </a:lnSpc>
            </a:pPr>
            <a:r>
              <a:rPr lang="en-US" sz="1400">
                <a:latin typeface="Times New Roman" panose="02020603050405020304" pitchFamily="18" charset="0"/>
                <a:cs typeface="Times New Roman" panose="02020603050405020304" pitchFamily="18" charset="0"/>
              </a:rPr>
              <a:t>      messages=example_messages,</a:t>
            </a:r>
          </a:p>
          <a:p>
            <a:pPr>
              <a:lnSpc>
                <a:spcPct val="90000"/>
              </a:lnSpc>
            </a:pPr>
            <a:r>
              <a:rPr lang="en-US" sz="1400">
                <a:latin typeface="Times New Roman" panose="02020603050405020304" pitchFamily="18" charset="0"/>
                <a:cs typeface="Times New Roman" panose="02020603050405020304" pitchFamily="18" charset="0"/>
              </a:rPr>
              <a:t>      temperature=0,</a:t>
            </a:r>
          </a:p>
          <a:p>
            <a:pPr>
              <a:lnSpc>
                <a:spcPct val="90000"/>
              </a:lnSpc>
            </a:pPr>
            <a:r>
              <a:rPr lang="en-US" sz="1400">
                <a:latin typeface="Times New Roman" panose="02020603050405020304" pitchFamily="18" charset="0"/>
                <a:cs typeface="Times New Roman" panose="02020603050405020304" pitchFamily="18" charset="0"/>
              </a:rPr>
              <a:t>      max_tokens=1  # we're only counting input tokens here, so let's not waste tokens on the output</a:t>
            </a:r>
          </a:p>
          <a:p>
            <a:pPr>
              <a:lnSpc>
                <a:spcPct val="90000"/>
              </a:lnSpc>
            </a:pPr>
            <a:r>
              <a:rPr lang="en-US" sz="1400">
                <a:latin typeface="Times New Roman" panose="02020603050405020304" pitchFamily="18" charset="0"/>
                <a:cs typeface="Times New Roman" panose="02020603050405020304" pitchFamily="18" charset="0"/>
              </a:rPr>
              <a:t>    )</a:t>
            </a:r>
          </a:p>
          <a:p>
            <a:pPr>
              <a:lnSpc>
                <a:spcPct val="90000"/>
              </a:lnSpc>
            </a:pPr>
            <a:r>
              <a:rPr lang="en-US" sz="1400">
                <a:latin typeface="Times New Roman" panose="02020603050405020304" pitchFamily="18" charset="0"/>
                <a:cs typeface="Times New Roman" panose="02020603050405020304" pitchFamily="18" charset="0"/>
              </a:rPr>
              <a:t>  print(f'{response["usage"]["prompt_tokens"]} prompt tokens counted by the OpenAI API.')</a:t>
            </a:r>
          </a:p>
          <a:p>
            <a:pPr>
              <a:lnSpc>
                <a:spcPct val="90000"/>
              </a:lnSpc>
            </a:pPr>
            <a:r>
              <a:rPr 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print</a:t>
            </a:r>
            <a:r>
              <a:rPr lang="en-US" sz="1400" smtClean="0">
                <a:latin typeface="Times New Roman" panose="02020603050405020304" pitchFamily="18" charset="0"/>
                <a:cs typeface="Times New Roman" panose="02020603050405020304" pitchFamily="18" charset="0"/>
              </a:rPr>
              <a:t>()</a:t>
            </a:r>
            <a:endParaRPr lang="en-US" sz="1400">
              <a:latin typeface="Times New Roman" panose="02020603050405020304" pitchFamily="18" charset="0"/>
              <a:cs typeface="Times New Roman" panose="02020603050405020304" pitchFamily="18" charset="0"/>
            </a:endParaRPr>
          </a:p>
        </p:txBody>
      </p:sp>
      <p:sp>
        <p:nvSpPr>
          <p:cNvPr id="2" name="직사각형 1"/>
          <p:cNvSpPr/>
          <p:nvPr/>
        </p:nvSpPr>
        <p:spPr>
          <a:xfrm>
            <a:off x="281394" y="3999326"/>
            <a:ext cx="8522972" cy="2677656"/>
          </a:xfrm>
          <a:prstGeom prst="rect">
            <a:avLst/>
          </a:prstGeom>
        </p:spPr>
        <p:txBody>
          <a:bodyPr wrap="square">
            <a:spAutoFit/>
          </a:bodyPr>
          <a:lstStyle/>
          <a:p>
            <a:r>
              <a:rPr lang="en-US" sz="1400" b="1">
                <a:solidFill>
                  <a:srgbClr val="212121"/>
                </a:solidFill>
                <a:latin typeface="Times New Roman" panose="02020603050405020304" pitchFamily="18" charset="0"/>
                <a:cs typeface="Times New Roman" panose="02020603050405020304" pitchFamily="18" charset="0"/>
              </a:rPr>
              <a:t>gpt-3.5-turbo-0301</a:t>
            </a:r>
            <a:r>
              <a:rPr lang="en-US" sz="1400">
                <a:solidFill>
                  <a:srgbClr val="212121"/>
                </a:solidFill>
                <a:latin typeface="Times New Roman" panose="02020603050405020304" pitchFamily="18" charset="0"/>
                <a:cs typeface="Times New Roman" panose="02020603050405020304" pitchFamily="18" charset="0"/>
              </a:rPr>
              <a:t> </a:t>
            </a:r>
            <a:endParaRPr lang="en-US" sz="1400" smtClean="0">
              <a:solidFill>
                <a:srgbClr val="212121"/>
              </a:solidFill>
              <a:latin typeface="Times New Roman" panose="02020603050405020304" pitchFamily="18" charset="0"/>
              <a:cs typeface="Times New Roman" panose="02020603050405020304" pitchFamily="18" charset="0"/>
            </a:endParaRPr>
          </a:p>
          <a:p>
            <a:r>
              <a:rPr lang="en-US" sz="1400" smtClean="0">
                <a:solidFill>
                  <a:srgbClr val="212121"/>
                </a:solidFill>
                <a:latin typeface="Times New Roman" panose="02020603050405020304" pitchFamily="18" charset="0"/>
                <a:cs typeface="Times New Roman" panose="02020603050405020304" pitchFamily="18" charset="0"/>
              </a:rPr>
              <a:t>127 </a:t>
            </a:r>
            <a:r>
              <a:rPr lang="en-US" sz="1400">
                <a:solidFill>
                  <a:srgbClr val="212121"/>
                </a:solidFill>
                <a:latin typeface="Times New Roman" panose="02020603050405020304" pitchFamily="18" charset="0"/>
                <a:cs typeface="Times New Roman" panose="02020603050405020304" pitchFamily="18" charset="0"/>
              </a:rPr>
              <a:t>prompt tokens counted by num_tokens_from_messages</a:t>
            </a:r>
            <a:r>
              <a:rPr lang="en-US" sz="1400">
                <a:solidFill>
                  <a:srgbClr val="212121"/>
                </a:solidFill>
                <a:latin typeface="Times New Roman" panose="02020603050405020304" pitchFamily="18" charset="0"/>
                <a:cs typeface="Times New Roman" panose="02020603050405020304" pitchFamily="18" charset="0"/>
              </a:rPr>
              <a:t>(). </a:t>
            </a:r>
            <a:endParaRPr lang="en-US" sz="1400" smtClean="0">
              <a:solidFill>
                <a:srgbClr val="212121"/>
              </a:solidFill>
              <a:latin typeface="Times New Roman" panose="02020603050405020304" pitchFamily="18" charset="0"/>
              <a:cs typeface="Times New Roman" panose="02020603050405020304" pitchFamily="18" charset="0"/>
            </a:endParaRPr>
          </a:p>
          <a:p>
            <a:r>
              <a:rPr lang="en-US" sz="1400" smtClean="0">
                <a:solidFill>
                  <a:srgbClr val="212121"/>
                </a:solidFill>
                <a:latin typeface="Times New Roman" panose="02020603050405020304" pitchFamily="18" charset="0"/>
                <a:cs typeface="Times New Roman" panose="02020603050405020304" pitchFamily="18" charset="0"/>
              </a:rPr>
              <a:t>127 </a:t>
            </a:r>
            <a:r>
              <a:rPr lang="en-US" sz="1400">
                <a:solidFill>
                  <a:srgbClr val="212121"/>
                </a:solidFill>
                <a:latin typeface="Times New Roman" panose="02020603050405020304" pitchFamily="18" charset="0"/>
                <a:cs typeface="Times New Roman" panose="02020603050405020304" pitchFamily="18" charset="0"/>
              </a:rPr>
              <a:t>prompt tokens counted by the OpenAI API</a:t>
            </a:r>
            <a:r>
              <a:rPr lang="en-US" sz="1400">
                <a:solidFill>
                  <a:srgbClr val="212121"/>
                </a:solidFill>
                <a:latin typeface="Times New Roman" panose="02020603050405020304" pitchFamily="18" charset="0"/>
                <a:cs typeface="Times New Roman" panose="02020603050405020304" pitchFamily="18" charset="0"/>
              </a:rPr>
              <a:t>. </a:t>
            </a:r>
            <a:endParaRPr lang="en-US" sz="1400" smtClean="0">
              <a:solidFill>
                <a:srgbClr val="212121"/>
              </a:solidFill>
              <a:latin typeface="Times New Roman" panose="02020603050405020304" pitchFamily="18" charset="0"/>
              <a:cs typeface="Times New Roman" panose="02020603050405020304" pitchFamily="18" charset="0"/>
            </a:endParaRPr>
          </a:p>
          <a:p>
            <a:endParaRPr lang="en-US" sz="1400">
              <a:solidFill>
                <a:srgbClr val="212121"/>
              </a:solidFill>
              <a:latin typeface="Times New Roman" panose="02020603050405020304" pitchFamily="18" charset="0"/>
              <a:cs typeface="Times New Roman" panose="02020603050405020304" pitchFamily="18" charset="0"/>
            </a:endParaRPr>
          </a:p>
          <a:p>
            <a:r>
              <a:rPr lang="en-US" sz="1400" b="1" smtClean="0">
                <a:solidFill>
                  <a:srgbClr val="212121"/>
                </a:solidFill>
                <a:latin typeface="Times New Roman" panose="02020603050405020304" pitchFamily="18" charset="0"/>
                <a:cs typeface="Times New Roman" panose="02020603050405020304" pitchFamily="18" charset="0"/>
              </a:rPr>
              <a:t>gpt-3.5-turbo </a:t>
            </a:r>
          </a:p>
          <a:p>
            <a:r>
              <a:rPr lang="en-US" sz="1400" smtClean="0">
                <a:solidFill>
                  <a:srgbClr val="212121"/>
                </a:solidFill>
                <a:latin typeface="Times New Roman" panose="02020603050405020304" pitchFamily="18" charset="0"/>
                <a:cs typeface="Times New Roman" panose="02020603050405020304" pitchFamily="18" charset="0"/>
              </a:rPr>
              <a:t>Warning</a:t>
            </a:r>
            <a:r>
              <a:rPr lang="en-US" sz="1400">
                <a:solidFill>
                  <a:srgbClr val="212121"/>
                </a:solidFill>
                <a:latin typeface="Times New Roman" panose="02020603050405020304" pitchFamily="18" charset="0"/>
                <a:cs typeface="Times New Roman" panose="02020603050405020304" pitchFamily="18" charset="0"/>
              </a:rPr>
              <a:t>: gpt-3.5-turbo may change over time. Returning num tokens assuming gpt-3.5-turbo-0301</a:t>
            </a:r>
            <a:r>
              <a:rPr lang="en-US" sz="1400">
                <a:solidFill>
                  <a:srgbClr val="212121"/>
                </a:solidFill>
                <a:latin typeface="Times New Roman" panose="02020603050405020304" pitchFamily="18" charset="0"/>
                <a:cs typeface="Times New Roman" panose="02020603050405020304" pitchFamily="18" charset="0"/>
              </a:rPr>
              <a:t>. </a:t>
            </a:r>
            <a:endParaRPr lang="en-US" sz="1400" smtClean="0">
              <a:solidFill>
                <a:srgbClr val="212121"/>
              </a:solidFill>
              <a:latin typeface="Times New Roman" panose="02020603050405020304" pitchFamily="18" charset="0"/>
              <a:cs typeface="Times New Roman" panose="02020603050405020304" pitchFamily="18" charset="0"/>
            </a:endParaRPr>
          </a:p>
          <a:p>
            <a:r>
              <a:rPr lang="en-US" sz="1400" smtClean="0">
                <a:solidFill>
                  <a:srgbClr val="212121"/>
                </a:solidFill>
                <a:latin typeface="Times New Roman" panose="02020603050405020304" pitchFamily="18" charset="0"/>
                <a:cs typeface="Times New Roman" panose="02020603050405020304" pitchFamily="18" charset="0"/>
              </a:rPr>
              <a:t>127 </a:t>
            </a:r>
            <a:r>
              <a:rPr lang="en-US" sz="1400">
                <a:solidFill>
                  <a:srgbClr val="212121"/>
                </a:solidFill>
                <a:latin typeface="Times New Roman" panose="02020603050405020304" pitchFamily="18" charset="0"/>
                <a:cs typeface="Times New Roman" panose="02020603050405020304" pitchFamily="18" charset="0"/>
              </a:rPr>
              <a:t>prompt tokens counted by num_tokens_from_messages</a:t>
            </a:r>
            <a:r>
              <a:rPr lang="en-US" sz="1400">
                <a:solidFill>
                  <a:srgbClr val="212121"/>
                </a:solidFill>
                <a:latin typeface="Times New Roman" panose="02020603050405020304" pitchFamily="18" charset="0"/>
                <a:cs typeface="Times New Roman" panose="02020603050405020304" pitchFamily="18" charset="0"/>
              </a:rPr>
              <a:t>(). </a:t>
            </a:r>
            <a:endParaRPr lang="en-US" sz="1400" smtClean="0">
              <a:solidFill>
                <a:srgbClr val="212121"/>
              </a:solidFill>
              <a:latin typeface="Times New Roman" panose="02020603050405020304" pitchFamily="18" charset="0"/>
              <a:cs typeface="Times New Roman" panose="02020603050405020304" pitchFamily="18" charset="0"/>
            </a:endParaRPr>
          </a:p>
          <a:p>
            <a:r>
              <a:rPr lang="en-US" sz="1400" smtClean="0">
                <a:solidFill>
                  <a:srgbClr val="212121"/>
                </a:solidFill>
                <a:latin typeface="Times New Roman" panose="02020603050405020304" pitchFamily="18" charset="0"/>
                <a:cs typeface="Times New Roman" panose="02020603050405020304" pitchFamily="18" charset="0"/>
              </a:rPr>
              <a:t>127 </a:t>
            </a:r>
            <a:r>
              <a:rPr lang="en-US" sz="1400">
                <a:solidFill>
                  <a:srgbClr val="212121"/>
                </a:solidFill>
                <a:latin typeface="Times New Roman" panose="02020603050405020304" pitchFamily="18" charset="0"/>
                <a:cs typeface="Times New Roman" panose="02020603050405020304" pitchFamily="18" charset="0"/>
              </a:rPr>
              <a:t>prompt tokens counted by the OpenAI </a:t>
            </a:r>
            <a:r>
              <a:rPr lang="en-US" sz="1400">
                <a:solidFill>
                  <a:srgbClr val="212121"/>
                </a:solidFill>
                <a:latin typeface="Times New Roman" panose="02020603050405020304" pitchFamily="18" charset="0"/>
                <a:cs typeface="Times New Roman" panose="02020603050405020304" pitchFamily="18" charset="0"/>
              </a:rPr>
              <a:t>API</a:t>
            </a:r>
            <a:r>
              <a:rPr lang="en-US" sz="1400" smtClean="0">
                <a:solidFill>
                  <a:srgbClr val="212121"/>
                </a:solidFill>
                <a:latin typeface="Times New Roman" panose="02020603050405020304" pitchFamily="18" charset="0"/>
                <a:cs typeface="Times New Roman" panose="02020603050405020304" pitchFamily="18" charset="0"/>
              </a:rPr>
              <a:t>.</a:t>
            </a:r>
          </a:p>
          <a:p>
            <a:endParaRPr lang="en-US" sz="1400">
              <a:latin typeface="Times New Roman" panose="02020603050405020304" pitchFamily="18" charset="0"/>
              <a:cs typeface="Times New Roman" panose="02020603050405020304" pitchFamily="18" charset="0"/>
            </a:endParaRPr>
          </a:p>
          <a:p>
            <a:r>
              <a:rPr lang="en-US" sz="1400" b="1">
                <a:latin typeface="Times New Roman" panose="02020603050405020304" pitchFamily="18" charset="0"/>
                <a:cs typeface="Times New Roman" panose="02020603050405020304" pitchFamily="18" charset="0"/>
              </a:rPr>
              <a:t>gpt-4-0314</a:t>
            </a:r>
          </a:p>
          <a:p>
            <a:r>
              <a:rPr lang="en-US" sz="1400">
                <a:latin typeface="Times New Roman" panose="02020603050405020304" pitchFamily="18" charset="0"/>
                <a:cs typeface="Times New Roman" panose="02020603050405020304" pitchFamily="18" charset="0"/>
              </a:rPr>
              <a:t>129 prompt tokens counted by num_tokens_from_messages().</a:t>
            </a:r>
          </a:p>
          <a:p>
            <a:r>
              <a:rPr lang="en-US" sz="1400">
                <a:latin typeface="Times New Roman" panose="02020603050405020304" pitchFamily="18" charset="0"/>
                <a:cs typeface="Times New Roman" panose="02020603050405020304" pitchFamily="18" charset="0"/>
              </a:rPr>
              <a:t>129 prompt tokens counted by the OpenAI API.</a:t>
            </a:r>
            <a:endParaRPr lang="ru-RU" sz="1400">
              <a:latin typeface="Times New Roman" panose="02020603050405020304" pitchFamily="18" charset="0"/>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44270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3460947"/>
          </a:xfrm>
          <a:prstGeom prst="rect">
            <a:avLst/>
          </a:prstGeom>
          <a:ln>
            <a:solidFill>
              <a:srgbClr val="00FF99"/>
            </a:solidFill>
          </a:ln>
        </p:spPr>
        <p:txBody>
          <a:bodyPr wrap="square">
            <a:spAutoFit/>
          </a:bodyPr>
          <a:lstStyle/>
          <a:p>
            <a:pPr>
              <a:lnSpc>
                <a:spcPct val="114000"/>
              </a:lnSpc>
            </a:pP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3. ChatGPT</a:t>
            </a:r>
            <a:r>
              <a:rPr lang="ko-KR" altLang="en-US" sz="1600" b="1">
                <a:latin typeface="굴림" panose="020B0600000101010101" pitchFamily="50" charset="-127"/>
                <a:ea typeface="굴림" panose="020B0600000101010101" pitchFamily="50" charset="-127"/>
                <a:cs typeface="Times New Roman" panose="02020603050405020304" pitchFamily="18" charset="0"/>
              </a:rPr>
              <a:t>는 다음으로 어디로 갈 수 있습니까</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놀라운 </a:t>
            </a:r>
            <a:r>
              <a:rPr lang="ko-KR" altLang="en-US" sz="1600">
                <a:latin typeface="굴림" panose="020B0600000101010101" pitchFamily="50" charset="-127"/>
                <a:ea typeface="굴림" panose="020B0600000101010101" pitchFamily="50" charset="-127"/>
                <a:cs typeface="Times New Roman" panose="02020603050405020304" pitchFamily="18" charset="0"/>
              </a:rPr>
              <a:t>발전에도 불구하고 </a:t>
            </a:r>
            <a:r>
              <a:rPr lang="en-US" altLang="ko-KR" sz="1600">
                <a:latin typeface="굴림" panose="020B0600000101010101" pitchFamily="50" charset="-127"/>
                <a:ea typeface="굴림" panose="020B0600000101010101" pitchFamily="50" charset="-127"/>
                <a:cs typeface="Times New Roman" panose="02020603050405020304" pitchFamily="18" charset="0"/>
              </a:rPr>
              <a:t>ChatGPT</a:t>
            </a:r>
            <a:r>
              <a:rPr lang="ko-KR" altLang="en-US" sz="1600">
                <a:latin typeface="굴림" panose="020B0600000101010101" pitchFamily="50" charset="-127"/>
                <a:ea typeface="굴림" panose="020B0600000101010101" pitchFamily="50" charset="-127"/>
                <a:cs typeface="Times New Roman" panose="02020603050405020304" pitchFamily="18" charset="0"/>
              </a:rPr>
              <a:t>에는 여전히 개선의 여지가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1)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중립성 다루기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Addressing neutrality</a:t>
            </a: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    상황을 </a:t>
            </a:r>
            <a:r>
              <a:rPr lang="ko-KR" altLang="en-US" sz="1600">
                <a:latin typeface="굴림" panose="020B0600000101010101" pitchFamily="50" charset="-127"/>
                <a:ea typeface="굴림" panose="020B0600000101010101" pitchFamily="50" charset="-127"/>
                <a:cs typeface="Times New Roman" panose="02020603050405020304" pitchFamily="18" charset="0"/>
              </a:rPr>
              <a:t>파악하고 그에 따라 대응하는 능력을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강화한다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2)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사용자 이해하기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Understanding </a:t>
            </a:r>
            <a:r>
              <a:rPr lang="en-US" altLang="ko-KR" sz="1600">
                <a:latin typeface="굴림" panose="020B0600000101010101" pitchFamily="50" charset="-127"/>
                <a:ea typeface="굴림" panose="020B0600000101010101" pitchFamily="50" charset="-127"/>
                <a:cs typeface="Times New Roman" panose="02020603050405020304" pitchFamily="18" charset="0"/>
              </a:rPr>
              <a:t>the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user</a:t>
            </a: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    누가</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어디서</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어떻게 통신하는지 이해하는 능력 개발</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3)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외부 통합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External integrations</a:t>
            </a: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    웹</a:t>
            </a:r>
            <a:r>
              <a:rPr lang="en-US" altLang="ko-KR" sz="1600">
                <a:latin typeface="굴림" panose="020B0600000101010101" pitchFamily="50" charset="-127"/>
                <a:ea typeface="굴림" panose="020B0600000101010101" pitchFamily="50" charset="-127"/>
                <a:cs typeface="Times New Roman" panose="02020603050405020304" pitchFamily="18" charset="0"/>
              </a:rPr>
              <a:t>, API </a:t>
            </a:r>
            <a:r>
              <a:rPr lang="ko-KR" altLang="en-US" sz="1600">
                <a:latin typeface="굴림" panose="020B0600000101010101" pitchFamily="50" charset="-127"/>
                <a:ea typeface="굴림" panose="020B0600000101010101" pitchFamily="50" charset="-127"/>
                <a:cs typeface="Times New Roman" panose="02020603050405020304" pitchFamily="18" charset="0"/>
              </a:rPr>
              <a:t>및 로봇 통합을 통해 범위를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확장한다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4)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장기 기억력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Long-term </a:t>
            </a:r>
            <a:r>
              <a:rPr lang="en-US" altLang="ko-KR" sz="1600">
                <a:latin typeface="굴림" panose="020B0600000101010101" pitchFamily="50" charset="-127"/>
                <a:ea typeface="굴림" panose="020B0600000101010101" pitchFamily="50" charset="-127"/>
                <a:cs typeface="Times New Roman" panose="02020603050405020304" pitchFamily="18" charset="0"/>
              </a:rPr>
              <a:t>memory:</a:t>
            </a:r>
          </a:p>
          <a:p>
            <a:pPr>
              <a:lnSpc>
                <a:spcPct val="114000"/>
              </a:lnSpc>
            </a:pPr>
            <a:r>
              <a:rPr lang="ko-KR" altLang="en-US" sz="1600" smtClean="0">
                <a:latin typeface="굴림" panose="020B0600000101010101" pitchFamily="50" charset="-127"/>
                <a:ea typeface="굴림" panose="020B0600000101010101" pitchFamily="50" charset="-127"/>
                <a:cs typeface="Times New Roman" panose="02020603050405020304" pitchFamily="18" charset="0"/>
              </a:rPr>
              <a:t>    과거의 </a:t>
            </a:r>
            <a:r>
              <a:rPr lang="ko-KR" altLang="en-US" sz="1600">
                <a:latin typeface="굴림" panose="020B0600000101010101" pitchFamily="50" charset="-127"/>
                <a:ea typeface="굴림" panose="020B0600000101010101" pitchFamily="50" charset="-127"/>
                <a:cs typeface="Times New Roman" panose="02020603050405020304" pitchFamily="18" charset="0"/>
              </a:rPr>
              <a:t>상호 작용을 기억하고 그 지식을 향후 대화에 적용하는 능력을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향상시킨다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5)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환각 감소 </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 Reducing </a:t>
            </a:r>
            <a:r>
              <a:rPr lang="en-US" altLang="ko-KR" sz="1600">
                <a:latin typeface="굴림" panose="020B0600000101010101" pitchFamily="50" charset="-127"/>
                <a:ea typeface="굴림" panose="020B0600000101010101" pitchFamily="50" charset="-127"/>
                <a:cs typeface="Times New Roman" panose="02020603050405020304" pitchFamily="18" charset="0"/>
              </a:rPr>
              <a:t>hallucination: </a:t>
            </a: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    AI</a:t>
            </a:r>
            <a:r>
              <a:rPr lang="ko-KR" altLang="en-US" sz="1600">
                <a:latin typeface="굴림" panose="020B0600000101010101" pitchFamily="50" charset="-127"/>
                <a:ea typeface="굴림" panose="020B0600000101010101" pitchFamily="50" charset="-127"/>
                <a:cs typeface="Times New Roman" panose="02020603050405020304" pitchFamily="18" charset="0"/>
              </a:rPr>
              <a:t>가 잘못된 정보를 확신하는 경우를 </a:t>
            </a:r>
            <a:r>
              <a:rPr lang="ko-KR" altLang="en-US" sz="1600" smtClean="0">
                <a:latin typeface="굴림" panose="020B0600000101010101" pitchFamily="50" charset="-127"/>
                <a:ea typeface="굴림" panose="020B0600000101010101" pitchFamily="50" charset="-127"/>
                <a:cs typeface="Times New Roman" panose="02020603050405020304" pitchFamily="18" charset="0"/>
              </a:rPr>
              <a:t>최소화한다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endParaRPr lang="en-US" sz="1600">
              <a:latin typeface="굴림" panose="020B0600000101010101" pitchFamily="50" charset="-127"/>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0587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5952270"/>
          </a:xfrm>
          <a:prstGeom prst="rect">
            <a:avLst/>
          </a:prstGeom>
          <a:ln>
            <a:solidFill>
              <a:srgbClr val="00FF99"/>
            </a:solidFill>
          </a:ln>
        </p:spPr>
        <p:txBody>
          <a:bodyPr wrap="square">
            <a:spAutoFit/>
          </a:bodyPr>
          <a:lstStyle/>
          <a:p>
            <a:pPr>
              <a:lnSpc>
                <a:spcPct val="114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rPr>
              <a:t>in-context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a:t>
            </a:r>
            <a:r>
              <a:rPr lang="en-US" altLang="ko-KR" sz="1600" b="1">
                <a:latin typeface="굴림" panose="020B0600000101010101" pitchFamily="50" charset="-127"/>
                <a:ea typeface="굴림" panose="020B0600000101010101" pitchFamily="50" charset="-127"/>
              </a:rPr>
              <a:t>learning</a:t>
            </a:r>
            <a:r>
              <a:rPr lang="ko-KR" altLang="en-US" sz="1600" b="1" smtClean="0">
                <a:latin typeface="굴림" panose="020B0600000101010101" pitchFamily="50" charset="-127"/>
                <a:ea typeface="굴림" panose="020B0600000101010101" pitchFamily="50" charset="-127"/>
              </a:rPr>
              <a:t>이란</a:t>
            </a:r>
            <a:r>
              <a:rPr lang="en-US" altLang="ko-KR" sz="1600" b="1" smtClean="0">
                <a:latin typeface="굴림" panose="020B0600000101010101" pitchFamily="50" charset="-127"/>
                <a:ea typeface="굴림" panose="020B0600000101010101" pitchFamily="50" charset="-127"/>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en-US" altLang="ko-KR" sz="1400" b="1">
                <a:latin typeface="굴림" panose="020B0600000101010101" pitchFamily="50" charset="-127"/>
                <a:ea typeface="굴림" panose="020B0600000101010101" pitchFamily="50" charset="-127"/>
              </a:rPr>
              <a:t>(</a:t>
            </a:r>
            <a:r>
              <a:rPr lang="en-US" altLang="ko-KR" sz="1400" b="1">
                <a:latin typeface="굴림" panose="020B0600000101010101" pitchFamily="50" charset="-127"/>
                <a:ea typeface="굴림" panose="020B0600000101010101" pitchFamily="50" charset="-127"/>
                <a:hlinkClick r:id="rId2"/>
              </a:rPr>
              <a:t>https</a:t>
            </a:r>
            <a:r>
              <a:rPr lang="en-US" altLang="ko-KR" sz="1400" b="1">
                <a:latin typeface="굴림" panose="020B0600000101010101" pitchFamily="50" charset="-127"/>
                <a:ea typeface="굴림" panose="020B0600000101010101" pitchFamily="50" charset="-127"/>
                <a:hlinkClick r:id="rId2"/>
              </a:rPr>
              <a:t>://</a:t>
            </a:r>
            <a:r>
              <a:rPr lang="en-US" altLang="ko-KR" sz="1400" b="1" smtClean="0">
                <a:latin typeface="굴림" panose="020B0600000101010101" pitchFamily="50" charset="-127"/>
                <a:ea typeface="굴림" panose="020B0600000101010101" pitchFamily="50" charset="-127"/>
                <a:hlinkClick r:id="rId2"/>
              </a:rPr>
              <a:t>soundprovider.tistory.com/entry/GPT3-</a:t>
            </a:r>
            <a:r>
              <a:rPr lang="ko-KR" altLang="en-US" sz="1400" b="1" smtClean="0">
                <a:latin typeface="굴림" panose="020B0600000101010101" pitchFamily="50" charset="-127"/>
                <a:ea typeface="굴림" panose="020B0600000101010101" pitchFamily="50" charset="-127"/>
                <a:hlinkClick r:id="rId2"/>
              </a:rPr>
              <a:t>주요내용정리</a:t>
            </a:r>
            <a:r>
              <a:rPr lang="en-US" altLang="ko-KR" sz="1400" b="1" smtClean="0">
                <a:latin typeface="굴림" panose="020B0600000101010101" pitchFamily="50" charset="-127"/>
                <a:ea typeface="굴림" panose="020B0600000101010101" pitchFamily="50" charset="-127"/>
              </a:rPr>
              <a:t>) </a:t>
            </a:r>
          </a:p>
          <a:p>
            <a:pPr>
              <a:lnSpc>
                <a:spcPct val="114000"/>
              </a:lnSpc>
            </a:pPr>
            <a:endParaRPr lang="en-US" altLang="ko-KR" sz="1600">
              <a:latin typeface="굴림" panose="020B0600000101010101" pitchFamily="50" charset="-127"/>
              <a:ea typeface="굴림" panose="020B0600000101010101" pitchFamily="50" charset="-127"/>
            </a:endParaRPr>
          </a:p>
          <a:p>
            <a:pPr>
              <a:lnSpc>
                <a:spcPct val="114000"/>
              </a:lnSpc>
            </a:pPr>
            <a:r>
              <a:rPr lang="en-US" altLang="ko-KR" sz="1600" smtClean="0">
                <a:latin typeface="굴림" panose="020B0600000101010101" pitchFamily="50" charset="-127"/>
                <a:ea typeface="굴림" panose="020B0600000101010101" pitchFamily="50" charset="-127"/>
              </a:rPr>
              <a:t>GPT </a:t>
            </a:r>
            <a:r>
              <a:rPr lang="ko-KR" altLang="en-US" sz="1600" smtClean="0">
                <a:latin typeface="굴림" panose="020B0600000101010101" pitchFamily="50" charset="-127"/>
                <a:ea typeface="굴림" panose="020B0600000101010101" pitchFamily="50" charset="-127"/>
              </a:rPr>
              <a:t>모델은 </a:t>
            </a:r>
            <a:r>
              <a:rPr lang="en-US" altLang="ko-KR" sz="1600" smtClean="0">
                <a:latin typeface="굴림" panose="020B0600000101010101" pitchFamily="50" charset="-127"/>
                <a:ea typeface="굴림" panose="020B0600000101010101" pitchFamily="50" charset="-127"/>
              </a:rPr>
              <a:t>auto-regressive </a:t>
            </a:r>
            <a:r>
              <a:rPr lang="ko-KR" altLang="en-US" sz="1600" smtClean="0">
                <a:latin typeface="굴림" panose="020B0600000101010101" pitchFamily="50" charset="-127"/>
                <a:ea typeface="굴림" panose="020B0600000101010101" pitchFamily="50" charset="-127"/>
              </a:rPr>
              <a:t>모델 계열 중 하나이며 특히 </a:t>
            </a:r>
            <a:r>
              <a:rPr lang="en-US" altLang="ko-KR" sz="1600" smtClean="0">
                <a:latin typeface="굴림" panose="020B0600000101010101" pitchFamily="50" charset="-127"/>
                <a:ea typeface="굴림" panose="020B0600000101010101" pitchFamily="50" charset="-127"/>
              </a:rPr>
              <a:t>GPT3</a:t>
            </a:r>
            <a:r>
              <a:rPr lang="ko-KR" altLang="en-US" sz="1600" smtClean="0">
                <a:latin typeface="굴림" panose="020B0600000101010101" pitchFamily="50" charset="-127"/>
                <a:ea typeface="굴림" panose="020B0600000101010101" pitchFamily="50" charset="-127"/>
              </a:rPr>
              <a:t>는 </a:t>
            </a:r>
            <a:r>
              <a:rPr lang="en-US" altLang="ko-KR" sz="1600" smtClean="0">
                <a:latin typeface="굴림" panose="020B0600000101010101" pitchFamily="50" charset="-127"/>
                <a:ea typeface="굴림" panose="020B0600000101010101" pitchFamily="50" charset="-127"/>
              </a:rPr>
              <a:t>transformer </a:t>
            </a:r>
            <a:r>
              <a:rPr lang="ko-KR" altLang="en-US" sz="1600" smtClean="0">
                <a:latin typeface="굴림" panose="020B0600000101010101" pitchFamily="50" charset="-127"/>
                <a:ea typeface="굴림" panose="020B0600000101010101" pitchFamily="50" charset="-127"/>
              </a:rPr>
              <a:t>계열 언어모델의 크기에 따른 성능을 매우 잘 보여준다</a:t>
            </a:r>
            <a:r>
              <a:rPr lang="en-US" altLang="ko-KR" sz="1600" smtClean="0">
                <a:latin typeface="굴림" panose="020B0600000101010101" pitchFamily="50" charset="-127"/>
                <a:ea typeface="굴림" panose="020B0600000101010101" pitchFamily="50" charset="-127"/>
              </a:rPr>
              <a:t>. </a:t>
            </a:r>
            <a:r>
              <a:rPr lang="ko-KR" altLang="en-US" sz="1600" smtClean="0">
                <a:latin typeface="굴림" panose="020B0600000101010101" pitchFamily="50" charset="-127"/>
                <a:ea typeface="굴림" panose="020B0600000101010101" pitchFamily="50" charset="-127"/>
              </a:rPr>
              <a:t>본 글에서는 </a:t>
            </a:r>
            <a:r>
              <a:rPr lang="en-US" altLang="ko-KR" sz="1600" smtClean="0">
                <a:latin typeface="굴림" panose="020B0600000101010101" pitchFamily="50" charset="-127"/>
                <a:ea typeface="굴림" panose="020B0600000101010101" pitchFamily="50" charset="-127"/>
              </a:rPr>
              <a:t>GPT3 </a:t>
            </a:r>
            <a:r>
              <a:rPr lang="ko-KR" altLang="en-US" sz="1600" smtClean="0">
                <a:latin typeface="굴림" panose="020B0600000101010101" pitchFamily="50" charset="-127"/>
                <a:ea typeface="굴림" panose="020B0600000101010101" pitchFamily="50" charset="-127"/>
              </a:rPr>
              <a:t>논문의 주요 내용 및 궁금했던 점들을 정리하고자 한다</a:t>
            </a:r>
            <a:r>
              <a:rPr lang="en-US" altLang="ko-KR" sz="1600" smtClean="0">
                <a:latin typeface="굴림" panose="020B0600000101010101" pitchFamily="50" charset="-127"/>
                <a:ea typeface="굴림" panose="020B0600000101010101" pitchFamily="50" charset="-127"/>
              </a:rPr>
              <a:t>.</a:t>
            </a:r>
          </a:p>
          <a:p>
            <a:pPr>
              <a:lnSpc>
                <a:spcPct val="114000"/>
              </a:lnSpc>
            </a:pPr>
            <a:r>
              <a:rPr lang="en-US" altLang="ko-KR" sz="1600">
                <a:latin typeface="굴림" panose="020B0600000101010101" pitchFamily="50" charset="-127"/>
                <a:ea typeface="굴림" panose="020B0600000101010101" pitchFamily="50" charset="-127"/>
              </a:rPr>
              <a:t> </a:t>
            </a:r>
          </a:p>
          <a:p>
            <a:pPr>
              <a:lnSpc>
                <a:spcPct val="114000"/>
              </a:lnSpc>
            </a:pPr>
            <a:r>
              <a:rPr lang="en-US" altLang="ko-KR" sz="1600" b="1" smtClean="0">
                <a:latin typeface="굴림" panose="020B0600000101010101" pitchFamily="50" charset="-127"/>
                <a:ea typeface="굴림" panose="020B0600000101010101" pitchFamily="50" charset="-127"/>
              </a:rPr>
              <a:t>1) in-context </a:t>
            </a:r>
            <a:r>
              <a:rPr lang="en-US" altLang="ko-KR" sz="1600" b="1">
                <a:latin typeface="굴림" panose="020B0600000101010101" pitchFamily="50" charset="-127"/>
                <a:ea typeface="굴림" panose="020B0600000101010101" pitchFamily="50" charset="-127"/>
              </a:rPr>
              <a:t>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a:p>
            <a:pPr>
              <a:lnSpc>
                <a:spcPct val="114000"/>
              </a:lnSpc>
            </a:pPr>
            <a:r>
              <a:rPr lang="en-US" altLang="ko-KR" sz="1600" b="1" smtClean="0">
                <a:latin typeface="굴림" panose="020B0600000101010101" pitchFamily="50" charset="-127"/>
                <a:ea typeface="굴림" panose="020B0600000101010101" pitchFamily="50" charset="-127"/>
              </a:rPr>
              <a:t>2) prompt </a:t>
            </a:r>
            <a:r>
              <a:rPr lang="ko-KR" altLang="en-US" sz="1600" b="1">
                <a:latin typeface="굴림" panose="020B0600000101010101" pitchFamily="50" charset="-127"/>
                <a:ea typeface="굴림" panose="020B0600000101010101" pitchFamily="50" charset="-127"/>
              </a:rPr>
              <a:t>및 </a:t>
            </a:r>
            <a:r>
              <a:rPr lang="en-US" altLang="ko-KR" sz="1600" b="1">
                <a:latin typeface="굴림" panose="020B0600000101010101" pitchFamily="50" charset="-127"/>
                <a:ea typeface="굴림" panose="020B0600000101010101" pitchFamily="50" charset="-127"/>
              </a:rPr>
              <a:t>GPT3 </a:t>
            </a:r>
            <a:r>
              <a:rPr lang="ko-KR" altLang="en-US" sz="1600" b="1">
                <a:latin typeface="굴림" panose="020B0600000101010101" pitchFamily="50" charset="-127"/>
                <a:ea typeface="굴림" panose="020B0600000101010101" pitchFamily="50" charset="-127"/>
              </a:rPr>
              <a:t>입력</a:t>
            </a:r>
            <a:endParaRPr lang="ko-KR" altLang="en-US" sz="1600">
              <a:latin typeface="굴림" panose="020B0600000101010101" pitchFamily="50" charset="-127"/>
              <a:ea typeface="굴림" panose="020B0600000101010101" pitchFamily="50" charset="-127"/>
            </a:endParaRPr>
          </a:p>
          <a:p>
            <a:pPr>
              <a:lnSpc>
                <a:spcPct val="114000"/>
              </a:lnSpc>
            </a:pPr>
            <a:r>
              <a:rPr lang="ko-KR" altLang="en-US" sz="1600" smtClean="0">
                <a:latin typeface="굴림" panose="020B0600000101010101" pitchFamily="50" charset="-127"/>
                <a:ea typeface="굴림" panose="020B0600000101010101" pitchFamily="50" charset="-127"/>
              </a:rPr>
              <a:t>더 </a:t>
            </a:r>
            <a:r>
              <a:rPr lang="ko-KR" altLang="en-US" sz="1600">
                <a:latin typeface="굴림" panose="020B0600000101010101" pitchFamily="50" charset="-127"/>
                <a:ea typeface="굴림" panose="020B0600000101010101" pitchFamily="50" charset="-127"/>
              </a:rPr>
              <a:t>좋은 </a:t>
            </a:r>
            <a:r>
              <a:rPr lang="en-US" altLang="ko-KR" sz="1600">
                <a:latin typeface="굴림" panose="020B0600000101010101" pitchFamily="50" charset="-127"/>
                <a:ea typeface="굴림" panose="020B0600000101010101" pitchFamily="50" charset="-127"/>
              </a:rPr>
              <a:t>contextualized embedding</a:t>
            </a:r>
            <a:r>
              <a:rPr lang="ko-KR" altLang="en-US" sz="1600">
                <a:latin typeface="굴림" panose="020B0600000101010101" pitchFamily="50" charset="-127"/>
                <a:ea typeface="굴림" panose="020B0600000101010101" pitchFamily="50" charset="-127"/>
              </a:rPr>
              <a:t>을 얻기 위한 많은 노력들 끝에 </a:t>
            </a:r>
            <a:r>
              <a:rPr lang="en-US" altLang="ko-KR" sz="1600">
                <a:latin typeface="굴림" panose="020B0600000101010101" pitchFamily="50" charset="-127"/>
                <a:ea typeface="굴림" panose="020B0600000101010101" pitchFamily="50" charset="-127"/>
              </a:rPr>
              <a:t>transformer </a:t>
            </a:r>
            <a:r>
              <a:rPr lang="ko-KR" altLang="en-US" sz="1600">
                <a:latin typeface="굴림" panose="020B0600000101010101" pitchFamily="50" charset="-127"/>
                <a:ea typeface="굴림" panose="020B0600000101010101" pitchFamily="50" charset="-127"/>
              </a:rPr>
              <a:t>계열 </a:t>
            </a:r>
            <a:r>
              <a:rPr lang="ko-KR" altLang="en-US" sz="1600" smtClean="0">
                <a:latin typeface="굴림" panose="020B0600000101010101" pitchFamily="50" charset="-127"/>
                <a:ea typeface="굴림" panose="020B0600000101010101" pitchFamily="50" charset="-127"/>
              </a:rPr>
              <a:t>모델 들이 </a:t>
            </a:r>
            <a:r>
              <a:rPr lang="ko-KR" altLang="en-US" sz="1600">
                <a:latin typeface="굴림" panose="020B0600000101010101" pitchFamily="50" charset="-127"/>
                <a:ea typeface="굴림" panose="020B0600000101010101" pitchFamily="50" charset="-127"/>
              </a:rPr>
              <a:t>등장했다</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이후 사전학습</a:t>
            </a:r>
            <a:r>
              <a:rPr lang="en-US" altLang="ko-KR" sz="1600">
                <a:latin typeface="굴림" panose="020B0600000101010101" pitchFamily="50" charset="-127"/>
                <a:ea typeface="굴림" panose="020B0600000101010101" pitchFamily="50" charset="-127"/>
              </a:rPr>
              <a:t>(pre-training)</a:t>
            </a:r>
            <a:r>
              <a:rPr lang="ko-KR" altLang="en-US" sz="1600">
                <a:latin typeface="굴림" panose="020B0600000101010101" pitchFamily="50" charset="-127"/>
                <a:ea typeface="굴림" panose="020B0600000101010101" pitchFamily="50" charset="-127"/>
              </a:rPr>
              <a:t>된 언어모델을 사용하기 위해서 </a:t>
            </a:r>
            <a:r>
              <a:rPr lang="en-US" altLang="ko-KR" sz="1600">
                <a:latin typeface="굴림" panose="020B0600000101010101" pitchFamily="50" charset="-127"/>
                <a:ea typeface="굴림" panose="020B0600000101010101" pitchFamily="50" charset="-127"/>
              </a:rPr>
              <a:t>fine-tuning</a:t>
            </a:r>
            <a:r>
              <a:rPr lang="ko-KR" altLang="en-US" sz="1600">
                <a:latin typeface="굴림" panose="020B0600000101010101" pitchFamily="50" charset="-127"/>
                <a:ea typeface="굴림" panose="020B0600000101010101" pitchFamily="50" charset="-127"/>
              </a:rPr>
              <a:t>을 거치면 </a:t>
            </a:r>
            <a:r>
              <a:rPr lang="en-US" altLang="ko-KR" sz="1600">
                <a:latin typeface="굴림" panose="020B0600000101010101" pitchFamily="50" charset="-127"/>
                <a:ea typeface="굴림" panose="020B0600000101010101" pitchFamily="50" charset="-127"/>
              </a:rPr>
              <a:t>task </a:t>
            </a:r>
            <a:r>
              <a:rPr lang="ko-KR" altLang="en-US" sz="1600">
                <a:latin typeface="굴림" panose="020B0600000101010101" pitchFamily="50" charset="-127"/>
                <a:ea typeface="굴림" panose="020B0600000101010101" pitchFamily="50" charset="-127"/>
              </a:rPr>
              <a:t>데이터셋에 대해서 높은 성능을 보이는 것이 확인되었으나 이는 다음과 같은 한계점들이 있다</a:t>
            </a:r>
            <a:r>
              <a:rPr lang="en-US" altLang="ko-KR" sz="1600">
                <a:latin typeface="굴림" panose="020B0600000101010101" pitchFamily="50" charset="-127"/>
                <a:ea typeface="굴림" panose="020B0600000101010101" pitchFamily="50" charset="-127"/>
              </a:rPr>
              <a:t>.</a:t>
            </a:r>
          </a:p>
          <a:p>
            <a:pPr>
              <a:lnSpc>
                <a:spcPct val="114000"/>
              </a:lnSpc>
            </a:pPr>
            <a:r>
              <a:rPr lang="en-US" altLang="ko-KR" sz="1600">
                <a:latin typeface="굴림" panose="020B0600000101010101" pitchFamily="50" charset="-127"/>
                <a:ea typeface="굴림" panose="020B0600000101010101" pitchFamily="50" charset="-127"/>
              </a:rPr>
              <a:t>task</a:t>
            </a:r>
            <a:r>
              <a:rPr lang="ko-KR" altLang="en-US" sz="1600">
                <a:latin typeface="굴림" panose="020B0600000101010101" pitchFamily="50" charset="-127"/>
                <a:ea typeface="굴림" panose="020B0600000101010101" pitchFamily="50" charset="-127"/>
              </a:rPr>
              <a:t>별로 </a:t>
            </a:r>
            <a:r>
              <a:rPr lang="en-US" altLang="ko-KR" sz="1600">
                <a:latin typeface="굴림" panose="020B0600000101010101" pitchFamily="50" charset="-127"/>
                <a:ea typeface="굴림" panose="020B0600000101010101" pitchFamily="50" charset="-127"/>
              </a:rPr>
              <a:t>fine-tuning</a:t>
            </a:r>
            <a:r>
              <a:rPr lang="ko-KR" altLang="en-US" sz="1600">
                <a:latin typeface="굴림" panose="020B0600000101010101" pitchFamily="50" charset="-127"/>
                <a:ea typeface="굴림" panose="020B0600000101010101" pitchFamily="50" charset="-127"/>
              </a:rPr>
              <a:t>을 위한 수만</a:t>
            </a:r>
            <a:r>
              <a:rPr lang="en-US" altLang="ko-KR" sz="1600">
                <a:latin typeface="굴림" panose="020B0600000101010101" pitchFamily="50" charset="-127"/>
                <a:ea typeface="굴림" panose="020B0600000101010101" pitchFamily="50" charset="-127"/>
              </a:rPr>
              <a:t>~</a:t>
            </a:r>
            <a:r>
              <a:rPr lang="ko-KR" altLang="en-US" sz="1600">
                <a:latin typeface="굴림" panose="020B0600000101010101" pitchFamily="50" charset="-127"/>
                <a:ea typeface="굴림" panose="020B0600000101010101" pitchFamily="50" charset="-127"/>
              </a:rPr>
              <a:t>수십만개의 데이터를 모으는 것은 비현실적임</a:t>
            </a:r>
          </a:p>
          <a:p>
            <a:pPr>
              <a:lnSpc>
                <a:spcPct val="114000"/>
              </a:lnSpc>
            </a:pPr>
            <a:r>
              <a:rPr lang="en-US" altLang="ko-KR" sz="1600">
                <a:latin typeface="굴림" panose="020B0600000101010101" pitchFamily="50" charset="-127"/>
                <a:ea typeface="굴림" panose="020B0600000101010101" pitchFamily="50" charset="-127"/>
              </a:rPr>
              <a:t>pre-training</a:t>
            </a:r>
            <a:r>
              <a:rPr lang="ko-KR" altLang="en-US" sz="1600">
                <a:latin typeface="굴림" panose="020B0600000101010101" pitchFamily="50" charset="-127"/>
                <a:ea typeface="굴림" panose="020B0600000101010101" pitchFamily="50" charset="-127"/>
              </a:rPr>
              <a:t>에서 학습한 분포와 </a:t>
            </a:r>
            <a:r>
              <a:rPr lang="en-US" altLang="ko-KR" sz="1600">
                <a:latin typeface="굴림" panose="020B0600000101010101" pitchFamily="50" charset="-127"/>
                <a:ea typeface="굴림" panose="020B0600000101010101" pitchFamily="50" charset="-127"/>
              </a:rPr>
              <a:t>task</a:t>
            </a:r>
            <a:r>
              <a:rPr lang="ko-KR" altLang="en-US" sz="1600">
                <a:latin typeface="굴림" panose="020B0600000101010101" pitchFamily="50" charset="-127"/>
                <a:ea typeface="굴림" panose="020B0600000101010101" pitchFamily="50" charset="-127"/>
              </a:rPr>
              <a:t>에서 학습한 분포와의 차이로 인해 </a:t>
            </a:r>
            <a:r>
              <a:rPr lang="en-US" altLang="ko-KR" sz="1600">
                <a:latin typeface="굴림" panose="020B0600000101010101" pitchFamily="50" charset="-127"/>
                <a:ea typeface="굴림" panose="020B0600000101010101" pitchFamily="50" charset="-127"/>
              </a:rPr>
              <a:t>generalization </a:t>
            </a:r>
            <a:r>
              <a:rPr lang="ko-KR" altLang="en-US" sz="1600">
                <a:latin typeface="굴림" panose="020B0600000101010101" pitchFamily="50" charset="-127"/>
                <a:ea typeface="굴림" panose="020B0600000101010101" pitchFamily="50" charset="-127"/>
              </a:rPr>
              <a:t>능력이 약화되며</a:t>
            </a:r>
            <a:r>
              <a:rPr lang="en-US" altLang="ko-KR" sz="1600">
                <a:latin typeface="굴림" panose="020B0600000101010101" pitchFamily="50" charset="-127"/>
                <a:ea typeface="굴림" panose="020B0600000101010101" pitchFamily="50" charset="-127"/>
              </a:rPr>
              <a:t>, task </a:t>
            </a:r>
            <a:r>
              <a:rPr lang="ko-KR" altLang="en-US" sz="1600">
                <a:latin typeface="굴림" panose="020B0600000101010101" pitchFamily="50" charset="-127"/>
                <a:ea typeface="굴림" panose="020B0600000101010101" pitchFamily="50" charset="-127"/>
              </a:rPr>
              <a:t>성능이 좋더라도 해당 </a:t>
            </a:r>
            <a:r>
              <a:rPr lang="en-US" altLang="ko-KR" sz="1600">
                <a:latin typeface="굴림" panose="020B0600000101010101" pitchFamily="50" charset="-127"/>
                <a:ea typeface="굴림" panose="020B0600000101010101" pitchFamily="50" charset="-127"/>
              </a:rPr>
              <a:t>task</a:t>
            </a:r>
            <a:r>
              <a:rPr lang="ko-KR" altLang="en-US" sz="1600">
                <a:latin typeface="굴림" panose="020B0600000101010101" pitchFamily="50" charset="-127"/>
                <a:ea typeface="굴림" panose="020B0600000101010101" pitchFamily="50" charset="-127"/>
              </a:rPr>
              <a:t>에만 해당되는 </a:t>
            </a:r>
            <a:r>
              <a:rPr lang="en-US" altLang="ko-KR" sz="1600">
                <a:latin typeface="굴림" panose="020B0600000101010101" pitchFamily="50" charset="-127"/>
                <a:ea typeface="굴림" panose="020B0600000101010101" pitchFamily="50" charset="-127"/>
              </a:rPr>
              <a:t>over-fitting</a:t>
            </a:r>
            <a:r>
              <a:rPr lang="ko-KR" altLang="en-US" sz="1600">
                <a:latin typeface="굴림" panose="020B0600000101010101" pitchFamily="50" charset="-127"/>
                <a:ea typeface="굴림" panose="020B0600000101010101" pitchFamily="50" charset="-127"/>
              </a:rPr>
              <a:t>된 결과일 수 있다</a:t>
            </a:r>
            <a:r>
              <a:rPr lang="en-US" altLang="ko-KR" sz="1600">
                <a:latin typeface="굴림" panose="020B0600000101010101" pitchFamily="50" charset="-127"/>
                <a:ea typeface="굴림" panose="020B0600000101010101" pitchFamily="50" charset="-127"/>
              </a:rPr>
              <a:t>.</a:t>
            </a:r>
          </a:p>
          <a:p>
            <a:pPr>
              <a:lnSpc>
                <a:spcPct val="114000"/>
              </a:lnSpc>
            </a:pPr>
            <a:r>
              <a:rPr lang="ko-KR" altLang="en-US" sz="1600">
                <a:latin typeface="굴림" panose="020B0600000101010101" pitchFamily="50" charset="-127"/>
                <a:ea typeface="굴림" panose="020B0600000101010101" pitchFamily="50" charset="-127"/>
              </a:rPr>
              <a:t>인간은 </a:t>
            </a:r>
            <a:r>
              <a:rPr lang="en-US" altLang="ko-KR" sz="1600">
                <a:latin typeface="굴림" panose="020B0600000101010101" pitchFamily="50" charset="-127"/>
                <a:ea typeface="굴림" panose="020B0600000101010101" pitchFamily="50" charset="-127"/>
              </a:rPr>
              <a:t>task</a:t>
            </a:r>
            <a:r>
              <a:rPr lang="ko-KR" altLang="en-US" sz="1600">
                <a:latin typeface="굴림" panose="020B0600000101010101" pitchFamily="50" charset="-127"/>
                <a:ea typeface="굴림" panose="020B0600000101010101" pitchFamily="50" charset="-127"/>
              </a:rPr>
              <a:t>가 달라져도 비슷한 수준의 이해능력을 보여준다</a:t>
            </a:r>
            <a:r>
              <a:rPr lang="en-US" altLang="ko-KR" sz="1600">
                <a:latin typeface="굴림" panose="020B0600000101010101" pitchFamily="50" charset="-127"/>
                <a:ea typeface="굴림" panose="020B0600000101010101" pitchFamily="50" charset="-127"/>
              </a:rPr>
              <a:t>. task</a:t>
            </a:r>
            <a:r>
              <a:rPr lang="ko-KR" altLang="en-US" sz="1600">
                <a:latin typeface="굴림" panose="020B0600000101010101" pitchFamily="50" charset="-127"/>
                <a:ea typeface="굴림" panose="020B0600000101010101" pitchFamily="50" charset="-127"/>
              </a:rPr>
              <a:t>간 전환이 유동적이며 안정적인 성능을 보여주는 모델은 이점이 많다</a:t>
            </a:r>
            <a:r>
              <a:rPr lang="en-US" altLang="ko-KR" sz="1600">
                <a:latin typeface="굴림" panose="020B0600000101010101" pitchFamily="50" charset="-127"/>
                <a:ea typeface="굴림" panose="020B0600000101010101" pitchFamily="50" charset="-127"/>
              </a:rPr>
              <a:t>.</a:t>
            </a:r>
          </a:p>
          <a:p>
            <a:pPr>
              <a:lnSpc>
                <a:spcPct val="114000"/>
              </a:lnSpc>
            </a:pPr>
            <a:r>
              <a:rPr lang="en-US" altLang="ko-KR" sz="1600">
                <a:latin typeface="굴림" panose="020B0600000101010101" pitchFamily="50" charset="-127"/>
                <a:ea typeface="굴림" panose="020B0600000101010101" pitchFamily="50" charset="-127"/>
              </a:rPr>
              <a:t>GPT3 </a:t>
            </a:r>
            <a:r>
              <a:rPr lang="ko-KR" altLang="en-US" sz="1600">
                <a:latin typeface="굴림" panose="020B0600000101010101" pitchFamily="50" charset="-127"/>
                <a:ea typeface="굴림" panose="020B0600000101010101" pitchFamily="50" charset="-127"/>
              </a:rPr>
              <a:t>논문은 이러한 한계점들이 극복가능한지 확인하기 위해 모델 크기에 </a:t>
            </a:r>
            <a:r>
              <a:rPr lang="ko-KR" altLang="en-US" sz="1600">
                <a:latin typeface="굴림" panose="020B0600000101010101" pitchFamily="50" charset="-127"/>
                <a:ea typeface="굴림" panose="020B0600000101010101" pitchFamily="50" charset="-127"/>
              </a:rPr>
              <a:t>따른 </a:t>
            </a:r>
            <a:endParaRPr lang="en-US" altLang="ko-KR" sz="1600" smtClean="0">
              <a:latin typeface="굴림" panose="020B0600000101010101" pitchFamily="50" charset="-127"/>
              <a:ea typeface="굴림" panose="020B0600000101010101" pitchFamily="50" charset="-127"/>
            </a:endParaRPr>
          </a:p>
          <a:p>
            <a:pPr>
              <a:lnSpc>
                <a:spcPct val="114000"/>
              </a:lnSpc>
            </a:pPr>
            <a:r>
              <a:rPr lang="en-US" altLang="ko-KR" sz="1600" smtClean="0">
                <a:latin typeface="굴림" panose="020B0600000101010101" pitchFamily="50" charset="-127"/>
                <a:ea typeface="굴림" panose="020B0600000101010101" pitchFamily="50" charset="-127"/>
              </a:rPr>
              <a:t>few(one</a:t>
            </a:r>
            <a:r>
              <a:rPr lang="en-US" altLang="ko-KR" sz="1600">
                <a:latin typeface="굴림" panose="020B0600000101010101" pitchFamily="50" charset="-127"/>
                <a:ea typeface="굴림" panose="020B0600000101010101" pitchFamily="50" charset="-127"/>
              </a:rPr>
              <a:t>, zero)-shot learning</a:t>
            </a:r>
            <a:r>
              <a:rPr lang="ko-KR" altLang="en-US" sz="1600">
                <a:latin typeface="굴림" panose="020B0600000101010101" pitchFamily="50" charset="-127"/>
                <a:ea typeface="굴림" panose="020B0600000101010101" pitchFamily="50" charset="-127"/>
              </a:rPr>
              <a:t>의 성능을 측정하였다</a:t>
            </a:r>
            <a:r>
              <a:rPr lang="en-US" altLang="ko-KR" sz="1600">
                <a:latin typeface="굴림" panose="020B0600000101010101" pitchFamily="50" charset="-127"/>
                <a:ea typeface="굴림" panose="020B0600000101010101" pitchFamily="50" charset="-127"/>
              </a:rPr>
              <a:t>.</a:t>
            </a:r>
            <a:r>
              <a:rPr lang="en-US" altLang="ko-KR" sz="1600">
                <a:latin typeface="굴림" panose="020B0600000101010101" pitchFamily="50" charset="-127"/>
                <a:ea typeface="굴림" panose="020B0600000101010101" pitchFamily="50" charset="-127"/>
              </a:rPr>
              <a:t> </a:t>
            </a:r>
            <a:endParaRPr lang="en-US" altLang="ko-KR" sz="1600">
              <a:latin typeface="굴림" panose="020B0600000101010101" pitchFamily="50" charset="-127"/>
              <a:ea typeface="굴림" panose="020B0600000101010101" pitchFamily="50" charset="-127"/>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669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2050" name="Picture 2" descr="https://blog.kakaocdn.net/dn/b8uz5X/btrtajFCDK0/e1nGavLlmLkbvKx8IUp0K0/i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9" y="831087"/>
            <a:ext cx="8445913" cy="5657581"/>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p:cNvSpPr/>
          <p:nvPr/>
        </p:nvSpPr>
        <p:spPr>
          <a:xfrm>
            <a:off x="283023" y="574752"/>
            <a:ext cx="8640000" cy="337785"/>
          </a:xfrm>
          <a:prstGeom prst="rect">
            <a:avLst/>
          </a:prstGeom>
          <a:ln>
            <a:solidFill>
              <a:srgbClr val="00FF99"/>
            </a:solidFill>
          </a:ln>
        </p:spPr>
        <p:txBody>
          <a:bodyPr wrap="square">
            <a:spAutoFit/>
          </a:bodyPr>
          <a:lstStyle/>
          <a:p>
            <a:pPr>
              <a:lnSpc>
                <a:spcPct val="114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rPr>
              <a:t>in-context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a:t>
            </a:r>
            <a:r>
              <a:rPr lang="en-US" altLang="ko-KR" sz="1600" b="1">
                <a:latin typeface="굴림" panose="020B0600000101010101" pitchFamily="50" charset="-127"/>
                <a:ea typeface="굴림" panose="020B0600000101010101" pitchFamily="50" charset="-127"/>
              </a:rPr>
              <a:t>learning</a:t>
            </a:r>
            <a:r>
              <a:rPr lang="ko-KR" altLang="en-US" sz="1600" b="1" smtClean="0">
                <a:latin typeface="굴림" panose="020B0600000101010101" pitchFamily="50" charset="-127"/>
                <a:ea typeface="굴림" panose="020B0600000101010101" pitchFamily="50" charset="-127"/>
              </a:rPr>
              <a:t>이란</a:t>
            </a:r>
            <a:r>
              <a:rPr lang="en-US" altLang="ko-KR" sz="1600" b="1" smtClean="0">
                <a:latin typeface="굴림" panose="020B0600000101010101" pitchFamily="50" charset="-127"/>
                <a:ea typeface="굴림" panose="020B0600000101010101" pitchFamily="50" charset="-127"/>
              </a:rPr>
              <a:t>?</a:t>
            </a:r>
            <a:r>
              <a:rPr lang="ko-KR" altLang="en-US" sz="1600" smtClean="0">
                <a:latin typeface="굴림" panose="020B0600000101010101" pitchFamily="50" charset="-127"/>
                <a:ea typeface="굴림" panose="020B0600000101010101" pitchFamily="50" charset="-127"/>
              </a:rPr>
              <a:t>문의 주요 내용 및 </a:t>
            </a:r>
            <a:endParaRPr lang="en-US" altLang="ko-KR" sz="1600" smtClean="0">
              <a:latin typeface="굴림" panose="020B0600000101010101" pitchFamily="50" charset="-127"/>
              <a:ea typeface="굴림" panose="020B0600000101010101" pitchFamily="50" charset="-127"/>
              <a:cs typeface="Times New Roman" panose="02020603050405020304" pitchFamily="18" charset="0"/>
            </a:endParaRPr>
          </a:p>
        </p:txBody>
      </p:sp>
      <p:sp>
        <p:nvSpPr>
          <p:cNvPr id="2" name="직사각형 1"/>
          <p:cNvSpPr/>
          <p:nvPr/>
        </p:nvSpPr>
        <p:spPr>
          <a:xfrm>
            <a:off x="2151529" y="6317313"/>
            <a:ext cx="5284694" cy="338554"/>
          </a:xfrm>
          <a:prstGeom prst="rect">
            <a:avLst/>
          </a:prstGeom>
        </p:spPr>
        <p:txBody>
          <a:bodyPr wrap="square">
            <a:spAutoFit/>
          </a:bodyPr>
          <a:lstStyle/>
          <a:p>
            <a:r>
              <a:rPr lang="en-US" sz="1600" b="1" smtClean="0">
                <a:latin typeface="굴림" panose="020B0600000101010101" pitchFamily="50" charset="-127"/>
                <a:ea typeface="굴림" panose="020B0600000101010101" pitchFamily="50" charset="-127"/>
              </a:rPr>
              <a:t>[ GPT3 </a:t>
            </a:r>
            <a:r>
              <a:rPr lang="ko-KR" altLang="en-US" sz="1600" b="1">
                <a:latin typeface="굴림" panose="020B0600000101010101" pitchFamily="50" charset="-127"/>
                <a:ea typeface="굴림" panose="020B0600000101010101" pitchFamily="50" charset="-127"/>
              </a:rPr>
              <a:t>모델 핵심인 </a:t>
            </a:r>
            <a:r>
              <a:rPr lang="en-US" sz="1600" b="1">
                <a:latin typeface="굴림" panose="020B0600000101010101" pitchFamily="50" charset="-127"/>
                <a:ea typeface="굴림" panose="020B0600000101010101" pitchFamily="50" charset="-127"/>
              </a:rPr>
              <a:t>few-shot </a:t>
            </a:r>
            <a:r>
              <a:rPr lang="en-US" sz="1600" b="1" smtClean="0">
                <a:latin typeface="굴림" panose="020B0600000101010101" pitchFamily="50" charset="-127"/>
                <a:ea typeface="굴림" panose="020B0600000101010101" pitchFamily="50" charset="-127"/>
              </a:rPr>
              <a:t>learning  </a:t>
            </a:r>
            <a:r>
              <a:rPr lang="ko-KR" altLang="en-US" sz="1600" b="1" smtClean="0">
                <a:latin typeface="굴림" panose="020B0600000101010101" pitchFamily="50" charset="-127"/>
                <a:ea typeface="굴림" panose="020B0600000101010101" pitchFamily="50" charset="-127"/>
              </a:rPr>
              <a:t>성능 </a:t>
            </a:r>
            <a:r>
              <a:rPr lang="en-US" altLang="ko-KR" sz="1600" b="1" smtClean="0">
                <a:latin typeface="굴림" panose="020B0600000101010101" pitchFamily="50" charset="-127"/>
                <a:ea typeface="굴림" panose="020B0600000101010101" pitchFamily="50" charset="-127"/>
              </a:rPr>
              <a:t>]</a:t>
            </a:r>
            <a:endParaRPr lang="ru-RU" sz="1600" b="1">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220083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3460947"/>
          </a:xfrm>
          <a:prstGeom prst="rect">
            <a:avLst/>
          </a:prstGeom>
          <a:ln>
            <a:solidFill>
              <a:srgbClr val="00FF99"/>
            </a:solidFill>
          </a:ln>
        </p:spPr>
        <p:txBody>
          <a:bodyPr wrap="square">
            <a:spAutoFit/>
          </a:bodyPr>
          <a:lstStyle/>
          <a:p>
            <a:pPr>
              <a:lnSpc>
                <a:spcPct val="114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rPr>
              <a:t>in-context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a:t>
            </a:r>
            <a:r>
              <a:rPr lang="en-US" altLang="ko-KR" sz="1600" b="1">
                <a:latin typeface="굴림" panose="020B0600000101010101" pitchFamily="50" charset="-127"/>
                <a:ea typeface="굴림" panose="020B0600000101010101" pitchFamily="50" charset="-127"/>
              </a:rPr>
              <a:t>learning</a:t>
            </a:r>
            <a:r>
              <a:rPr lang="ko-KR" altLang="en-US" sz="1600" b="1" smtClean="0">
                <a:latin typeface="굴림" panose="020B0600000101010101" pitchFamily="50" charset="-127"/>
                <a:ea typeface="굴림" panose="020B0600000101010101" pitchFamily="50" charset="-127"/>
              </a:rPr>
              <a:t>이란</a:t>
            </a:r>
            <a:r>
              <a:rPr lang="en-US" altLang="ko-KR" sz="1600" b="1" smtClean="0">
                <a:latin typeface="굴림" panose="020B0600000101010101" pitchFamily="50" charset="-127"/>
                <a:ea typeface="굴림" panose="020B0600000101010101" pitchFamily="50" charset="-127"/>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600" smtClean="0">
                <a:latin typeface="굴림" panose="020B0600000101010101" pitchFamily="50" charset="-127"/>
                <a:ea typeface="굴림" panose="020B0600000101010101" pitchFamily="50" charset="-127"/>
              </a:rPr>
              <a:t>이 </a:t>
            </a:r>
            <a:r>
              <a:rPr lang="ko-KR" altLang="en-US" sz="1600">
                <a:latin typeface="굴림" panose="020B0600000101010101" pitchFamily="50" charset="-127"/>
                <a:ea typeface="굴림" panose="020B0600000101010101" pitchFamily="50" charset="-127"/>
              </a:rPr>
              <a:t>그림을 이해하기 위해서는 먼저 </a:t>
            </a:r>
            <a:r>
              <a:rPr lang="en-US" altLang="ko-KR" sz="1600">
                <a:latin typeface="굴림" panose="020B0600000101010101" pitchFamily="50" charset="-127"/>
                <a:ea typeface="굴림" panose="020B0600000101010101" pitchFamily="50" charset="-127"/>
              </a:rPr>
              <a:t>few-shot learning</a:t>
            </a:r>
            <a:r>
              <a:rPr lang="ko-KR" altLang="en-US" sz="1600">
                <a:latin typeface="굴림" panose="020B0600000101010101" pitchFamily="50" charset="-127"/>
                <a:ea typeface="굴림" panose="020B0600000101010101" pitchFamily="50" charset="-127"/>
              </a:rPr>
              <a:t>이 무엇인지</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그리고 언어모델에서의 </a:t>
            </a:r>
            <a:r>
              <a:rPr lang="en-US" altLang="ko-KR" sz="1600">
                <a:latin typeface="굴림" panose="020B0600000101010101" pitchFamily="50" charset="-127"/>
                <a:ea typeface="굴림" panose="020B0600000101010101" pitchFamily="50" charset="-127"/>
              </a:rPr>
              <a:t>few-shot learning</a:t>
            </a:r>
            <a:r>
              <a:rPr lang="ko-KR" altLang="en-US" sz="1600">
                <a:latin typeface="굴림" panose="020B0600000101010101" pitchFamily="50" charset="-127"/>
                <a:ea typeface="굴림" panose="020B0600000101010101" pitchFamily="50" charset="-127"/>
              </a:rPr>
              <a:t>이 무엇인지를 알아야한다</a:t>
            </a:r>
            <a:r>
              <a:rPr lang="en-US" altLang="ko-KR" sz="1600">
                <a:latin typeface="굴림" panose="020B0600000101010101" pitchFamily="50" charset="-127"/>
                <a:ea typeface="굴림" panose="020B0600000101010101" pitchFamily="50" charset="-127"/>
              </a:rPr>
              <a:t>.</a:t>
            </a:r>
          </a:p>
          <a:p>
            <a:pPr>
              <a:lnSpc>
                <a:spcPct val="114000"/>
              </a:lnSpc>
            </a:pPr>
            <a:r>
              <a:rPr lang="ko-KR" altLang="en-US" sz="1600">
                <a:latin typeface="굴림" panose="020B0600000101010101" pitchFamily="50" charset="-127"/>
                <a:ea typeface="굴림" panose="020B0600000101010101" pitchFamily="50" charset="-127"/>
              </a:rPr>
              <a:t>원래의 </a:t>
            </a:r>
            <a:r>
              <a:rPr lang="en-US" altLang="ko-KR" sz="1600">
                <a:latin typeface="굴림" panose="020B0600000101010101" pitchFamily="50" charset="-127"/>
                <a:ea typeface="굴림" panose="020B0600000101010101" pitchFamily="50" charset="-127"/>
              </a:rPr>
              <a:t>few-shot learning</a:t>
            </a:r>
            <a:r>
              <a:rPr lang="ko-KR" altLang="en-US" sz="1600">
                <a:latin typeface="굴림" panose="020B0600000101010101" pitchFamily="50" charset="-127"/>
                <a:ea typeface="굴림" panose="020B0600000101010101" pitchFamily="50" charset="-127"/>
              </a:rPr>
              <a:t>이 무엇인지는 </a:t>
            </a:r>
            <a:r>
              <a:rPr lang="en-US" altLang="ko-KR" sz="1600">
                <a:latin typeface="굴림" panose="020B0600000101010101" pitchFamily="50" charset="-127"/>
                <a:ea typeface="굴림" panose="020B0600000101010101" pitchFamily="50" charset="-127"/>
                <a:hlinkClick r:id="rId2"/>
              </a:rPr>
              <a:t>Shusen Wang </a:t>
            </a:r>
            <a:r>
              <a:rPr lang="ko-KR" altLang="en-US" sz="1600">
                <a:latin typeface="굴림" panose="020B0600000101010101" pitchFamily="50" charset="-127"/>
                <a:ea typeface="굴림" panose="020B0600000101010101" pitchFamily="50" charset="-127"/>
                <a:hlinkClick r:id="rId2"/>
              </a:rPr>
              <a:t>교수 영상</a:t>
            </a:r>
            <a:r>
              <a:rPr lang="ko-KR" altLang="en-US" sz="1600">
                <a:latin typeface="굴림" panose="020B0600000101010101" pitchFamily="50" charset="-127"/>
                <a:ea typeface="굴림" panose="020B0600000101010101" pitchFamily="50" charset="-127"/>
              </a:rPr>
              <a:t>에 매우 잘 설명되어 있다</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핵심은 </a:t>
            </a:r>
            <a:r>
              <a:rPr lang="en-US" altLang="ko-KR" sz="1600">
                <a:latin typeface="굴림" panose="020B0600000101010101" pitchFamily="50" charset="-127"/>
                <a:ea typeface="굴림" panose="020B0600000101010101" pitchFamily="50" charset="-127"/>
              </a:rPr>
              <a:t>"Learn-to-Learn"</a:t>
            </a:r>
            <a:r>
              <a:rPr lang="ko-KR" altLang="en-US" sz="1600">
                <a:latin typeface="굴림" panose="020B0600000101010101" pitchFamily="50" charset="-127"/>
                <a:ea typeface="굴림" panose="020B0600000101010101" pitchFamily="50" charset="-127"/>
              </a:rPr>
              <a:t>으로 모델이 학습할 수 있는 능력</a:t>
            </a:r>
            <a:r>
              <a:rPr lang="en-US" altLang="ko-KR" sz="1600">
                <a:latin typeface="굴림" panose="020B0600000101010101" pitchFamily="50" charset="-127"/>
                <a:ea typeface="굴림" panose="020B0600000101010101" pitchFamily="50" charset="-127"/>
              </a:rPr>
              <a:t>(meta-learning)</a:t>
            </a:r>
            <a:r>
              <a:rPr lang="ko-KR" altLang="en-US" sz="1600">
                <a:latin typeface="굴림" panose="020B0600000101010101" pitchFamily="50" charset="-127"/>
                <a:ea typeface="굴림" panose="020B0600000101010101" pitchFamily="50" charset="-127"/>
              </a:rPr>
              <a:t>을 잘 한다면</a:t>
            </a:r>
            <a:r>
              <a:rPr lang="en-US" altLang="ko-KR" sz="1600">
                <a:latin typeface="굴림" panose="020B0600000101010101" pitchFamily="50" charset="-127"/>
                <a:ea typeface="굴림" panose="020B0600000101010101" pitchFamily="50" charset="-127"/>
              </a:rPr>
              <a:t>, training </a:t>
            </a:r>
            <a:r>
              <a:rPr lang="ko-KR" altLang="en-US" sz="1600">
                <a:latin typeface="굴림" panose="020B0600000101010101" pitchFamily="50" charset="-127"/>
                <a:ea typeface="굴림" panose="020B0600000101010101" pitchFamily="50" charset="-127"/>
              </a:rPr>
              <a:t>과정에서 한번도 학습하지 못한 데이터가 입력으로 왔을 때 </a:t>
            </a:r>
            <a:r>
              <a:rPr lang="en-US" altLang="ko-KR" sz="1600">
                <a:latin typeface="굴림" panose="020B0600000101010101" pitchFamily="50" charset="-127"/>
                <a:ea typeface="굴림" panose="020B0600000101010101" pitchFamily="50" charset="-127"/>
              </a:rPr>
              <a:t>support set(few shot)</a:t>
            </a:r>
            <a:r>
              <a:rPr lang="ko-KR" altLang="en-US" sz="1600">
                <a:latin typeface="굴림" panose="020B0600000101010101" pitchFamily="50" charset="-127"/>
                <a:ea typeface="굴림" panose="020B0600000101010101" pitchFamily="50" charset="-127"/>
              </a:rPr>
              <a:t>에서 몇개의 예시만 있다면 이를 잘 구분할 수 있다는 것이다</a:t>
            </a:r>
            <a:r>
              <a:rPr lang="en-US" altLang="ko-KR" sz="1600">
                <a:latin typeface="굴림" panose="020B0600000101010101" pitchFamily="50" charset="-127"/>
                <a:ea typeface="굴림" panose="020B0600000101010101" pitchFamily="50" charset="-127"/>
              </a:rPr>
              <a:t>.</a:t>
            </a:r>
          </a:p>
          <a:p>
            <a:pPr>
              <a:lnSpc>
                <a:spcPct val="114000"/>
              </a:lnSpc>
            </a:pPr>
            <a:r>
              <a:rPr lang="ko-KR" altLang="en-US" sz="1600">
                <a:latin typeface="굴림" panose="020B0600000101010101" pitchFamily="50" charset="-127"/>
                <a:ea typeface="굴림" panose="020B0600000101010101" pitchFamily="50" charset="-127"/>
              </a:rPr>
              <a:t>언어모델에서의 </a:t>
            </a:r>
            <a:r>
              <a:rPr lang="en-US" altLang="ko-KR" sz="1600">
                <a:latin typeface="굴림" panose="020B0600000101010101" pitchFamily="50" charset="-127"/>
                <a:ea typeface="굴림" panose="020B0600000101010101" pitchFamily="50" charset="-127"/>
              </a:rPr>
              <a:t>few-shot learning</a:t>
            </a:r>
            <a:r>
              <a:rPr lang="ko-KR" altLang="en-US" sz="1600">
                <a:latin typeface="굴림" panose="020B0600000101010101" pitchFamily="50" charset="-127"/>
                <a:ea typeface="굴림" panose="020B0600000101010101" pitchFamily="50" charset="-127"/>
              </a:rPr>
              <a:t>은 바로 이 </a:t>
            </a:r>
            <a:r>
              <a:rPr lang="en-US" altLang="ko-KR" sz="1600">
                <a:latin typeface="굴림" panose="020B0600000101010101" pitchFamily="50" charset="-127"/>
                <a:ea typeface="굴림" panose="020B0600000101010101" pitchFamily="50" charset="-127"/>
              </a:rPr>
              <a:t>support set</a:t>
            </a:r>
            <a:r>
              <a:rPr lang="ko-KR" altLang="en-US" sz="1600">
                <a:latin typeface="굴림" panose="020B0600000101010101" pitchFamily="50" charset="-127"/>
                <a:ea typeface="굴림" panose="020B0600000101010101" pitchFamily="50" charset="-127"/>
              </a:rPr>
              <a:t>이 주어지는 상황을 말한다</a:t>
            </a:r>
            <a:r>
              <a:rPr lang="en-US" altLang="ko-KR" sz="1600">
                <a:latin typeface="굴림" panose="020B0600000101010101" pitchFamily="50" charset="-127"/>
                <a:ea typeface="굴림" panose="020B0600000101010101" pitchFamily="50" charset="-127"/>
              </a:rPr>
              <a:t>. support set</a:t>
            </a:r>
            <a:r>
              <a:rPr lang="ko-KR" altLang="en-US" sz="1600">
                <a:latin typeface="굴림" panose="020B0600000101010101" pitchFamily="50" charset="-127"/>
                <a:ea typeface="굴림" panose="020B0600000101010101" pitchFamily="50" charset="-127"/>
              </a:rPr>
              <a:t>의 </a:t>
            </a:r>
            <a:r>
              <a:rPr lang="en-US" altLang="ko-KR" sz="1600">
                <a:latin typeface="굴림" panose="020B0600000101010101" pitchFamily="50" charset="-127"/>
                <a:ea typeface="굴림" panose="020B0600000101010101" pitchFamily="50" charset="-127"/>
              </a:rPr>
              <a:t>example</a:t>
            </a:r>
            <a:r>
              <a:rPr lang="ko-KR" altLang="en-US" sz="1600">
                <a:latin typeface="굴림" panose="020B0600000101010101" pitchFamily="50" charset="-127"/>
                <a:ea typeface="굴림" panose="020B0600000101010101" pitchFamily="50" charset="-127"/>
              </a:rPr>
              <a:t>수가 </a:t>
            </a:r>
            <a:r>
              <a:rPr lang="en-US" altLang="ko-KR" sz="1600">
                <a:latin typeface="굴림" panose="020B0600000101010101" pitchFamily="50" charset="-127"/>
                <a:ea typeface="굴림" panose="020B0600000101010101" pitchFamily="50" charset="-127"/>
              </a:rPr>
              <a:t>0</a:t>
            </a:r>
            <a:r>
              <a:rPr lang="ko-KR" altLang="en-US" sz="1600">
                <a:latin typeface="굴림" panose="020B0600000101010101" pitchFamily="50" charset="-127"/>
                <a:ea typeface="굴림" panose="020B0600000101010101" pitchFamily="50" charset="-127"/>
              </a:rPr>
              <a:t>개면 </a:t>
            </a:r>
            <a:r>
              <a:rPr lang="en-US" altLang="ko-KR" sz="1600">
                <a:latin typeface="굴림" panose="020B0600000101010101" pitchFamily="50" charset="-127"/>
                <a:ea typeface="굴림" panose="020B0600000101010101" pitchFamily="50" charset="-127"/>
              </a:rPr>
              <a:t>zero-shot, 1</a:t>
            </a:r>
            <a:r>
              <a:rPr lang="ko-KR" altLang="en-US" sz="1600">
                <a:latin typeface="굴림" panose="020B0600000101010101" pitchFamily="50" charset="-127"/>
                <a:ea typeface="굴림" panose="020B0600000101010101" pitchFamily="50" charset="-127"/>
              </a:rPr>
              <a:t>개면 </a:t>
            </a:r>
            <a:r>
              <a:rPr lang="en-US" altLang="ko-KR" sz="1600">
                <a:latin typeface="굴림" panose="020B0600000101010101" pitchFamily="50" charset="-127"/>
                <a:ea typeface="굴림" panose="020B0600000101010101" pitchFamily="50" charset="-127"/>
              </a:rPr>
              <a:t>one-shot, 2</a:t>
            </a:r>
            <a:r>
              <a:rPr lang="ko-KR" altLang="en-US" sz="1600">
                <a:latin typeface="굴림" panose="020B0600000101010101" pitchFamily="50" charset="-127"/>
                <a:ea typeface="굴림" panose="020B0600000101010101" pitchFamily="50" charset="-127"/>
              </a:rPr>
              <a:t>개 이상이면 </a:t>
            </a:r>
            <a:r>
              <a:rPr lang="en-US" altLang="ko-KR" sz="1600">
                <a:latin typeface="굴림" panose="020B0600000101010101" pitchFamily="50" charset="-127"/>
                <a:ea typeface="굴림" panose="020B0600000101010101" pitchFamily="50" charset="-127"/>
              </a:rPr>
              <a:t>few-shot</a:t>
            </a:r>
            <a:r>
              <a:rPr lang="ko-KR" altLang="en-US" sz="1600">
                <a:latin typeface="굴림" panose="020B0600000101010101" pitchFamily="50" charset="-127"/>
                <a:ea typeface="굴림" panose="020B0600000101010101" pitchFamily="50" charset="-127"/>
              </a:rPr>
              <a:t>이라고 불리는 것인데</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중요한 것은 </a:t>
            </a:r>
            <a:r>
              <a:rPr lang="en-US" altLang="ko-KR" sz="1600">
                <a:latin typeface="굴림" panose="020B0600000101010101" pitchFamily="50" charset="-127"/>
                <a:ea typeface="굴림" panose="020B0600000101010101" pitchFamily="50" charset="-127"/>
              </a:rPr>
              <a:t>learning</a:t>
            </a:r>
            <a:r>
              <a:rPr lang="ko-KR" altLang="en-US" sz="1600">
                <a:latin typeface="굴림" panose="020B0600000101010101" pitchFamily="50" charset="-127"/>
                <a:ea typeface="굴림" panose="020B0600000101010101" pitchFamily="50" charset="-127"/>
              </a:rPr>
              <a:t>이라고 하지만 실제로는 </a:t>
            </a:r>
            <a:r>
              <a:rPr lang="en-US" altLang="ko-KR" sz="1600">
                <a:latin typeface="굴림" panose="020B0600000101010101" pitchFamily="50" charset="-127"/>
                <a:ea typeface="굴림" panose="020B0600000101010101" pitchFamily="50" charset="-127"/>
              </a:rPr>
              <a:t>gradient update</a:t>
            </a:r>
            <a:r>
              <a:rPr lang="ko-KR" altLang="en-US" sz="1600">
                <a:latin typeface="굴림" panose="020B0600000101010101" pitchFamily="50" charset="-127"/>
                <a:ea typeface="굴림" panose="020B0600000101010101" pitchFamily="50" charset="-127"/>
              </a:rPr>
              <a:t>이 일어나지 않는 과정 </a:t>
            </a:r>
            <a:r>
              <a:rPr lang="en-US" altLang="ko-KR" sz="1600">
                <a:latin typeface="굴림" panose="020B0600000101010101" pitchFamily="50" charset="-127"/>
                <a:ea typeface="굴림" panose="020B0600000101010101" pitchFamily="50" charset="-127"/>
              </a:rPr>
              <a:t>forward pass</a:t>
            </a:r>
            <a:r>
              <a:rPr lang="ko-KR" altLang="en-US" sz="1600">
                <a:latin typeface="굴림" panose="020B0600000101010101" pitchFamily="50" charset="-127"/>
                <a:ea typeface="굴림" panose="020B0600000101010101" pitchFamily="50" charset="-127"/>
              </a:rPr>
              <a:t>라는 것이다</a:t>
            </a:r>
            <a:r>
              <a:rPr lang="en-US" altLang="ko-KR" sz="1600">
                <a:latin typeface="굴림" panose="020B0600000101010101" pitchFamily="50" charset="-127"/>
                <a:ea typeface="굴림" panose="020B0600000101010101" pitchFamily="50" charset="-127"/>
              </a:rPr>
              <a:t>. GPT3</a:t>
            </a:r>
            <a:r>
              <a:rPr lang="ko-KR" altLang="en-US" sz="1600">
                <a:latin typeface="굴림" panose="020B0600000101010101" pitchFamily="50" charset="-127"/>
                <a:ea typeface="굴림" panose="020B0600000101010101" pitchFamily="50" charset="-127"/>
              </a:rPr>
              <a:t>의 </a:t>
            </a:r>
            <a:r>
              <a:rPr lang="en-US" altLang="ko-KR" sz="1600">
                <a:latin typeface="굴림" panose="020B0600000101010101" pitchFamily="50" charset="-127"/>
                <a:ea typeface="굴림" panose="020B0600000101010101" pitchFamily="50" charset="-127"/>
              </a:rPr>
              <a:t>input</a:t>
            </a:r>
            <a:r>
              <a:rPr lang="ko-KR" altLang="en-US" sz="1600">
                <a:latin typeface="굴림" panose="020B0600000101010101" pitchFamily="50" charset="-127"/>
                <a:ea typeface="굴림" panose="020B0600000101010101" pitchFamily="50" charset="-127"/>
              </a:rPr>
              <a:t>을 보면 이를 잘 이해할 수 있다</a:t>
            </a:r>
            <a:r>
              <a:rPr lang="en-US" altLang="ko-KR" sz="1600">
                <a:latin typeface="굴림" panose="020B0600000101010101" pitchFamily="50" charset="-127"/>
                <a:ea typeface="굴림" panose="020B0600000101010101" pitchFamily="50" charset="-127"/>
              </a:rPr>
              <a:t>.</a:t>
            </a:r>
            <a:r>
              <a:rPr lang="en-US" altLang="ko-KR" sz="1600">
                <a:latin typeface="굴림" panose="020B0600000101010101" pitchFamily="50" charset="-127"/>
                <a:ea typeface="굴림" panose="020B0600000101010101" pitchFamily="50" charset="-127"/>
              </a:rPr>
              <a:t> </a:t>
            </a:r>
            <a:endParaRPr lang="en-US" altLang="ko-KR" sz="1600" smtClean="0">
              <a:latin typeface="굴림" panose="020B0600000101010101" pitchFamily="50" charset="-127"/>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3074" name="Picture 2" descr="https://blog.kakaocdn.net/dn/Q4RwE/btrtvsur7T7/Ld6pRMagreoqSNZYh91kf1/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23" y="4027170"/>
            <a:ext cx="8639999" cy="264795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2032756" y="6105099"/>
            <a:ext cx="1582484" cy="338554"/>
          </a:xfrm>
          <a:prstGeom prst="rect">
            <a:avLst/>
          </a:prstGeom>
        </p:spPr>
        <p:txBody>
          <a:bodyPr wrap="none">
            <a:spAutoFit/>
          </a:bodyPr>
          <a:lstStyle/>
          <a:p>
            <a:r>
              <a:rPr lang="en-US" sz="1600" b="1" smtClean="0">
                <a:latin typeface="Noto Sans KR"/>
              </a:rPr>
              <a:t>[ GPT3 </a:t>
            </a:r>
            <a:r>
              <a:rPr lang="ko-KR" altLang="en-US" sz="1600" b="1" smtClean="0">
                <a:latin typeface="Noto Sans KR"/>
              </a:rPr>
              <a:t>입력  </a:t>
            </a:r>
            <a:r>
              <a:rPr lang="en-US" altLang="ko-KR" sz="1600" b="1" smtClean="0">
                <a:latin typeface="Noto Sans KR"/>
              </a:rPr>
              <a:t>]</a:t>
            </a:r>
            <a:endParaRPr lang="ru-RU" sz="1600" b="1"/>
          </a:p>
        </p:txBody>
      </p:sp>
    </p:spTree>
    <p:extLst>
      <p:ext uri="{BB962C8B-B14F-4D97-AF65-F5344CB8AC3E}">
        <p14:creationId xmlns:p14="http://schemas.microsoft.com/office/powerpoint/2010/main" val="427563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5706690"/>
          </a:xfrm>
          <a:prstGeom prst="rect">
            <a:avLst/>
          </a:prstGeom>
          <a:ln>
            <a:solidFill>
              <a:srgbClr val="00FF99"/>
            </a:solidFill>
          </a:ln>
        </p:spPr>
        <p:txBody>
          <a:bodyPr wrap="square">
            <a:spAutoFit/>
          </a:bodyPr>
          <a:lstStyle/>
          <a:p>
            <a:pPr>
              <a:lnSpc>
                <a:spcPct val="114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rPr>
              <a:t>in-context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a:t>
            </a:r>
            <a:r>
              <a:rPr lang="en-US" altLang="ko-KR" sz="1600" b="1">
                <a:latin typeface="굴림" panose="020B0600000101010101" pitchFamily="50" charset="-127"/>
                <a:ea typeface="굴림" panose="020B0600000101010101" pitchFamily="50" charset="-127"/>
              </a:rPr>
              <a:t>learning</a:t>
            </a:r>
            <a:r>
              <a:rPr lang="ko-KR" altLang="en-US" sz="1600" b="1" smtClean="0">
                <a:latin typeface="굴림" panose="020B0600000101010101" pitchFamily="50" charset="-127"/>
                <a:ea typeface="굴림" panose="020B0600000101010101" pitchFamily="50" charset="-127"/>
              </a:rPr>
              <a:t>이란</a:t>
            </a:r>
            <a:r>
              <a:rPr lang="en-US" altLang="ko-KR" sz="1600" b="1" smtClean="0">
                <a:latin typeface="굴림" panose="020B0600000101010101" pitchFamily="50" charset="-127"/>
                <a:ea typeface="굴림" panose="020B0600000101010101" pitchFamily="50" charset="-127"/>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en-US" altLang="ko-KR" sz="1600" smtClean="0">
                <a:latin typeface="굴림" panose="020B0600000101010101" pitchFamily="50" charset="-127"/>
                <a:ea typeface="굴림" panose="020B0600000101010101" pitchFamily="50" charset="-127"/>
                <a:cs typeface="Times New Roman" panose="02020603050405020304" pitchFamily="18" charset="0"/>
              </a:rPr>
              <a:t>GPT3 </a:t>
            </a:r>
            <a:r>
              <a:rPr lang="ko-KR" altLang="en-US" sz="1600">
                <a:latin typeface="굴림" panose="020B0600000101010101" pitchFamily="50" charset="-127"/>
                <a:ea typeface="굴림" panose="020B0600000101010101" pitchFamily="50" charset="-127"/>
                <a:cs typeface="Times New Roman" panose="02020603050405020304" pitchFamily="18" charset="0"/>
              </a:rPr>
              <a:t>입력은 </a:t>
            </a:r>
            <a:r>
              <a:rPr lang="en-US" altLang="ko-KR" sz="1600">
                <a:latin typeface="굴림" panose="020B0600000101010101" pitchFamily="50" charset="-127"/>
                <a:ea typeface="굴림" panose="020B0600000101010101" pitchFamily="50" charset="-127"/>
                <a:cs typeface="Times New Roman" panose="02020603050405020304" pitchFamily="18" charset="0"/>
              </a:rPr>
              <a:t>[task description, [SEP], examples, [SEP], prompt :]</a:t>
            </a:r>
            <a:r>
              <a:rPr lang="ko-KR" altLang="en-US" sz="1600">
                <a:latin typeface="굴림" panose="020B0600000101010101" pitchFamily="50" charset="-127"/>
                <a:ea typeface="굴림" panose="020B0600000101010101" pitchFamily="50" charset="-127"/>
                <a:cs typeface="Times New Roman" panose="02020603050405020304" pitchFamily="18" charset="0"/>
              </a:rPr>
              <a:t>의 형태이며 출력은 </a:t>
            </a:r>
            <a:r>
              <a:rPr lang="en-US" altLang="ko-KR" sz="1600">
                <a:latin typeface="굴림" panose="020B0600000101010101" pitchFamily="50" charset="-127"/>
                <a:ea typeface="굴림" panose="020B0600000101010101" pitchFamily="50" charset="-127"/>
                <a:cs typeface="Times New Roman" panose="02020603050405020304" pitchFamily="18" charset="0"/>
              </a:rPr>
              <a:t>prompt</a:t>
            </a:r>
            <a:r>
              <a:rPr lang="ko-KR" altLang="en-US" sz="1600">
                <a:latin typeface="굴림" panose="020B0600000101010101" pitchFamily="50" charset="-127"/>
                <a:ea typeface="굴림" panose="020B0600000101010101" pitchFamily="50" charset="-127"/>
                <a:cs typeface="Times New Roman" panose="02020603050405020304" pitchFamily="18" charset="0"/>
              </a:rPr>
              <a:t>에 알맞은 </a:t>
            </a:r>
            <a:r>
              <a:rPr lang="en-US" altLang="ko-KR" sz="1600">
                <a:latin typeface="굴림" panose="020B0600000101010101" pitchFamily="50" charset="-127"/>
                <a:ea typeface="굴림" panose="020B0600000101010101" pitchFamily="50" charset="-127"/>
                <a:cs typeface="Times New Roman" panose="02020603050405020304" pitchFamily="18" charset="0"/>
              </a:rPr>
              <a:t>token sequence</a:t>
            </a:r>
            <a:r>
              <a:rPr lang="ko-KR" altLang="en-US" sz="1600">
                <a:latin typeface="굴림" panose="020B0600000101010101" pitchFamily="50" charset="-127"/>
                <a:ea typeface="굴림" panose="020B0600000101010101" pitchFamily="50" charset="-127"/>
                <a:cs typeface="Times New Roman" panose="02020603050405020304" pitchFamily="18" charset="0"/>
              </a:rPr>
              <a:t>이다</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즉</a:t>
            </a:r>
            <a:r>
              <a:rPr lang="en-US" altLang="ko-KR" sz="1600">
                <a:latin typeface="굴림" panose="020B0600000101010101" pitchFamily="50" charset="-127"/>
                <a:ea typeface="굴림" panose="020B0600000101010101" pitchFamily="50" charset="-127"/>
                <a:cs typeface="Times New Roman" panose="02020603050405020304" pitchFamily="18" charset="0"/>
              </a:rPr>
              <a:t>, example </a:t>
            </a:r>
            <a:r>
              <a:rPr lang="ko-KR" altLang="en-US" sz="1600">
                <a:latin typeface="굴림" panose="020B0600000101010101" pitchFamily="50" charset="-127"/>
                <a:ea typeface="굴림" panose="020B0600000101010101" pitchFamily="50" charset="-127"/>
                <a:cs typeface="Times New Roman" panose="02020603050405020304" pitchFamily="18" charset="0"/>
              </a:rPr>
              <a:t>수가 많아지면 모델의 성능이 더 좋아지며</a:t>
            </a:r>
            <a:r>
              <a:rPr lang="en-US" altLang="ko-KR" sz="1600">
                <a:latin typeface="굴림" panose="020B0600000101010101" pitchFamily="50" charset="-127"/>
                <a:ea typeface="굴림" panose="020B0600000101010101" pitchFamily="50" charset="-127"/>
                <a:cs typeface="Times New Roman" panose="02020603050405020304" pitchFamily="18" charset="0"/>
              </a:rPr>
              <a:t>, task description</a:t>
            </a:r>
            <a:r>
              <a:rPr lang="ko-KR" altLang="en-US" sz="1600">
                <a:latin typeface="굴림" panose="020B0600000101010101" pitchFamily="50" charset="-127"/>
                <a:ea typeface="굴림" panose="020B0600000101010101" pitchFamily="50" charset="-127"/>
                <a:cs typeface="Times New Roman" panose="02020603050405020304" pitchFamily="18" charset="0"/>
              </a:rPr>
              <a:t>과 </a:t>
            </a:r>
            <a:r>
              <a:rPr lang="en-US" altLang="ko-KR" sz="1600">
                <a:latin typeface="굴림" panose="020B0600000101010101" pitchFamily="50" charset="-127"/>
                <a:ea typeface="굴림" panose="020B0600000101010101" pitchFamily="50" charset="-127"/>
                <a:cs typeface="Times New Roman" panose="02020603050405020304" pitchFamily="18" charset="0"/>
              </a:rPr>
              <a:t>example</a:t>
            </a:r>
            <a:r>
              <a:rPr lang="ko-KR" altLang="en-US" sz="1600">
                <a:latin typeface="굴림" panose="020B0600000101010101" pitchFamily="50" charset="-127"/>
                <a:ea typeface="굴림" panose="020B0600000101010101" pitchFamily="50" charset="-127"/>
                <a:cs typeface="Times New Roman" panose="02020603050405020304" pitchFamily="18" charset="0"/>
              </a:rPr>
              <a:t>들을 어떻게 주느냐가 모델의 성능에 영향을 주게 </a:t>
            </a:r>
            <a:r>
              <a:rPr lang="ko-KR" altLang="en-US" sz="1600">
                <a:latin typeface="굴림" panose="020B0600000101010101" pitchFamily="50" charset="-127"/>
                <a:ea typeface="굴림" panose="020B0600000101010101" pitchFamily="50" charset="-127"/>
                <a:cs typeface="Times New Roman" panose="02020603050405020304" pitchFamily="18" charset="0"/>
              </a:rPr>
              <a:t>된다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ko-KR" altLang="en-US" sz="1600">
                <a:latin typeface="굴림" panose="020B0600000101010101" pitchFamily="50" charset="-127"/>
                <a:ea typeface="굴림" panose="020B0600000101010101" pitchFamily="50" charset="-127"/>
                <a:cs typeface="Times New Roman" panose="02020603050405020304" pitchFamily="18" charset="0"/>
              </a:rPr>
              <a:t>정리하자면 모델의 크기가 커지면서 </a:t>
            </a:r>
            <a:r>
              <a:rPr lang="en-US" altLang="ko-KR" sz="1600">
                <a:latin typeface="굴림" panose="020B0600000101010101" pitchFamily="50" charset="-127"/>
                <a:ea typeface="굴림" panose="020B0600000101010101" pitchFamily="50" charset="-127"/>
                <a:cs typeface="Times New Roman" panose="02020603050405020304" pitchFamily="18" charset="0"/>
              </a:rPr>
              <a:t>few(one, zero)-shot learning</a:t>
            </a:r>
            <a:r>
              <a:rPr lang="ko-KR" altLang="en-US" sz="1600">
                <a:latin typeface="굴림" panose="020B0600000101010101" pitchFamily="50" charset="-127"/>
                <a:ea typeface="굴림" panose="020B0600000101010101" pitchFamily="50" charset="-127"/>
                <a:cs typeface="Times New Roman" panose="02020603050405020304" pitchFamily="18" charset="0"/>
              </a:rPr>
              <a:t>의 성능이 좋아지는데 이를 설명하는 것이 </a:t>
            </a:r>
            <a:r>
              <a:rPr lang="en-US" altLang="ko-KR" sz="1600">
                <a:latin typeface="굴림" panose="020B0600000101010101" pitchFamily="50" charset="-127"/>
                <a:ea typeface="굴림" panose="020B0600000101010101" pitchFamily="50" charset="-127"/>
                <a:cs typeface="Times New Roman" panose="02020603050405020304" pitchFamily="18" charset="0"/>
              </a:rPr>
              <a:t>in-context learning</a:t>
            </a:r>
            <a:r>
              <a:rPr lang="ko-KR" altLang="en-US" sz="1600">
                <a:latin typeface="굴림" panose="020B0600000101010101" pitchFamily="50" charset="-127"/>
                <a:ea typeface="굴림" panose="020B0600000101010101" pitchFamily="50" charset="-127"/>
                <a:cs typeface="Times New Roman" panose="02020603050405020304" pitchFamily="18" charset="0"/>
              </a:rPr>
              <a:t>이다</a:t>
            </a:r>
            <a:r>
              <a:rPr lang="en-US" altLang="ko-KR" sz="1600">
                <a:latin typeface="굴림" panose="020B0600000101010101" pitchFamily="50" charset="-127"/>
                <a:ea typeface="굴림" panose="020B0600000101010101" pitchFamily="50" charset="-127"/>
                <a:cs typeface="Times New Roman" panose="02020603050405020304" pitchFamily="18" charset="0"/>
              </a:rPr>
              <a:t>. stanford AI blog </a:t>
            </a:r>
            <a:r>
              <a:rPr lang="ko-KR" altLang="en-US" sz="1600">
                <a:latin typeface="굴림" panose="020B0600000101010101" pitchFamily="50" charset="-127"/>
                <a:ea typeface="굴림" panose="020B0600000101010101" pitchFamily="50" charset="-127"/>
                <a:cs typeface="Times New Roman" panose="02020603050405020304" pitchFamily="18" charset="0"/>
              </a:rPr>
              <a:t>글에 이러한 양상이 잘 정리되어 있다</a:t>
            </a:r>
            <a:r>
              <a:rPr lang="en-US" altLang="ko-KR" sz="1600">
                <a:latin typeface="굴림" panose="020B0600000101010101" pitchFamily="50" charset="-127"/>
                <a:ea typeface="굴림" panose="020B0600000101010101" pitchFamily="50" charset="-127"/>
                <a:cs typeface="Times New Roman" panose="02020603050405020304" pitchFamily="18" charset="0"/>
              </a:rPr>
              <a:t>.</a:t>
            </a:r>
          </a:p>
          <a:p>
            <a:pPr>
              <a:lnSpc>
                <a:spcPct val="114000"/>
              </a:lnSpc>
            </a:pP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en-US" altLang="ko-KR" sz="1600">
                <a:latin typeface="굴림" panose="020B0600000101010101" pitchFamily="50" charset="-127"/>
                <a:ea typeface="굴림" panose="020B0600000101010101" pitchFamily="50" charset="-127"/>
                <a:cs typeface="Times New Roman" panose="02020603050405020304" pitchFamily="18" charset="0"/>
              </a:rPr>
              <a:t>Informally, in-context learning describes a different paradigm of “learning” where the model is fed input normally as if it were a black box, and the input to the model describes a new task with some possible examples while the resulting output of the model reflects that new task as if the model had “learned”. While imprecise, the term is meant to capture common behaviour that was noted in the GPT-3 paper by OpenAI as a phenomenon that GPT-3 displayed with surprising consistency.</a:t>
            </a:r>
          </a:p>
          <a:p>
            <a:pPr>
              <a:lnSpc>
                <a:spcPct val="114000"/>
              </a:lnSpc>
            </a:pPr>
            <a:r>
              <a:rPr lang="en-US" altLang="ko-KR" sz="1600">
                <a:latin typeface="굴림" panose="020B0600000101010101" pitchFamily="50" charset="-127"/>
                <a:ea typeface="굴림" panose="020B0600000101010101" pitchFamily="50" charset="-127"/>
                <a:cs typeface="Times New Roman" panose="02020603050405020304" pitchFamily="18" charset="0"/>
              </a:rPr>
              <a:t> </a:t>
            </a: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a:p>
            <a:pPr>
              <a:lnSpc>
                <a:spcPct val="114000"/>
              </a:lnSpc>
            </a:pPr>
            <a:r>
              <a:rPr lang="en-US" altLang="ko-KR" sz="1600">
                <a:latin typeface="굴림" panose="020B0600000101010101" pitchFamily="50" charset="-127"/>
                <a:ea typeface="굴림" panose="020B0600000101010101" pitchFamily="50" charset="-127"/>
                <a:cs typeface="Times New Roman" panose="02020603050405020304" pitchFamily="18" charset="0"/>
              </a:rPr>
              <a:t>GPT3</a:t>
            </a:r>
            <a:r>
              <a:rPr lang="ko-KR" altLang="en-US" sz="1600">
                <a:latin typeface="굴림" panose="020B0600000101010101" pitchFamily="50" charset="-127"/>
                <a:ea typeface="굴림" panose="020B0600000101010101" pitchFamily="50" charset="-127"/>
                <a:cs typeface="Times New Roman" panose="02020603050405020304" pitchFamily="18" charset="0"/>
              </a:rPr>
              <a:t>의 놀라운 점은 </a:t>
            </a:r>
            <a:r>
              <a:rPr lang="en-US" altLang="ko-KR" sz="1600">
                <a:latin typeface="굴림" panose="020B0600000101010101" pitchFamily="50" charset="-127"/>
                <a:ea typeface="굴림" panose="020B0600000101010101" pitchFamily="50" charset="-127"/>
                <a:cs typeface="Times New Roman" panose="02020603050405020304" pitchFamily="18" charset="0"/>
              </a:rPr>
              <a:t>example</a:t>
            </a:r>
            <a:r>
              <a:rPr lang="ko-KR" altLang="en-US" sz="1600">
                <a:latin typeface="굴림" panose="020B0600000101010101" pitchFamily="50" charset="-127"/>
                <a:ea typeface="굴림" panose="020B0600000101010101" pitchFamily="50" charset="-127"/>
                <a:cs typeface="Times New Roman" panose="02020603050405020304" pitchFamily="18" charset="0"/>
              </a:rPr>
              <a:t>이 몇개만 주어진다면 </a:t>
            </a:r>
            <a:r>
              <a:rPr lang="en-US" altLang="ko-KR" sz="1600">
                <a:latin typeface="굴림" panose="020B0600000101010101" pitchFamily="50" charset="-127"/>
                <a:ea typeface="굴림" panose="020B0600000101010101" pitchFamily="50" charset="-127"/>
                <a:cs typeface="Times New Roman" panose="02020603050405020304" pitchFamily="18" charset="0"/>
              </a:rPr>
              <a:t>prompt</a:t>
            </a:r>
            <a:r>
              <a:rPr lang="ko-KR" altLang="en-US" sz="1600">
                <a:latin typeface="굴림" panose="020B0600000101010101" pitchFamily="50" charset="-127"/>
                <a:ea typeface="굴림" panose="020B0600000101010101" pitchFamily="50" charset="-127"/>
                <a:cs typeface="Times New Roman" panose="02020603050405020304" pitchFamily="18" charset="0"/>
              </a:rPr>
              <a:t>에 대한 출력이 매우 안정적이며 반복적으로 알맞은 결과가 나온다는 것이다</a:t>
            </a:r>
            <a:r>
              <a:rPr lang="en-US" altLang="ko-KR" sz="1600">
                <a:latin typeface="굴림" panose="020B0600000101010101" pitchFamily="50" charset="-127"/>
                <a:ea typeface="굴림" panose="020B0600000101010101" pitchFamily="50" charset="-127"/>
                <a:cs typeface="Times New Roman" panose="02020603050405020304" pitchFamily="18" charset="0"/>
              </a:rPr>
              <a:t>(!). </a:t>
            </a:r>
            <a:r>
              <a:rPr lang="ko-KR" altLang="en-US" sz="1600">
                <a:latin typeface="굴림" panose="020B0600000101010101" pitchFamily="50" charset="-127"/>
                <a:ea typeface="굴림" panose="020B0600000101010101" pitchFamily="50" charset="-127"/>
                <a:cs typeface="Times New Roman" panose="02020603050405020304" pitchFamily="18" charset="0"/>
              </a:rPr>
              <a:t>또한 이렇게 </a:t>
            </a:r>
            <a:r>
              <a:rPr lang="en-US" altLang="ko-KR" sz="1600">
                <a:latin typeface="굴림" panose="020B0600000101010101" pitchFamily="50" charset="-127"/>
                <a:ea typeface="굴림" panose="020B0600000101010101" pitchFamily="50" charset="-127"/>
                <a:cs typeface="Times New Roman" panose="02020603050405020304" pitchFamily="18" charset="0"/>
              </a:rPr>
              <a:t>example-based conditioning </a:t>
            </a:r>
            <a:r>
              <a:rPr lang="ko-KR" altLang="en-US" sz="1600">
                <a:latin typeface="굴림" panose="020B0600000101010101" pitchFamily="50" charset="-127"/>
                <a:ea typeface="굴림" panose="020B0600000101010101" pitchFamily="50" charset="-127"/>
                <a:cs typeface="Times New Roman" panose="02020603050405020304" pitchFamily="18" charset="0"/>
              </a:rPr>
              <a:t>형태는 여러 태스크에 바로 적용할 수 있는 장점이 </a:t>
            </a:r>
            <a:r>
              <a:rPr lang="ko-KR" altLang="en-US" sz="1600">
                <a:latin typeface="굴림" panose="020B0600000101010101" pitchFamily="50" charset="-127"/>
                <a:ea typeface="굴림" panose="020B0600000101010101" pitchFamily="50" charset="-127"/>
                <a:cs typeface="Times New Roman" panose="02020603050405020304" pitchFamily="18" charset="0"/>
              </a:rPr>
              <a:t>있다</a:t>
            </a:r>
            <a:r>
              <a:rPr lang="en-US" altLang="ko-KR" sz="1600" smtClean="0">
                <a:latin typeface="굴림" panose="020B0600000101010101" pitchFamily="50" charset="-127"/>
                <a:ea typeface="굴림" panose="020B0600000101010101" pitchFamily="50" charset="-127"/>
                <a:cs typeface="Times New Roman" panose="02020603050405020304" pitchFamily="18" charset="0"/>
              </a:rPr>
              <a:t>.</a:t>
            </a:r>
            <a:endParaRPr lang="en-US" altLang="ko-KR" sz="1600">
              <a:latin typeface="굴림" panose="020B0600000101010101" pitchFamily="50" charset="-127"/>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3263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6050887"/>
          </a:xfrm>
          <a:prstGeom prst="rect">
            <a:avLst/>
          </a:prstGeom>
          <a:ln>
            <a:solidFill>
              <a:srgbClr val="00FF99"/>
            </a:solidFill>
          </a:ln>
        </p:spPr>
        <p:txBody>
          <a:bodyPr wrap="square">
            <a:spAutoFit/>
          </a:bodyPr>
          <a:lstStyle/>
          <a:p>
            <a:pPr>
              <a:lnSpc>
                <a:spcPct val="110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rPr>
              <a:t>in-context learning</a:t>
            </a:r>
            <a:r>
              <a:rPr lang="ko-KR" altLang="en-US" sz="1600" b="1">
                <a:latin typeface="굴림" panose="020B0600000101010101" pitchFamily="50" charset="-127"/>
                <a:ea typeface="굴림" panose="020B0600000101010101" pitchFamily="50" charset="-127"/>
              </a:rPr>
              <a:t>이란</a:t>
            </a:r>
            <a:r>
              <a:rPr lang="en-US" altLang="ko-KR" sz="1600" b="1">
                <a:latin typeface="굴림" panose="020B0600000101010101" pitchFamily="50" charset="-127"/>
                <a:ea typeface="굴림" panose="020B0600000101010101" pitchFamily="50" charset="-127"/>
              </a:rPr>
              <a:t>? &amp; few(one, zero)-shot </a:t>
            </a:r>
            <a:r>
              <a:rPr lang="en-US" altLang="ko-KR" sz="1600" b="1">
                <a:latin typeface="굴림" panose="020B0600000101010101" pitchFamily="50" charset="-127"/>
                <a:ea typeface="굴림" panose="020B0600000101010101" pitchFamily="50" charset="-127"/>
              </a:rPr>
              <a:t>learning</a:t>
            </a:r>
            <a:r>
              <a:rPr lang="ko-KR" altLang="en-US" sz="1600" b="1" smtClean="0">
                <a:latin typeface="굴림" panose="020B0600000101010101" pitchFamily="50" charset="-127"/>
                <a:ea typeface="굴림" panose="020B0600000101010101" pitchFamily="50" charset="-127"/>
              </a:rPr>
              <a:t>이란</a:t>
            </a:r>
            <a:r>
              <a:rPr lang="en-US" altLang="ko-KR" sz="1600" b="1" smtClean="0">
                <a:latin typeface="굴림" panose="020B0600000101010101" pitchFamily="50" charset="-127"/>
                <a:ea typeface="굴림" panose="020B0600000101010101" pitchFamily="50" charset="-127"/>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a:p>
            <a:pPr>
              <a:lnSpc>
                <a:spcPct val="110000"/>
              </a:lnSpc>
            </a:pPr>
            <a:r>
              <a:rPr lang="en-US" altLang="ko-KR" sz="1400" b="1">
                <a:latin typeface="굴림" panose="020B0600000101010101" pitchFamily="50" charset="-127"/>
                <a:ea typeface="굴림" panose="020B0600000101010101" pitchFamily="50" charset="-127"/>
                <a:cs typeface="Times New Roman" panose="02020603050405020304" pitchFamily="18" charset="0"/>
              </a:rPr>
              <a:t>(https</a:t>
            </a:r>
            <a:r>
              <a:rPr lang="en-US" altLang="ko-KR" sz="1400" b="1">
                <a:latin typeface="굴림" panose="020B0600000101010101" pitchFamily="50" charset="-127"/>
                <a:ea typeface="굴림" panose="020B0600000101010101" pitchFamily="50" charset="-127"/>
                <a:cs typeface="Times New Roman" panose="02020603050405020304" pitchFamily="18" charset="0"/>
              </a:rPr>
              <a:t>://</a:t>
            </a:r>
            <a:r>
              <a:rPr lang="en-US" altLang="ko-KR" sz="1400" b="1" smtClean="0">
                <a:latin typeface="굴림" panose="020B0600000101010101" pitchFamily="50" charset="-127"/>
                <a:ea typeface="굴림" panose="020B0600000101010101" pitchFamily="50" charset="-127"/>
                <a:cs typeface="Times New Roman" panose="02020603050405020304" pitchFamily="18" charset="0"/>
              </a:rPr>
              <a:t>littlefoxdiary.tistory.com/44)</a:t>
            </a:r>
            <a:endParaRPr lang="en-US" altLang="ko-KR" sz="1400" b="1">
              <a:latin typeface="굴림" panose="020B0600000101010101" pitchFamily="50" charset="-127"/>
              <a:ea typeface="굴림" panose="020B0600000101010101" pitchFamily="50" charset="-127"/>
              <a:cs typeface="Times New Roman" panose="02020603050405020304" pitchFamily="18" charset="0"/>
            </a:endParaRPr>
          </a:p>
          <a:p>
            <a:pPr>
              <a:lnSpc>
                <a:spcPct val="110000"/>
              </a:lnSpc>
            </a:pPr>
            <a:endParaRPr lang="en-US" altLang="ko-KR" sz="1600" smtClean="0">
              <a:latin typeface="굴림" panose="020B0600000101010101" pitchFamily="50" charset="-127"/>
              <a:ea typeface="굴림" panose="020B0600000101010101" pitchFamily="50" charset="-127"/>
              <a:cs typeface="Times New Roman" panose="02020603050405020304" pitchFamily="18" charset="0"/>
            </a:endParaRPr>
          </a:p>
          <a:p>
            <a:pPr latinLnBrk="1">
              <a:lnSpc>
                <a:spcPct val="110000"/>
              </a:lnSpc>
            </a:pPr>
            <a:r>
              <a:rPr lang="en-US" sz="1600" b="1" smtClean="0">
                <a:latin typeface="굴림" panose="020B0600000101010101" pitchFamily="50" charset="-127"/>
                <a:ea typeface="굴림" panose="020B0600000101010101" pitchFamily="50" charset="-127"/>
              </a:rPr>
              <a:t>[ GPT3 </a:t>
            </a:r>
            <a:r>
              <a:rPr lang="ko-KR" altLang="en-US" sz="1600" b="1">
                <a:latin typeface="굴림" panose="020B0600000101010101" pitchFamily="50" charset="-127"/>
                <a:ea typeface="굴림" panose="020B0600000101010101" pitchFamily="50" charset="-127"/>
              </a:rPr>
              <a:t>모델 핵심인 </a:t>
            </a:r>
            <a:r>
              <a:rPr lang="en-US" sz="1600" b="1">
                <a:latin typeface="굴림" panose="020B0600000101010101" pitchFamily="50" charset="-127"/>
                <a:ea typeface="굴림" panose="020B0600000101010101" pitchFamily="50" charset="-127"/>
              </a:rPr>
              <a:t>few-shot </a:t>
            </a:r>
            <a:r>
              <a:rPr lang="en-US" sz="1600" b="1">
                <a:latin typeface="굴림" panose="020B0600000101010101" pitchFamily="50" charset="-127"/>
                <a:ea typeface="굴림" panose="020B0600000101010101" pitchFamily="50" charset="-127"/>
              </a:rPr>
              <a:t>learning  </a:t>
            </a:r>
            <a:r>
              <a:rPr lang="ko-KR" altLang="en-US" sz="1600" b="1" smtClean="0">
                <a:latin typeface="굴림" panose="020B0600000101010101" pitchFamily="50" charset="-127"/>
                <a:ea typeface="굴림" panose="020B0600000101010101" pitchFamily="50" charset="-127"/>
              </a:rPr>
              <a:t>성능 </a:t>
            </a:r>
            <a:r>
              <a:rPr lang="en-US" altLang="ko-KR" sz="1600" b="1" smtClean="0">
                <a:latin typeface="굴림" panose="020B0600000101010101" pitchFamily="50" charset="-127"/>
                <a:ea typeface="굴림" panose="020B0600000101010101" pitchFamily="50" charset="-127"/>
              </a:rPr>
              <a:t>]</a:t>
            </a:r>
            <a:r>
              <a:rPr lang="ko-KR" altLang="en-US" sz="1600" smtClean="0">
                <a:latin typeface="굴림" panose="020B0600000101010101" pitchFamily="50" charset="-127"/>
                <a:ea typeface="굴림" panose="020B0600000101010101" pitchFamily="50" charset="-127"/>
              </a:rPr>
              <a:t>은  </a:t>
            </a:r>
            <a:r>
              <a:rPr lang="ko-KR" altLang="en-US" sz="1600">
                <a:latin typeface="굴림" panose="020B0600000101010101" pitchFamily="50" charset="-127"/>
                <a:ea typeface="굴림" panose="020B0600000101010101" pitchFamily="50" charset="-127"/>
              </a:rPr>
              <a:t>조건에 따른 결과를 요약해서 보여준다</a:t>
            </a:r>
            <a:r>
              <a:rPr lang="en-US" altLang="ko-KR" sz="1600">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a:p>
            <a:pPr latinLnBrk="1">
              <a:lnSpc>
                <a:spcPct val="110000"/>
              </a:lnSpc>
            </a:pPr>
            <a:r>
              <a:rPr lang="ko-KR" altLang="en-US" sz="1600">
                <a:latin typeface="굴림" panose="020B0600000101010101" pitchFamily="50" charset="-127"/>
                <a:ea typeface="굴림" panose="020B0600000101010101" pitchFamily="50" charset="-127"/>
              </a:rPr>
              <a:t> </a:t>
            </a:r>
            <a:r>
              <a:rPr lang="en-US" altLang="ko-KR" sz="1600" smtClean="0">
                <a:latin typeface="굴림" panose="020B0600000101010101" pitchFamily="50" charset="-127"/>
                <a:ea typeface="굴림" panose="020B0600000101010101" pitchFamily="50" charset="-127"/>
              </a:rPr>
              <a:t>1</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태스크에 대한 자연어 설명은 모델 성능을 </a:t>
            </a:r>
            <a:r>
              <a:rPr lang="ko-KR" altLang="en-US" sz="1600">
                <a:latin typeface="굴림" panose="020B0600000101010101" pitchFamily="50" charset="-127"/>
                <a:ea typeface="굴림" panose="020B0600000101010101" pitchFamily="50" charset="-127"/>
              </a:rPr>
              <a:t>향상시킨다 </a:t>
            </a:r>
            <a:endParaRPr lang="en-US" altLang="ko-KR" sz="1600" smtClean="0">
              <a:latin typeface="굴림" panose="020B0600000101010101" pitchFamily="50" charset="-127"/>
              <a:ea typeface="굴림" panose="020B0600000101010101" pitchFamily="50" charset="-127"/>
            </a:endParaRPr>
          </a:p>
          <a:p>
            <a:pPr latinLnBrk="1">
              <a:lnSpc>
                <a:spcPct val="110000"/>
              </a:lnSpc>
            </a:pPr>
            <a:r>
              <a:rPr lang="en-US" altLang="ko-KR" sz="1600">
                <a:latin typeface="굴림" panose="020B0600000101010101" pitchFamily="50" charset="-127"/>
                <a:ea typeface="굴림" panose="020B0600000101010101" pitchFamily="50" charset="-127"/>
              </a:rPr>
              <a:t> </a:t>
            </a:r>
            <a:r>
              <a:rPr lang="en-US" altLang="ko-KR" sz="1600" smtClean="0">
                <a:latin typeface="굴림" panose="020B0600000101010101" pitchFamily="50" charset="-127"/>
                <a:ea typeface="굴림" panose="020B0600000101010101" pitchFamily="50" charset="-127"/>
              </a:rPr>
              <a:t>    (</a:t>
            </a:r>
            <a:r>
              <a:rPr lang="en-US" altLang="ko-KR" sz="1600">
                <a:latin typeface="굴림" panose="020B0600000101010101" pitchFamily="50" charset="-127"/>
                <a:ea typeface="굴림" panose="020B0600000101010101" pitchFamily="50" charset="-127"/>
              </a:rPr>
              <a:t>Natural Language Prompt &gt; No Prompt)</a:t>
            </a:r>
            <a:endParaRPr lang="ko-KR" altLang="en-US" sz="1600">
              <a:latin typeface="굴림" panose="020B0600000101010101" pitchFamily="50" charset="-127"/>
              <a:ea typeface="굴림" panose="020B0600000101010101" pitchFamily="50" charset="-127"/>
            </a:endParaRPr>
          </a:p>
          <a:p>
            <a:pPr latinLnBrk="1">
              <a:lnSpc>
                <a:spcPct val="110000"/>
              </a:lnSpc>
            </a:pPr>
            <a:r>
              <a:rPr lang="en-US" altLang="ko-KR" sz="1600">
                <a:latin typeface="굴림" panose="020B0600000101010101" pitchFamily="50" charset="-127"/>
                <a:ea typeface="굴림" panose="020B0600000101010101" pitchFamily="50" charset="-127"/>
              </a:rPr>
              <a:t>2. </a:t>
            </a:r>
            <a:r>
              <a:rPr lang="ko-KR" altLang="en-US" sz="1600">
                <a:latin typeface="굴림" panose="020B0600000101010101" pitchFamily="50" charset="-127"/>
                <a:ea typeface="굴림" panose="020B0600000101010101" pitchFamily="50" charset="-127"/>
              </a:rPr>
              <a:t>모델의 문맥 윈도우에 더 많은 예제를 놓을수록 성능이 향상 </a:t>
            </a:r>
            <a:r>
              <a:rPr lang="en-US" altLang="ko-KR" sz="1600">
                <a:latin typeface="굴림" panose="020B0600000101010101" pitchFamily="50" charset="-127"/>
                <a:ea typeface="굴림" panose="020B0600000101010101" pitchFamily="50" charset="-127"/>
              </a:rPr>
              <a:t>(K</a:t>
            </a:r>
            <a:r>
              <a:rPr lang="ko-KR" altLang="en-US" sz="1600">
                <a:latin typeface="굴림" panose="020B0600000101010101" pitchFamily="50" charset="-127"/>
                <a:ea typeface="굴림" panose="020B0600000101010101" pitchFamily="50" charset="-127"/>
              </a:rPr>
              <a:t>에 비례하여 정확도 증가</a:t>
            </a:r>
            <a:r>
              <a:rPr lang="en-US" altLang="ko-KR" sz="1600">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a:p>
            <a:pPr latinLnBrk="1">
              <a:lnSpc>
                <a:spcPct val="110000"/>
              </a:lnSpc>
            </a:pPr>
            <a:r>
              <a:rPr lang="en-US" altLang="ko-KR" sz="1600">
                <a:latin typeface="굴림" panose="020B0600000101010101" pitchFamily="50" charset="-127"/>
                <a:ea typeface="굴림" panose="020B0600000101010101" pitchFamily="50" charset="-127"/>
              </a:rPr>
              <a:t>3. </a:t>
            </a:r>
            <a:r>
              <a:rPr lang="ko-KR" altLang="en-US" sz="1600">
                <a:latin typeface="굴림" panose="020B0600000101010101" pitchFamily="50" charset="-127"/>
                <a:ea typeface="굴림" panose="020B0600000101010101" pitchFamily="50" charset="-127"/>
              </a:rPr>
              <a:t>큰 모델일수록 </a:t>
            </a:r>
            <a:r>
              <a:rPr lang="en-US" altLang="ko-KR" sz="1600">
                <a:latin typeface="굴림" panose="020B0600000101010101" pitchFamily="50" charset="-127"/>
                <a:ea typeface="굴림" panose="020B0600000101010101" pitchFamily="50" charset="-127"/>
              </a:rPr>
              <a:t>in-context </a:t>
            </a:r>
            <a:r>
              <a:rPr lang="ko-KR" altLang="en-US" sz="1600">
                <a:latin typeface="굴림" panose="020B0600000101010101" pitchFamily="50" charset="-127"/>
                <a:ea typeface="굴림" panose="020B0600000101010101" pitchFamily="50" charset="-127"/>
              </a:rPr>
              <a:t>정보를 잘 활용 </a:t>
            </a:r>
            <a:r>
              <a:rPr lang="en-US" altLang="ko-KR" sz="1600">
                <a:latin typeface="굴림" panose="020B0600000101010101" pitchFamily="50" charset="-127"/>
                <a:ea typeface="굴림" panose="020B0600000101010101" pitchFamily="50" charset="-127"/>
              </a:rPr>
              <a:t>(175B params</a:t>
            </a:r>
            <a:r>
              <a:rPr lang="ko-KR" altLang="en-US" sz="1600">
                <a:latin typeface="굴림" panose="020B0600000101010101" pitchFamily="50" charset="-127"/>
                <a:ea typeface="굴림" panose="020B0600000101010101" pitchFamily="50" charset="-127"/>
              </a:rPr>
              <a:t>의 결과를 </a:t>
            </a:r>
            <a:r>
              <a:rPr lang="ko-KR" altLang="en-US" sz="1600">
                <a:latin typeface="굴림" panose="020B0600000101010101" pitchFamily="50" charset="-127"/>
                <a:ea typeface="굴림" panose="020B0600000101010101" pitchFamily="50" charset="-127"/>
              </a:rPr>
              <a:t>보아라</a:t>
            </a:r>
            <a:r>
              <a:rPr lang="en-US" altLang="ko-KR" sz="1600" smtClean="0">
                <a:latin typeface="굴림" panose="020B0600000101010101" pitchFamily="50" charset="-127"/>
                <a:ea typeface="굴림" panose="020B0600000101010101" pitchFamily="50" charset="-127"/>
              </a:rPr>
              <a:t>)</a:t>
            </a:r>
            <a:endParaRPr lang="ko-KR" altLang="en-US" sz="1600" smtClean="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이때 </a:t>
            </a:r>
            <a:r>
              <a:rPr lang="ko-KR" altLang="en-US" sz="1600" b="1" smtClean="0">
                <a:latin typeface="굴림" panose="020B0600000101010101" pitchFamily="50" charset="-127"/>
                <a:ea typeface="굴림" panose="020B0600000101010101" pitchFamily="50" charset="-127"/>
              </a:rPr>
              <a:t>성능을 측정하는 동안 그라디언트 업데이트나 </a:t>
            </a:r>
            <a:r>
              <a:rPr lang="en-US" altLang="ko-KR" sz="1600" b="1" smtClean="0">
                <a:latin typeface="굴림" panose="020B0600000101010101" pitchFamily="50" charset="-127"/>
                <a:ea typeface="굴림" panose="020B0600000101010101" pitchFamily="50" charset="-127"/>
              </a:rPr>
              <a:t>fine-tuning</a:t>
            </a:r>
            <a:r>
              <a:rPr lang="ko-KR" altLang="en-US" sz="1600" b="1" smtClean="0">
                <a:latin typeface="굴림" panose="020B0600000101010101" pitchFamily="50" charset="-127"/>
                <a:ea typeface="굴림" panose="020B0600000101010101" pitchFamily="50" charset="-127"/>
              </a:rPr>
              <a:t>은 일절 일어나지 않는다</a:t>
            </a:r>
            <a:r>
              <a:rPr lang="en-US" altLang="ko-KR" sz="1600" smtClean="0">
                <a:latin typeface="굴림" panose="020B0600000101010101" pitchFamily="50" charset="-127"/>
                <a:ea typeface="굴림" panose="020B0600000101010101" pitchFamily="50" charset="-127"/>
              </a:rPr>
              <a:t>. </a:t>
            </a:r>
          </a:p>
          <a:p>
            <a:pPr latinLnBrk="1">
              <a:lnSpc>
                <a:spcPct val="110000"/>
              </a:lnSpc>
            </a:pPr>
            <a:r>
              <a:rPr lang="en-US" altLang="ko-KR" sz="1600" smtClean="0">
                <a:latin typeface="굴림" panose="020B0600000101010101" pitchFamily="50" charset="-127"/>
                <a:ea typeface="굴림" panose="020B0600000101010101" pitchFamily="50" charset="-127"/>
              </a:rPr>
              <a:t>K</a:t>
            </a:r>
            <a:r>
              <a:rPr lang="ko-KR" altLang="en-US" sz="1600">
                <a:latin typeface="굴림" panose="020B0600000101010101" pitchFamily="50" charset="-127"/>
                <a:ea typeface="굴림" panose="020B0600000101010101" pitchFamily="50" charset="-127"/>
              </a:rPr>
              <a:t>의 증가에 따라 정확도가 증가하는 것처럼 보이는 부분은</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오로지 문맥에 포함된 </a:t>
            </a:r>
            <a:r>
              <a:rPr lang="ko-KR" altLang="en-US" sz="1600">
                <a:latin typeface="굴림" panose="020B0600000101010101" pitchFamily="50" charset="-127"/>
                <a:ea typeface="굴림" panose="020B0600000101010101" pitchFamily="50" charset="-127"/>
              </a:rPr>
              <a:t>예제의 </a:t>
            </a:r>
            <a:r>
              <a:rPr lang="ko-KR" altLang="en-US" sz="1600" smtClean="0">
                <a:latin typeface="굴림" panose="020B0600000101010101" pitchFamily="50" charset="-127"/>
                <a:ea typeface="굴림" panose="020B0600000101010101" pitchFamily="50" charset="-127"/>
              </a:rPr>
              <a:t>    </a:t>
            </a:r>
            <a:endParaRPr lang="en-US" altLang="ko-KR" sz="1600" smtClean="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개수를 </a:t>
            </a:r>
            <a:r>
              <a:rPr lang="ko-KR" altLang="en-US" sz="1600">
                <a:latin typeface="굴림" panose="020B0600000101010101" pitchFamily="50" charset="-127"/>
                <a:ea typeface="굴림" panose="020B0600000101010101" pitchFamily="50" charset="-127"/>
              </a:rPr>
              <a:t>모델이 얼마나 잘 활용하는가에 기인한다</a:t>
            </a:r>
            <a:r>
              <a:rPr lang="en-US" altLang="ko-KR" sz="1600">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a:p>
            <a:pPr latinLnBrk="1">
              <a:lnSpc>
                <a:spcPct val="110000"/>
              </a:lnSpc>
            </a:pPr>
            <a:r>
              <a:rPr lang="en-US" altLang="ko-KR" sz="1600" smtClean="0">
                <a:latin typeface="굴림" panose="020B0600000101010101" pitchFamily="50" charset="-127"/>
                <a:ea typeface="굴림" panose="020B0600000101010101" pitchFamily="50" charset="-127"/>
              </a:rPr>
              <a:t>NLP </a:t>
            </a:r>
            <a:r>
              <a:rPr lang="ko-KR" altLang="en-US" sz="1600">
                <a:latin typeface="굴림" panose="020B0600000101010101" pitchFamily="50" charset="-127"/>
                <a:ea typeface="굴림" panose="020B0600000101010101" pitchFamily="50" charset="-127"/>
              </a:rPr>
              <a:t>태스크 전반에 걸쳐 </a:t>
            </a:r>
            <a:r>
              <a:rPr lang="en-US" altLang="ko-KR" sz="1600">
                <a:latin typeface="굴림" panose="020B0600000101010101" pitchFamily="50" charset="-127"/>
                <a:ea typeface="굴림" panose="020B0600000101010101" pitchFamily="50" charset="-127"/>
              </a:rPr>
              <a:t>GPT-3</a:t>
            </a:r>
            <a:r>
              <a:rPr lang="ko-KR" altLang="en-US" sz="1600">
                <a:latin typeface="굴림" panose="020B0600000101010101" pitchFamily="50" charset="-127"/>
                <a:ea typeface="굴림" panose="020B0600000101010101" pitchFamily="50" charset="-127"/>
              </a:rPr>
              <a:t>은 </a:t>
            </a:r>
            <a:r>
              <a:rPr lang="en-US" altLang="ko-KR" sz="1600">
                <a:latin typeface="굴림" panose="020B0600000101010101" pitchFamily="50" charset="-127"/>
                <a:ea typeface="굴림" panose="020B0600000101010101" pitchFamily="50" charset="-127"/>
              </a:rPr>
              <a:t>few-shot , one-shot, zero-shot </a:t>
            </a:r>
            <a:r>
              <a:rPr lang="ko-KR" altLang="en-US" sz="1600">
                <a:latin typeface="굴림" panose="020B0600000101010101" pitchFamily="50" charset="-127"/>
                <a:ea typeface="굴림" panose="020B0600000101010101" pitchFamily="50" charset="-127"/>
              </a:rPr>
              <a:t>셋팅에서 </a:t>
            </a:r>
            <a:r>
              <a:rPr lang="ko-KR" altLang="en-US" sz="1600">
                <a:latin typeface="굴림" panose="020B0600000101010101" pitchFamily="50" charset="-127"/>
                <a:ea typeface="굴림" panose="020B0600000101010101" pitchFamily="50" charset="-127"/>
              </a:rPr>
              <a:t>상당한 </a:t>
            </a:r>
            <a:endParaRPr lang="en-US" altLang="ko-KR" sz="1600" smtClean="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성능을 </a:t>
            </a:r>
            <a:r>
              <a:rPr lang="ko-KR" altLang="en-US" sz="1600">
                <a:latin typeface="굴림" panose="020B0600000101010101" pitchFamily="50" charset="-127"/>
                <a:ea typeface="굴림" panose="020B0600000101010101" pitchFamily="50" charset="-127"/>
              </a:rPr>
              <a:t>보였고</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몇몇 태스크에서는 현 </a:t>
            </a:r>
            <a:r>
              <a:rPr lang="en-US" altLang="ko-KR" sz="1600">
                <a:latin typeface="굴림" panose="020B0600000101010101" pitchFamily="50" charset="-127"/>
                <a:ea typeface="굴림" panose="020B0600000101010101" pitchFamily="50" charset="-127"/>
              </a:rPr>
              <a:t>SOTA</a:t>
            </a:r>
            <a:r>
              <a:rPr lang="ko-KR" altLang="en-US" sz="1600">
                <a:latin typeface="굴림" panose="020B0600000101010101" pitchFamily="50" charset="-127"/>
                <a:ea typeface="굴림" panose="020B0600000101010101" pitchFamily="50" charset="-127"/>
              </a:rPr>
              <a:t>보다 좋은 성능을 보였다</a:t>
            </a:r>
            <a:r>
              <a:rPr lang="en-US" altLang="ko-KR" sz="1600">
                <a:latin typeface="굴림" panose="020B0600000101010101" pitchFamily="50" charset="-127"/>
                <a:ea typeface="굴림" panose="020B0600000101010101" pitchFamily="50" charset="-127"/>
              </a:rPr>
              <a:t>. </a:t>
            </a:r>
            <a:endParaRPr lang="en-US" altLang="ko-KR" sz="1600" smtClean="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예를 </a:t>
            </a:r>
            <a:r>
              <a:rPr lang="ko-KR" altLang="en-US" sz="1600">
                <a:latin typeface="굴림" panose="020B0600000101010101" pitchFamily="50" charset="-127"/>
                <a:ea typeface="굴림" panose="020B0600000101010101" pitchFamily="50" charset="-127"/>
              </a:rPr>
              <a:t>들어 </a:t>
            </a:r>
            <a:r>
              <a:rPr lang="en-US" altLang="ko-KR" sz="1600">
                <a:latin typeface="굴림" panose="020B0600000101010101" pitchFamily="50" charset="-127"/>
                <a:ea typeface="굴림" panose="020B0600000101010101" pitchFamily="50" charset="-127"/>
              </a:rPr>
              <a:t>CoQA</a:t>
            </a:r>
            <a:r>
              <a:rPr lang="ko-KR" altLang="en-US" sz="1600" smtClean="0">
                <a:latin typeface="굴림" panose="020B0600000101010101" pitchFamily="50" charset="-127"/>
                <a:ea typeface="굴림" panose="020B0600000101010101" pitchFamily="50" charset="-127"/>
              </a:rPr>
              <a:t>에서   는 </a:t>
            </a:r>
            <a:r>
              <a:rPr lang="en-US" altLang="ko-KR" sz="1600">
                <a:latin typeface="굴림" panose="020B0600000101010101" pitchFamily="50" charset="-127"/>
                <a:ea typeface="굴림" panose="020B0600000101010101" pitchFamily="50" charset="-127"/>
              </a:rPr>
              <a:t>zero-shot</a:t>
            </a:r>
            <a:r>
              <a:rPr lang="ko-KR" altLang="en-US" sz="1600">
                <a:latin typeface="굴림" panose="020B0600000101010101" pitchFamily="50" charset="-127"/>
                <a:ea typeface="굴림" panose="020B0600000101010101" pitchFamily="50" charset="-127"/>
              </a:rPr>
              <a:t>으로 </a:t>
            </a:r>
            <a:r>
              <a:rPr lang="en-US" altLang="ko-KR" sz="1600">
                <a:latin typeface="굴림" panose="020B0600000101010101" pitchFamily="50" charset="-127"/>
                <a:ea typeface="굴림" panose="020B0600000101010101" pitchFamily="50" charset="-127"/>
              </a:rPr>
              <a:t>F1 81.5, one-shot</a:t>
            </a:r>
            <a:r>
              <a:rPr lang="ko-KR" altLang="en-US" sz="1600">
                <a:latin typeface="굴림" panose="020B0600000101010101" pitchFamily="50" charset="-127"/>
                <a:ea typeface="굴림" panose="020B0600000101010101" pitchFamily="50" charset="-127"/>
              </a:rPr>
              <a:t>으로 </a:t>
            </a:r>
            <a:r>
              <a:rPr lang="en-US" altLang="ko-KR" sz="1600">
                <a:latin typeface="굴림" panose="020B0600000101010101" pitchFamily="50" charset="-127"/>
                <a:ea typeface="굴림" panose="020B0600000101010101" pitchFamily="50" charset="-127"/>
              </a:rPr>
              <a:t>84.0, few-shot</a:t>
            </a:r>
            <a:r>
              <a:rPr lang="ko-KR" altLang="en-US" sz="1600">
                <a:latin typeface="굴림" panose="020B0600000101010101" pitchFamily="50" charset="-127"/>
                <a:ea typeface="굴림" panose="020B0600000101010101" pitchFamily="50" charset="-127"/>
              </a:rPr>
              <a:t>으로 </a:t>
            </a:r>
            <a:r>
              <a:rPr lang="en-US" altLang="ko-KR" sz="1600" smtClean="0">
                <a:latin typeface="굴림" panose="020B0600000101010101" pitchFamily="50" charset="-127"/>
                <a:ea typeface="굴림" panose="020B0600000101010101" pitchFamily="50" charset="-127"/>
              </a:rPr>
              <a:t>85.0</a:t>
            </a:r>
            <a:r>
              <a:rPr lang="ko-KR" altLang="en-US" sz="1600" smtClean="0">
                <a:latin typeface="굴림" panose="020B0600000101010101" pitchFamily="50" charset="-127"/>
                <a:ea typeface="굴림" panose="020B0600000101010101" pitchFamily="50" charset="-127"/>
              </a:rPr>
              <a:t>  </a:t>
            </a:r>
            <a:endParaRPr lang="en-US" altLang="ko-KR" sz="1600" smtClean="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의 </a:t>
            </a:r>
            <a:r>
              <a:rPr lang="ko-KR" altLang="en-US" sz="1600">
                <a:latin typeface="굴림" panose="020B0600000101010101" pitchFamily="50" charset="-127"/>
                <a:ea typeface="굴림" panose="020B0600000101010101" pitchFamily="50" charset="-127"/>
              </a:rPr>
              <a:t>성능을 보였다</a:t>
            </a:r>
            <a:r>
              <a:rPr lang="en-US" altLang="ko-KR" sz="1600">
                <a:latin typeface="굴림" panose="020B0600000101010101" pitchFamily="50" charset="-127"/>
                <a:ea typeface="굴림" panose="020B0600000101010101" pitchFamily="50" charset="-127"/>
              </a:rPr>
              <a:t>. TriviaQA </a:t>
            </a:r>
            <a:r>
              <a:rPr lang="ko-KR" altLang="en-US" sz="1600">
                <a:latin typeface="굴림" panose="020B0600000101010101" pitchFamily="50" charset="-127"/>
                <a:ea typeface="굴림" panose="020B0600000101010101" pitchFamily="50" charset="-127"/>
              </a:rPr>
              <a:t>태스크에서는 각각 </a:t>
            </a:r>
            <a:r>
              <a:rPr lang="en-US" altLang="ko-KR" sz="1600">
                <a:latin typeface="굴림" panose="020B0600000101010101" pitchFamily="50" charset="-127"/>
                <a:ea typeface="굴림" panose="020B0600000101010101" pitchFamily="50" charset="-127"/>
              </a:rPr>
              <a:t>64.3%/ 68.0% / 71.2%</a:t>
            </a:r>
            <a:r>
              <a:rPr lang="ko-KR" altLang="en-US" sz="1600">
                <a:latin typeface="굴림" panose="020B0600000101010101" pitchFamily="50" charset="-127"/>
                <a:ea typeface="굴림" panose="020B0600000101010101" pitchFamily="50" charset="-127"/>
              </a:rPr>
              <a:t>의 </a:t>
            </a:r>
            <a:r>
              <a:rPr lang="ko-KR" altLang="en-US" sz="1600">
                <a:latin typeface="굴림" panose="020B0600000101010101" pitchFamily="50" charset="-127"/>
                <a:ea typeface="굴림" panose="020B0600000101010101" pitchFamily="50" charset="-127"/>
              </a:rPr>
              <a:t>성능을 </a:t>
            </a:r>
            <a:r>
              <a:rPr lang="ko-KR" altLang="en-US" sz="1600" smtClean="0">
                <a:latin typeface="굴림" panose="020B0600000101010101" pitchFamily="50" charset="-127"/>
                <a:ea typeface="굴림" panose="020B0600000101010101" pitchFamily="50" charset="-127"/>
              </a:rPr>
              <a:t>보였고</a:t>
            </a:r>
            <a:r>
              <a:rPr lang="en-US" altLang="ko-KR" sz="1600" smtClean="0">
                <a:latin typeface="굴림" panose="020B0600000101010101" pitchFamily="50" charset="-127"/>
                <a:ea typeface="굴림" panose="020B0600000101010101" pitchFamily="50" charset="-127"/>
              </a:rPr>
              <a:t>, </a:t>
            </a:r>
            <a:r>
              <a:rPr lang="en-US" altLang="ko-KR" sz="1600" u="sng" smtClean="0">
                <a:latin typeface="굴림" panose="020B0600000101010101" pitchFamily="50" charset="-127"/>
                <a:ea typeface="굴림" panose="020B0600000101010101" pitchFamily="50" charset="-127"/>
              </a:rPr>
              <a:t>few-shot </a:t>
            </a:r>
            <a:r>
              <a:rPr lang="ko-KR" altLang="en-US" sz="1600" u="sng">
                <a:latin typeface="굴림" panose="020B0600000101010101" pitchFamily="50" charset="-127"/>
                <a:ea typeface="굴림" panose="020B0600000101010101" pitchFamily="50" charset="-127"/>
              </a:rPr>
              <a:t>셋팅에서의 성능은 </a:t>
            </a:r>
            <a:r>
              <a:rPr lang="en-US" altLang="ko-KR" sz="1600" u="sng">
                <a:latin typeface="굴림" panose="020B0600000101010101" pitchFamily="50" charset="-127"/>
                <a:ea typeface="굴림" panose="020B0600000101010101" pitchFamily="50" charset="-127"/>
              </a:rPr>
              <a:t>fine-tuning </a:t>
            </a:r>
            <a:r>
              <a:rPr lang="ko-KR" altLang="en-US" sz="1600" u="sng">
                <a:latin typeface="굴림" panose="020B0600000101010101" pitchFamily="50" charset="-127"/>
                <a:ea typeface="굴림" panose="020B0600000101010101" pitchFamily="50" charset="-127"/>
              </a:rPr>
              <a:t>기법을 사용한 모델에 비해서도 </a:t>
            </a:r>
            <a:r>
              <a:rPr lang="en-US" altLang="ko-KR" sz="1600" u="sng">
                <a:latin typeface="굴림" panose="020B0600000101010101" pitchFamily="50" charset="-127"/>
                <a:ea typeface="굴림" panose="020B0600000101010101" pitchFamily="50" charset="-127"/>
              </a:rPr>
              <a:t>SOTA </a:t>
            </a:r>
            <a:r>
              <a:rPr lang="ko-KR" altLang="en-US" sz="1600" u="sng" smtClean="0">
                <a:latin typeface="굴림" panose="020B0600000101010101" pitchFamily="50" charset="-127"/>
                <a:ea typeface="굴림" panose="020B0600000101010101" pitchFamily="50" charset="-127"/>
              </a:rPr>
              <a:t>성능이다</a:t>
            </a:r>
            <a:r>
              <a:rPr lang="en-US" altLang="ko-KR" sz="1600">
                <a:latin typeface="굴림" panose="020B0600000101010101" pitchFamily="50" charset="-127"/>
                <a:ea typeface="굴림" panose="020B0600000101010101" pitchFamily="50" charset="-127"/>
              </a:rPr>
              <a:t> </a:t>
            </a:r>
            <a:endParaRPr lang="ko-KR" altLang="en-US" sz="1600">
              <a:latin typeface="굴림" panose="020B0600000101010101" pitchFamily="50" charset="-127"/>
              <a:ea typeface="굴림" panose="020B0600000101010101" pitchFamily="50" charset="-127"/>
            </a:endParaRPr>
          </a:p>
          <a:p>
            <a:pPr latinLnBrk="1">
              <a:lnSpc>
                <a:spcPct val="110000"/>
              </a:lnSpc>
            </a:pPr>
            <a:r>
              <a:rPr lang="en-US" altLang="ko-KR" sz="1600" smtClean="0">
                <a:latin typeface="굴림" panose="020B0600000101010101" pitchFamily="50" charset="-127"/>
                <a:ea typeface="굴림" panose="020B0600000101010101" pitchFamily="50" charset="-127"/>
              </a:rPr>
              <a:t>GPT-3</a:t>
            </a:r>
            <a:r>
              <a:rPr lang="ko-KR" altLang="en-US" sz="1600">
                <a:latin typeface="굴림" panose="020B0600000101010101" pitchFamily="50" charset="-127"/>
                <a:ea typeface="굴림" panose="020B0600000101010101" pitchFamily="50" charset="-127"/>
              </a:rPr>
              <a:t>은 또한 단어 순서 맞추기</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문장에서 새로운 단어 사용하기</a:t>
            </a:r>
            <a:r>
              <a:rPr lang="en-US" altLang="ko-KR" sz="1600">
                <a:latin typeface="굴림" panose="020B0600000101010101" pitchFamily="50" charset="-127"/>
                <a:ea typeface="굴림" panose="020B0600000101010101" pitchFamily="50" charset="-127"/>
              </a:rPr>
              <a:t>, 3</a:t>
            </a:r>
            <a:r>
              <a:rPr lang="ko-KR" altLang="en-US" sz="1600">
                <a:latin typeface="굴림" panose="020B0600000101010101" pitchFamily="50" charset="-127"/>
                <a:ea typeface="굴림" panose="020B0600000101010101" pitchFamily="50" charset="-127"/>
              </a:rPr>
              <a:t>자리 수리 연산하기와 같은 추론 혹은 도메인 적응이 필요한  태스크도 몇 개의 예제만 보고 잘 수행해냈다</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뉴스는 사람이 보기에 기계가 쓴 것인지</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기자가 쓴 것인지 분간하기 어려울 정도로 잘 쓸 수가 있다</a:t>
            </a:r>
            <a:r>
              <a:rPr lang="en-US" altLang="ko-KR" sz="1600">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a:p>
            <a:pPr latinLnBrk="1">
              <a:lnSpc>
                <a:spcPct val="110000"/>
              </a:lnSpc>
            </a:pPr>
            <a:r>
              <a:rPr lang="ko-KR" altLang="en-US" sz="1600" smtClean="0">
                <a:latin typeface="굴림" panose="020B0600000101010101" pitchFamily="50" charset="-127"/>
                <a:ea typeface="굴림" panose="020B0600000101010101" pitchFamily="50" charset="-127"/>
              </a:rPr>
              <a:t>그럼에도 </a:t>
            </a:r>
            <a:r>
              <a:rPr lang="ko-KR" altLang="en-US" sz="1600">
                <a:latin typeface="굴림" panose="020B0600000101010101" pitchFamily="50" charset="-127"/>
                <a:ea typeface="굴림" panose="020B0600000101010101" pitchFamily="50" charset="-127"/>
              </a:rPr>
              <a:t>불구하고</a:t>
            </a:r>
            <a:r>
              <a:rPr lang="en-US" altLang="ko-KR" sz="1600">
                <a:latin typeface="굴림" panose="020B0600000101010101" pitchFamily="50" charset="-127"/>
                <a:ea typeface="굴림" panose="020B0600000101010101" pitchFamily="50" charset="-127"/>
              </a:rPr>
              <a:t>, GPT-3</a:t>
            </a:r>
            <a:r>
              <a:rPr lang="ko-KR" altLang="en-US" sz="1600">
                <a:latin typeface="굴림" panose="020B0600000101010101" pitchFamily="50" charset="-127"/>
                <a:ea typeface="굴림" panose="020B0600000101010101" pitchFamily="50" charset="-127"/>
              </a:rPr>
              <a:t>의 스케일로도 감당이 되지 않는 </a:t>
            </a:r>
            <a:r>
              <a:rPr lang="en-US" altLang="ko-KR" sz="1600">
                <a:latin typeface="굴림" panose="020B0600000101010101" pitchFamily="50" charset="-127"/>
                <a:ea typeface="굴림" panose="020B0600000101010101" pitchFamily="50" charset="-127"/>
              </a:rPr>
              <a:t>few-shot task</a:t>
            </a:r>
            <a:r>
              <a:rPr lang="ko-KR" altLang="en-US" sz="1600">
                <a:latin typeface="굴림" panose="020B0600000101010101" pitchFamily="50" charset="-127"/>
                <a:ea typeface="굴림" panose="020B0600000101010101" pitchFamily="50" charset="-127"/>
              </a:rPr>
              <a:t>가 있었다</a:t>
            </a:r>
            <a:r>
              <a:rPr lang="en-US" altLang="ko-KR" sz="1600">
                <a:latin typeface="굴림" panose="020B0600000101010101" pitchFamily="50" charset="-127"/>
                <a:ea typeface="굴림" panose="020B0600000101010101" pitchFamily="50" charset="-127"/>
              </a:rPr>
              <a:t>. ANLI</a:t>
            </a:r>
            <a:r>
              <a:rPr lang="ko-KR" altLang="en-US" sz="1600">
                <a:latin typeface="굴림" panose="020B0600000101010101" pitchFamily="50" charset="-127"/>
                <a:ea typeface="굴림" panose="020B0600000101010101" pitchFamily="50" charset="-127"/>
              </a:rPr>
              <a:t>데이터와 </a:t>
            </a:r>
            <a:r>
              <a:rPr lang="en-US" altLang="ko-KR" sz="1600">
                <a:latin typeface="굴림" panose="020B0600000101010101" pitchFamily="50" charset="-127"/>
                <a:ea typeface="굴림" panose="020B0600000101010101" pitchFamily="50" charset="-127"/>
              </a:rPr>
              <a:t>RACE, QuAC</a:t>
            </a:r>
            <a:r>
              <a:rPr lang="ko-KR" altLang="en-US" sz="1600">
                <a:latin typeface="굴림" panose="020B0600000101010101" pitchFamily="50" charset="-127"/>
                <a:ea typeface="굴림" panose="020B0600000101010101" pitchFamily="50" charset="-127"/>
              </a:rPr>
              <a:t>와 같은 질의응답 셋이 그러하였다</a:t>
            </a:r>
            <a:r>
              <a:rPr lang="en-US" altLang="ko-KR" sz="1600">
                <a:latin typeface="굴림" panose="020B0600000101010101" pitchFamily="50" charset="-127"/>
                <a:ea typeface="굴림" panose="020B0600000101010101" pitchFamily="50" charset="-127"/>
              </a:rPr>
              <a:t>. </a:t>
            </a:r>
            <a:r>
              <a:rPr lang="ko-KR" altLang="en-US" sz="1600">
                <a:latin typeface="굴림" panose="020B0600000101010101" pitchFamily="50" charset="-127"/>
                <a:ea typeface="굴림" panose="020B0600000101010101" pitchFamily="50" charset="-127"/>
              </a:rPr>
              <a:t>본 논문에서는 </a:t>
            </a:r>
            <a:r>
              <a:rPr lang="en-US" altLang="ko-KR" sz="1600">
                <a:latin typeface="굴림" panose="020B0600000101010101" pitchFamily="50" charset="-127"/>
                <a:ea typeface="굴림" panose="020B0600000101010101" pitchFamily="50" charset="-127"/>
              </a:rPr>
              <a:t>GPT-3</a:t>
            </a:r>
            <a:r>
              <a:rPr lang="ko-KR" altLang="en-US" sz="1600">
                <a:latin typeface="굴림" panose="020B0600000101010101" pitchFamily="50" charset="-127"/>
                <a:ea typeface="굴림" panose="020B0600000101010101" pitchFamily="50" charset="-127"/>
              </a:rPr>
              <a:t>이 가지는 강점과 약점을 분석하고</a:t>
            </a:r>
            <a:r>
              <a:rPr lang="en-US" altLang="ko-KR" sz="1600">
                <a:latin typeface="굴림" panose="020B0600000101010101" pitchFamily="50" charset="-127"/>
                <a:ea typeface="굴림" panose="020B0600000101010101" pitchFamily="50" charset="-127"/>
              </a:rPr>
              <a:t>, few-shot learning</a:t>
            </a:r>
            <a:r>
              <a:rPr lang="ko-KR" altLang="en-US" sz="1600">
                <a:latin typeface="굴림" panose="020B0600000101010101" pitchFamily="50" charset="-127"/>
                <a:ea typeface="굴림" panose="020B0600000101010101" pitchFamily="50" charset="-127"/>
              </a:rPr>
              <a:t>의 발전을 위해 한계점을 </a:t>
            </a:r>
            <a:r>
              <a:rPr lang="ko-KR" altLang="en-US" sz="1600">
                <a:latin typeface="굴림" panose="020B0600000101010101" pitchFamily="50" charset="-127"/>
                <a:ea typeface="굴림" panose="020B0600000101010101" pitchFamily="50" charset="-127"/>
              </a:rPr>
              <a:t>분석한다</a:t>
            </a:r>
            <a:r>
              <a:rPr lang="en-US" altLang="ko-KR" sz="1600" smtClean="0">
                <a:latin typeface="굴림" panose="020B0600000101010101" pitchFamily="50" charset="-127"/>
                <a:ea typeface="굴림" panose="020B0600000101010101" pitchFamily="50" charset="-127"/>
              </a:rPr>
              <a:t>.</a:t>
            </a:r>
            <a:endParaRPr lang="ko-KR" altLang="en-US" sz="1600">
              <a:latin typeface="굴림" panose="020B0600000101010101" pitchFamily="50" charset="-127"/>
              <a:ea typeface="굴림" panose="020B0600000101010101" pitchFamily="50" charset="-127"/>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6541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9182" y="113979"/>
            <a:ext cx="7654841" cy="369332"/>
          </a:xfrm>
          <a:prstGeom prst="rect">
            <a:avLst/>
          </a:prstGeom>
        </p:spPr>
        <p:txBody>
          <a:bodyPr wrap="square">
            <a:spAutoFit/>
          </a:bodyPr>
          <a:lstStyle/>
          <a:p>
            <a:r>
              <a:rPr lang="en-US" b="1" smtClean="0">
                <a:latin typeface="Times New Roman" panose="02020603050405020304" pitchFamily="18" charset="0"/>
                <a:ea typeface="굴림" panose="020B0600000101010101" pitchFamily="50" charset="-127"/>
                <a:cs typeface="Times New Roman" panose="02020603050405020304" pitchFamily="18" charset="0"/>
              </a:rPr>
              <a:t>13.</a:t>
            </a:r>
            <a:r>
              <a:rPr lang="en-US" b="1">
                <a:latin typeface="Times New Roman" panose="02020603050405020304" pitchFamily="18" charset="0"/>
                <a:cs typeface="Times New Roman" panose="02020603050405020304" pitchFamily="18" charset="0"/>
              </a:rPr>
              <a:t> How to format inputs to ChatGPT </a:t>
            </a:r>
            <a:r>
              <a:rPr lang="en-US" b="1" smtClean="0">
                <a:latin typeface="Times New Roman" panose="02020603050405020304" pitchFamily="18" charset="0"/>
                <a:cs typeface="Times New Roman" panose="02020603050405020304" pitchFamily="18" charset="0"/>
              </a:rPr>
              <a:t>models</a:t>
            </a:r>
            <a:r>
              <a:rPr lang="en-US" b="1" smtClean="0">
                <a:latin typeface="Times New Roman" panose="02020603050405020304" pitchFamily="18" charset="0"/>
                <a:ea typeface="굴림" panose="020B0600000101010101" pitchFamily="50" charset="-127"/>
                <a:cs typeface="Times New Roman" panose="02020603050405020304" pitchFamily="18" charset="0"/>
              </a:rPr>
              <a:t> </a:t>
            </a:r>
            <a:endParaRPr lang="ru-RU" b="1">
              <a:latin typeface="Times New Roman" panose="02020603050405020304" pitchFamily="18" charset="0"/>
              <a:ea typeface="굴림" panose="020B0600000101010101" pitchFamily="50" charset="-127"/>
              <a:cs typeface="Times New Roman" panose="02020603050405020304" pitchFamily="18" charset="0"/>
            </a:endParaRPr>
          </a:p>
        </p:txBody>
      </p:sp>
      <p:sp>
        <p:nvSpPr>
          <p:cNvPr id="5" name="직사각형 4"/>
          <p:cNvSpPr/>
          <p:nvPr/>
        </p:nvSpPr>
        <p:spPr>
          <a:xfrm>
            <a:off x="283023" y="574752"/>
            <a:ext cx="8640000" cy="6087820"/>
          </a:xfrm>
          <a:prstGeom prst="rect">
            <a:avLst/>
          </a:prstGeom>
          <a:ln>
            <a:solidFill>
              <a:srgbClr val="00FF99"/>
            </a:solidFill>
          </a:ln>
        </p:spPr>
        <p:txBody>
          <a:bodyPr wrap="square">
            <a:spAutoFit/>
          </a:bodyPr>
          <a:lstStyle/>
          <a:p>
            <a:pPr>
              <a:lnSpc>
                <a:spcPct val="110000"/>
              </a:lnSpc>
            </a:pPr>
            <a:r>
              <a:rPr lang="en-US" altLang="ko-KR" sz="1600" b="1">
                <a:latin typeface="굴림" panose="020B0600000101010101" pitchFamily="50" charset="-127"/>
                <a:ea typeface="굴림" panose="020B0600000101010101" pitchFamily="50" charset="-127"/>
                <a:cs typeface="Times New Roman" panose="02020603050405020304" pitchFamily="18" charset="0"/>
              </a:rPr>
              <a:t>4</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 </a:t>
            </a:r>
            <a:r>
              <a:rPr lang="en-US" altLang="ko-KR" sz="1600" b="1">
                <a:latin typeface="굴림" panose="020B0600000101010101" pitchFamily="50" charset="-127"/>
                <a:ea typeface="굴림" panose="020B0600000101010101" pitchFamily="50" charset="-127"/>
                <a:cs typeface="Times New Roman" panose="02020603050405020304" pitchFamily="18" charset="0"/>
              </a:rPr>
              <a:t>in-context learning</a:t>
            </a:r>
            <a:r>
              <a:rPr lang="ko-KR" altLang="en-US" sz="1600" b="1">
                <a:latin typeface="굴림" panose="020B0600000101010101" pitchFamily="50" charset="-127"/>
                <a:ea typeface="굴림" panose="020B0600000101010101" pitchFamily="50" charset="-127"/>
                <a:cs typeface="Times New Roman" panose="02020603050405020304" pitchFamily="18" charset="0"/>
              </a:rPr>
              <a:t>이란</a:t>
            </a:r>
            <a:r>
              <a:rPr lang="en-US" altLang="ko-KR" sz="1600" b="1">
                <a:latin typeface="굴림" panose="020B0600000101010101" pitchFamily="50" charset="-127"/>
                <a:ea typeface="굴림" panose="020B0600000101010101" pitchFamily="50" charset="-127"/>
                <a:cs typeface="Times New Roman" panose="02020603050405020304" pitchFamily="18" charset="0"/>
              </a:rPr>
              <a:t>? &amp; few(one, zero)-shot </a:t>
            </a:r>
            <a:r>
              <a:rPr lang="en-US" altLang="ko-KR" sz="1600" b="1">
                <a:latin typeface="굴림" panose="020B0600000101010101" pitchFamily="50" charset="-127"/>
                <a:ea typeface="굴림" panose="020B0600000101010101" pitchFamily="50" charset="-127"/>
                <a:cs typeface="Times New Roman" panose="02020603050405020304" pitchFamily="18" charset="0"/>
              </a:rPr>
              <a:t>learning</a:t>
            </a:r>
            <a:r>
              <a:rPr lang="ko-KR" altLang="en-US" sz="1600" b="1" smtClean="0">
                <a:latin typeface="굴림" panose="020B0600000101010101" pitchFamily="50" charset="-127"/>
                <a:ea typeface="굴림" panose="020B0600000101010101" pitchFamily="50" charset="-127"/>
                <a:cs typeface="Times New Roman" panose="02020603050405020304" pitchFamily="18" charset="0"/>
              </a:rPr>
              <a:t>이란</a:t>
            </a:r>
            <a:r>
              <a:rPr lang="en-US" altLang="ko-KR" sz="1600" b="1" smtClean="0">
                <a:latin typeface="굴림" panose="020B0600000101010101" pitchFamily="50" charset="-127"/>
                <a:ea typeface="굴림" panose="020B0600000101010101" pitchFamily="50" charset="-127"/>
                <a:cs typeface="Times New Roman" panose="02020603050405020304" pitchFamily="18" charset="0"/>
              </a:rPr>
              <a:t>?</a:t>
            </a:r>
            <a:endParaRPr lang="en-US" altLang="ko-KR" sz="1600" b="1" smtClean="0">
              <a:latin typeface="굴림" panose="020B0600000101010101" pitchFamily="50" charset="-127"/>
              <a:ea typeface="굴림" panose="020B0600000101010101" pitchFamily="50" charset="-127"/>
              <a:cs typeface="Times New Roman" panose="02020603050405020304" pitchFamily="18" charset="0"/>
            </a:endParaRPr>
          </a:p>
          <a:p>
            <a:endParaRPr lang="en-US" altLang="ko-KR" b="1" smtClean="0">
              <a:latin typeface="Times New Roman" panose="02020603050405020304" pitchFamily="18" charset="0"/>
              <a:ea typeface="굴림" panose="020B0600000101010101" pitchFamily="50" charset="-127"/>
              <a:cs typeface="Times New Roman" panose="02020603050405020304" pitchFamily="18" charset="0"/>
            </a:endParaRPr>
          </a:p>
          <a:p>
            <a:r>
              <a:rPr lang="en-US" altLang="ko-KR" b="1" smtClean="0">
                <a:latin typeface="Times New Roman" panose="02020603050405020304" pitchFamily="18" charset="0"/>
                <a:ea typeface="굴림" panose="020B0600000101010101" pitchFamily="50" charset="-127"/>
                <a:cs typeface="Times New Roman" panose="02020603050405020304" pitchFamily="18" charset="0"/>
              </a:rPr>
              <a:t>Approach</a:t>
            </a:r>
            <a:endParaRPr lang="ko-KR" altLang="en-US" b="1">
              <a:latin typeface="Times New Roman" panose="02020603050405020304" pitchFamily="18" charset="0"/>
              <a:ea typeface="굴림" panose="020B0600000101010101" pitchFamily="50" charset="-127"/>
              <a:cs typeface="Times New Roman" panose="02020603050405020304" pitchFamily="18" charset="0"/>
            </a:endParaRPr>
          </a:p>
          <a:p>
            <a:pPr latinLnBrk="1"/>
            <a:r>
              <a:rPr lang="ko-KR" altLang="en-US" sz="1600">
                <a:latin typeface="Times New Roman" panose="02020603050405020304" pitchFamily="18" charset="0"/>
                <a:ea typeface="굴림" panose="020B0600000101010101" pitchFamily="50" charset="-127"/>
                <a:cs typeface="Times New Roman" panose="02020603050405020304" pitchFamily="18" charset="0"/>
              </a:rPr>
              <a:t>기본적인 사전학습 접근법</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데이터</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훈련 기법</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은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GPT-2</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와 비슷하다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 크기를 키우고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데이터 양과 다양성을 증가시키며 훈련 기간을 늘렸다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In-context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학습법도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GPT-2</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와 비슷하다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하지만 본 논문에서는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GPT-3</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을 평가하는 방법을 다음과 같이 네 가지로 세분화하여 정의하였다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b="1" smtClean="0">
                <a:latin typeface="Times New Roman" panose="02020603050405020304" pitchFamily="18" charset="0"/>
                <a:ea typeface="굴림" panose="020B0600000101010101" pitchFamily="50" charset="-127"/>
                <a:cs typeface="Times New Roman" panose="02020603050405020304" pitchFamily="18" charset="0"/>
              </a:rPr>
              <a:t>1</a:t>
            </a:r>
            <a:r>
              <a:rPr lang="en-US" altLang="ko-KR" sz="1600" b="1">
                <a:latin typeface="Times New Roman" panose="02020603050405020304" pitchFamily="18" charset="0"/>
                <a:ea typeface="굴림" panose="020B0600000101010101" pitchFamily="50" charset="-127"/>
                <a:cs typeface="Times New Roman" panose="02020603050405020304" pitchFamily="18" charset="0"/>
              </a:rPr>
              <a:t>) Fine-Tuning(FT)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NLP</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에서 가장 보편적인 방법으로</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사전 학습된 모델의 웨이트를 다운스트림 태스크에 대해 미세 조정하는 것</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보통 수천 개의 라벨링 된 데이터를 사용한다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 방법은 성능 향상에 크게 도움되지만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매 태스크마다 라벨링된 데이터가 지나치게 많이 필요하다는 단점이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있다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b="1">
                <a:latin typeface="Times New Roman" panose="02020603050405020304" pitchFamily="18" charset="0"/>
                <a:ea typeface="굴림" panose="020B0600000101010101" pitchFamily="50" charset="-127"/>
                <a:cs typeface="Times New Roman" panose="02020603050405020304" pitchFamily="18" charset="0"/>
              </a:rPr>
              <a:t>2) Few-Shot(FS)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모델은 예시 태스크를 보게 되지만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u="sng">
                <a:latin typeface="Times New Roman" panose="02020603050405020304" pitchFamily="18" charset="0"/>
                <a:ea typeface="굴림" panose="020B0600000101010101" pitchFamily="50" charset="-127"/>
                <a:cs typeface="Times New Roman" panose="02020603050405020304" pitchFamily="18" charset="0"/>
              </a:rPr>
              <a:t>가중치 업데이트는 일어나지 않는다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K(10~100)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개의 예제를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context (2048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토큰까지 처리</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부분에 주고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추론하려는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example</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의 결과를 완성하도록 하는 접근법이다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 방법에서는 태스크에 대한 소량의 예제만이 필요하다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하지만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대부분의 모델에서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few-shot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성능은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fine-tuning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결과를 따라가지 못한다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a:latin typeface="Times New Roman" panose="02020603050405020304" pitchFamily="18" charset="0"/>
                <a:ea typeface="굴림" panose="020B0600000101010101" pitchFamily="50" charset="-127"/>
                <a:cs typeface="Times New Roman" panose="02020603050405020304" pitchFamily="18" charset="0"/>
              </a:rPr>
              <a:t>FS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세팅에서 모델에게 번역 태스크를 시키고자 한다면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context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부분에는 다음과 같은 입력을 넣는다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한국어를 영어로 번역하라</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집에 가고 싶어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-&gt; I want to go home.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배고파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-&gt; I am hungry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치킨 사줘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-&gt; _______ "</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ko-KR" altLang="en-US" sz="1600" smtClean="0">
                <a:latin typeface="Times New Roman" panose="02020603050405020304" pitchFamily="18" charset="0"/>
                <a:ea typeface="굴림" panose="020B0600000101010101" pitchFamily="50" charset="-127"/>
                <a:cs typeface="Times New Roman" panose="02020603050405020304" pitchFamily="18" charset="0"/>
              </a:rPr>
              <a:t>모델은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문맥 인풋에 있는 예시들을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보고 </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____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부분에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"Buy me fried chicken"</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을 채워 넣어야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한다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b="1">
                <a:latin typeface="Times New Roman" panose="02020603050405020304" pitchFamily="18" charset="0"/>
                <a:ea typeface="굴림" panose="020B0600000101010101" pitchFamily="50" charset="-127"/>
                <a:cs typeface="Times New Roman" panose="02020603050405020304" pitchFamily="18" charset="0"/>
              </a:rPr>
              <a:t>3) One-Shot(1S)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FS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세팅과 같으나</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하나의 예제만을 예시로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준다</a:t>
            </a:r>
            <a:r>
              <a:rPr lang="en-US" altLang="ko-KR" sz="1600" smtClean="0">
                <a:latin typeface="Times New Roman" panose="02020603050405020304" pitchFamily="18" charset="0"/>
                <a:ea typeface="굴림" panose="020B0600000101010101" pitchFamily="50" charset="-127"/>
                <a:cs typeface="Times New Roman" panose="02020603050405020304" pitchFamily="18" charset="0"/>
              </a:rPr>
              <a:t>.</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a:p>
            <a:pPr latinLnBrk="1"/>
            <a:r>
              <a:rPr lang="en-US" altLang="ko-KR" sz="1600" b="1">
                <a:latin typeface="Times New Roman" panose="02020603050405020304" pitchFamily="18" charset="0"/>
                <a:ea typeface="굴림" panose="020B0600000101010101" pitchFamily="50" charset="-127"/>
                <a:cs typeface="Times New Roman" panose="02020603050405020304" pitchFamily="18" charset="0"/>
              </a:rPr>
              <a:t>4) Zero-Shot(0S)</a:t>
            </a:r>
            <a:r>
              <a:rPr lang="ko-KR" altLang="en-US" sz="1600">
                <a:latin typeface="Times New Roman" panose="02020603050405020304" pitchFamily="18" charset="0"/>
                <a:ea typeface="굴림" panose="020B0600000101010101" pitchFamily="50" charset="-127"/>
                <a:cs typeface="Times New Roman" panose="02020603050405020304" pitchFamily="18" charset="0"/>
              </a:rPr>
              <a:t> </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태스크에 대한 예시는 주지 않고</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태스크를 설명하는 자연어 문구만을 준다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 방법은 엄청나게 편리할 뿐만 아니라 잠재적으로 강건하고 사전학습 데이터에 편재할 수 있는 좋지 않은 상관관계를 피하게 한다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하지만</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r>
              <a:rPr lang="ko-KR" altLang="en-US" sz="1600">
                <a:latin typeface="Times New Roman" panose="02020603050405020304" pitchFamily="18" charset="0"/>
                <a:ea typeface="굴림" panose="020B0600000101010101" pitchFamily="50" charset="-127"/>
                <a:cs typeface="Times New Roman" panose="02020603050405020304" pitchFamily="18" charset="0"/>
              </a:rPr>
              <a:t>이는 굉장히 어려운 과제이고 아마 몇몇 과제는 사람조차도 지시사항만으로 푸는 데에 어려움을 느낄 수 있다</a:t>
            </a:r>
            <a:r>
              <a:rPr lang="en-US" altLang="ko-KR" sz="1600">
                <a:latin typeface="Times New Roman" panose="02020603050405020304" pitchFamily="18" charset="0"/>
                <a:ea typeface="굴림" panose="020B0600000101010101" pitchFamily="50" charset="-127"/>
                <a:cs typeface="Times New Roman" panose="02020603050405020304" pitchFamily="18" charset="0"/>
              </a:rPr>
              <a:t>.</a:t>
            </a:r>
            <a:r>
              <a:rPr lang="en-US" altLang="ko-KR" sz="1600">
                <a:latin typeface="Times New Roman" panose="02020603050405020304" pitchFamily="18" charset="0"/>
                <a:ea typeface="굴림" panose="020B0600000101010101" pitchFamily="50" charset="-127"/>
                <a:cs typeface="Times New Roman" panose="02020603050405020304" pitchFamily="18" charset="0"/>
              </a:rPr>
              <a:t> </a:t>
            </a:r>
            <a:endParaRPr lang="ko-KR" altLang="en-US" sz="1600">
              <a:latin typeface="Times New Roman" panose="02020603050405020304" pitchFamily="18" charset="0"/>
              <a:ea typeface="굴림" panose="020B0600000101010101" pitchFamily="50" charset="-127"/>
              <a:cs typeface="Times New Roman" panose="02020603050405020304" pitchFamily="18" charset="0"/>
            </a:endParaRPr>
          </a:p>
        </p:txBody>
      </p:sp>
      <p:sp>
        <p:nvSpPr>
          <p:cNvPr id="6" name="직사각형 5"/>
          <p:cNvSpPr/>
          <p:nvPr/>
        </p:nvSpPr>
        <p:spPr>
          <a:xfrm>
            <a:off x="19588" y="483312"/>
            <a:ext cx="9108000" cy="65314"/>
          </a:xfrm>
          <a:prstGeom prst="rect">
            <a:avLst/>
          </a:prstGeom>
          <a:solidFill>
            <a:srgbClr val="00FF00"/>
          </a:solidFill>
          <a:ln>
            <a:solidFill>
              <a:srgbClr val="66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0903200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2981</Words>
  <Application>Microsoft Office PowerPoint</Application>
  <PresentationFormat>화면 슬라이드 쇼(4:3)</PresentationFormat>
  <Paragraphs>410</Paragraphs>
  <Slides>27</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27</vt:i4>
      </vt:variant>
    </vt:vector>
  </HeadingPairs>
  <TitlesOfParts>
    <vt:vector size="35" baseType="lpstr">
      <vt:lpstr>Noto Sans KR</vt:lpstr>
      <vt:lpstr>굴림</vt:lpstr>
      <vt:lpstr>맑은 고딕</vt:lpstr>
      <vt:lpstr>Arial</vt:lpstr>
      <vt:lpstr>Calibri</vt:lpstr>
      <vt:lpstr>Calibri Light</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85</cp:revision>
  <dcterms:created xsi:type="dcterms:W3CDTF">2023-06-02T04:26:49Z</dcterms:created>
  <dcterms:modified xsi:type="dcterms:W3CDTF">2023-06-17T03:27:52Z</dcterms:modified>
</cp:coreProperties>
</file>