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sldIdLst>
    <p:sldId id="257" r:id="rId2"/>
    <p:sldId id="260" r:id="rId3"/>
    <p:sldId id="287" r:id="rId4"/>
    <p:sldId id="292" r:id="rId5"/>
    <p:sldId id="291" r:id="rId6"/>
    <p:sldId id="310" r:id="rId7"/>
    <p:sldId id="288" r:id="rId8"/>
    <p:sldId id="299" r:id="rId9"/>
    <p:sldId id="300" r:id="rId10"/>
    <p:sldId id="302" r:id="rId11"/>
    <p:sldId id="301" r:id="rId12"/>
    <p:sldId id="303" r:id="rId13"/>
    <p:sldId id="305" r:id="rId14"/>
    <p:sldId id="306" r:id="rId15"/>
    <p:sldId id="307" r:id="rId16"/>
    <p:sldId id="308" r:id="rId17"/>
    <p:sldId id="265" r:id="rId18"/>
    <p:sldId id="309" r:id="rId19"/>
    <p:sldId id="311" r:id="rId20"/>
    <p:sldId id="25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28" autoAdjust="0"/>
  </p:normalViewPr>
  <p:slideViewPr>
    <p:cSldViewPr snapToObjects="1">
      <p:cViewPr varScale="1">
        <p:scale>
          <a:sx n="113" d="100"/>
          <a:sy n="113" d="100"/>
        </p:scale>
        <p:origin x="1554" y="10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 custT="1"/>
      <dgm:spPr/>
      <dgm:t>
        <a:bodyPr/>
        <a:lstStyle/>
        <a:p>
          <a:pPr latinLnBrk="1"/>
          <a:r>
            <a:rPr lang="en-US" altLang="ko-KR" sz="1800" b="1" spc="0" dirty="0"/>
            <a:t>EfficientNetB0 </a:t>
          </a:r>
          <a:r>
            <a:rPr lang="ko-KR" altLang="en-US" sz="1800" b="1" spc="0" dirty="0"/>
            <a:t>사용</a:t>
          </a:r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 custT="1"/>
      <dgm:spPr/>
      <dgm:t>
        <a:bodyPr/>
        <a:lstStyle/>
        <a:p>
          <a:pPr latinLnBrk="1"/>
          <a:r>
            <a:rPr lang="en-US" altLang="ko-KR" sz="1800" b="1" spc="0" dirty="0"/>
            <a:t>EfficientNetB1 </a:t>
          </a:r>
          <a:r>
            <a:rPr lang="ko-KR" altLang="en-US" sz="1800" b="1" spc="0" dirty="0"/>
            <a:t>대체</a:t>
          </a:r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 custT="1"/>
      <dgm:spPr/>
      <dgm:t>
        <a:bodyPr/>
        <a:lstStyle/>
        <a:p>
          <a:pPr latinLnBrk="1"/>
          <a:r>
            <a:rPr lang="en-US" altLang="ko-KR" sz="1800" b="1" spc="0" dirty="0"/>
            <a:t>Data augmentation </a:t>
          </a:r>
          <a:endParaRPr lang="ko-KR" altLang="en-US" sz="1800" b="1" spc="0" dirty="0"/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0F58A6F1-2A75-46E4-B454-B341342FA5FB}">
      <dgm:prSet custT="1"/>
      <dgm:spPr/>
      <dgm:t>
        <a:bodyPr/>
        <a:lstStyle/>
        <a:p>
          <a:pPr latinLnBrk="1"/>
          <a:r>
            <a:rPr lang="en-US" altLang="ko-KR" sz="1800" b="1" spc="0" dirty="0"/>
            <a:t>Dense layer </a:t>
          </a:r>
          <a:r>
            <a:rPr lang="ko-KR" altLang="en-US" sz="1800" b="1" spc="0" dirty="0"/>
            <a:t>추가</a:t>
          </a:r>
          <a:r>
            <a:rPr lang="en-US" altLang="ko-KR" sz="1800" b="1" spc="0" dirty="0"/>
            <a:t> </a:t>
          </a:r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en-US" altLang="ko-KR" b="1" spc="0" dirty="0"/>
            <a:t> </a:t>
          </a:r>
          <a:r>
            <a:rPr lang="ko-KR" altLang="en-US" b="1" spc="0" dirty="0"/>
            <a:t>전이 학습 이용하기 위한 </a:t>
          </a:r>
          <a:r>
            <a:rPr lang="en-US" altLang="ko-KR" b="1" spc="0" dirty="0"/>
            <a:t>Baseline </a:t>
          </a:r>
          <a:r>
            <a:rPr lang="ko-KR" altLang="en-US" b="1" spc="0" dirty="0"/>
            <a:t>구축</a:t>
          </a:r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en-US" altLang="ko-KR" b="1" spc="0" dirty="0" err="1"/>
            <a:t>Colab</a:t>
          </a:r>
          <a:r>
            <a:rPr lang="en-US" altLang="ko-KR" b="1" spc="0" dirty="0"/>
            <a:t> RAM </a:t>
          </a:r>
          <a:r>
            <a:rPr lang="ko-KR" altLang="en-US" b="1" spc="0" dirty="0"/>
            <a:t>용량 상위 모델인 </a:t>
          </a:r>
          <a:r>
            <a:rPr lang="en-US" altLang="ko-KR" b="1" spc="0" dirty="0"/>
            <a:t>B1</a:t>
          </a:r>
          <a:r>
            <a:rPr lang="ko-KR" altLang="en-US" b="1" spc="0" dirty="0"/>
            <a:t>까지 가능</a:t>
          </a: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en-US" altLang="ko-KR" b="1" spc="0" dirty="0"/>
            <a:t>Data augmentation </a:t>
          </a:r>
          <a:r>
            <a:rPr lang="ko-KR" altLang="en-US" b="1" spc="0" dirty="0"/>
            <a:t>사용 항목 증가</a:t>
          </a:r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ko-KR" altLang="en-US" b="1" spc="0" dirty="0"/>
            <a:t>기존 </a:t>
          </a:r>
          <a:r>
            <a:rPr lang="en-US" altLang="ko-KR" b="1" spc="0" dirty="0"/>
            <a:t>layer </a:t>
          </a:r>
          <a:r>
            <a:rPr lang="ko-KR" altLang="en-US" b="1" spc="0" dirty="0"/>
            <a:t>뒤에 </a:t>
          </a:r>
          <a:r>
            <a:rPr lang="en-US" altLang="ko-KR" b="1" spc="0" dirty="0"/>
            <a:t>dense layer 2</a:t>
          </a:r>
          <a:r>
            <a:rPr lang="ko-KR" altLang="en-US" b="1" spc="0" dirty="0"/>
            <a:t>개 추가</a:t>
          </a:r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89090AD-663B-4ED0-A45A-A9C709CE8D63}" type="pres">
      <dgm:prSet presAssocID="{877AC949-F131-4921-8CF4-B93A246D6EF1}" presName="descendantText" presStyleLbl="alignAccFollowNode1" presStyleIdx="0" presStyleCnt="4">
        <dgm:presLayoutVars>
          <dgm:bulletEnabled val="1"/>
        </dgm:presLayoutVars>
      </dgm:prSet>
      <dgm:spPr/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84BF070-0916-463F-A778-9C5D3B8EA536}" type="pres">
      <dgm:prSet presAssocID="{0F832752-6AC3-40D9-BC0E-B2B205FF2058}" presName="descendantText" presStyleLbl="alignAccFollowNode1" presStyleIdx="1" presStyleCnt="4">
        <dgm:presLayoutVars>
          <dgm:bulletEnabled val="1"/>
        </dgm:presLayoutVars>
      </dgm:prSet>
      <dgm:spPr/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1352640B-BD9A-4EB6-9204-F6D0955D4FA3}" type="pres">
      <dgm:prSet presAssocID="{D9CCD4CE-91E4-4FA1-B0D1-959FD7B2F9A8}" presName="descendantText" presStyleLbl="alignAccFollowNode1" presStyleIdx="2" presStyleCnt="4">
        <dgm:presLayoutVars>
          <dgm:bulletEnabled val="1"/>
        </dgm:presLayoutVars>
      </dgm:prSet>
      <dgm:spPr/>
    </dgm:pt>
    <dgm:pt modelId="{8D524900-3572-44FB-8113-9FC220498D48}" type="pres">
      <dgm:prSet presAssocID="{866902A4-7B72-4721-B36D-35C6BA0159EF}" presName="sp" presStyleCnt="0"/>
      <dgm:spPr/>
    </dgm:pt>
    <dgm:pt modelId="{5E00FF94-2EAC-49EE-849D-EE4F753D0D98}" type="pres">
      <dgm:prSet presAssocID="{0F58A6F1-2A75-46E4-B454-B341342FA5FB}" presName="linNode" presStyleCnt="0"/>
      <dgm:spPr/>
    </dgm:pt>
    <dgm:pt modelId="{86A961B4-81A6-4386-9A79-8FC1FF3B4763}" type="pres">
      <dgm:prSet presAssocID="{0F58A6F1-2A75-46E4-B454-B341342FA5FB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B99CF148-F226-427D-8253-0FCF5DEE009B}" type="pres">
      <dgm:prSet presAssocID="{0F58A6F1-2A75-46E4-B454-B341342FA5FB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66FC304-2151-4C7D-A8F9-BBB73CD0CB45}" type="presOf" srcId="{9D640C39-F218-497F-955C-E4E1DB65799C}" destId="{B99CF148-F226-427D-8253-0FCF5DEE009B}" srcOrd="0" destOrd="0" presId="urn:microsoft.com/office/officeart/2005/8/layout/vList5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22E00830-A3F1-4C99-8FF9-F8DA816CFF5F}" type="presOf" srcId="{47BBF670-AF21-4D87-A81D-C69370AF9D27}" destId="{889090AD-663B-4ED0-A45A-A9C709CE8D63}" srcOrd="0" destOrd="0" presId="urn:microsoft.com/office/officeart/2005/8/layout/vList5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F8F7894A-204D-428E-8EA8-EF568AA558D3}" type="presOf" srcId="{F5CCF786-460E-4857-85C5-86C62B45F0E1}" destId="{1352640B-BD9A-4EB6-9204-F6D0955D4FA3}" srcOrd="0" destOrd="0" presId="urn:microsoft.com/office/officeart/2005/8/layout/vList5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D01AF59B-53B6-4537-8B7D-3C6A6C296004}" type="presOf" srcId="{0F58A6F1-2A75-46E4-B454-B341342FA5FB}" destId="{86A961B4-81A6-4386-9A79-8FC1FF3B4763}" srcOrd="0" destOrd="0" presId="urn:microsoft.com/office/officeart/2005/8/layout/vList5"/>
    <dgm:cxn modelId="{398354A0-2277-48D0-B4AD-825819BFCCA2}" type="presOf" srcId="{31049312-047E-45D7-B692-5D8F2F782C2D}" destId="{6AF1F34B-3789-4E8A-BEA8-9F61609F3056}" srcOrd="0" destOrd="0" presId="urn:microsoft.com/office/officeart/2005/8/layout/vList5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1C6F1FCA-14B3-47E6-9373-03EA52D8A277}" type="presOf" srcId="{ECD6E1E3-A8BF-4F39-B4F2-45CE940F2FF6}" destId="{F84BF070-0916-463F-A778-9C5D3B8EA536}" srcOrd="0" destOrd="0" presId="urn:microsoft.com/office/officeart/2005/8/layout/vList5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28C591CF-06E7-49F1-8B99-6F3983A30AAC}" type="presOf" srcId="{0F832752-6AC3-40D9-BC0E-B2B205FF2058}" destId="{52CE7F3C-B24D-43C6-A33A-C1F200B79BDA}" srcOrd="0" destOrd="0" presId="urn:microsoft.com/office/officeart/2005/8/layout/vList5"/>
    <dgm:cxn modelId="{2CCD46D1-97B2-452D-9C0B-4725E315EC3E}" type="presOf" srcId="{D9CCD4CE-91E4-4FA1-B0D1-959FD7B2F9A8}" destId="{0058D970-AB5F-4005-955F-6389A8C86A2B}" srcOrd="0" destOrd="0" presId="urn:microsoft.com/office/officeart/2005/8/layout/vList5"/>
    <dgm:cxn modelId="{C08982D6-6CCF-4310-9CEA-E6C76F1AA32C}" type="presOf" srcId="{877AC949-F131-4921-8CF4-B93A246D6EF1}" destId="{D59B156A-B76E-465B-AC78-6FFB87E3D610}" srcOrd="0" destOrd="0" presId="urn:microsoft.com/office/officeart/2005/8/layout/vList5"/>
    <dgm:cxn modelId="{248A9AEB-9618-4390-B7BC-5FE821C4FE82}" type="presParOf" srcId="{6AF1F34B-3789-4E8A-BEA8-9F61609F3056}" destId="{F794D62A-2C33-4A66-A79A-364AF375C5C5}" srcOrd="0" destOrd="0" presId="urn:microsoft.com/office/officeart/2005/8/layout/vList5"/>
    <dgm:cxn modelId="{7F1C72AB-8150-460D-AEF9-A34F2FB316CB}" type="presParOf" srcId="{F794D62A-2C33-4A66-A79A-364AF375C5C5}" destId="{D59B156A-B76E-465B-AC78-6FFB87E3D610}" srcOrd="0" destOrd="0" presId="urn:microsoft.com/office/officeart/2005/8/layout/vList5"/>
    <dgm:cxn modelId="{F16979DC-C8FF-4122-B31A-F34D0FB4D408}" type="presParOf" srcId="{F794D62A-2C33-4A66-A79A-364AF375C5C5}" destId="{889090AD-663B-4ED0-A45A-A9C709CE8D63}" srcOrd="1" destOrd="0" presId="urn:microsoft.com/office/officeart/2005/8/layout/vList5"/>
    <dgm:cxn modelId="{745E3AEF-6944-4E8B-A456-E10599A641A3}" type="presParOf" srcId="{6AF1F34B-3789-4E8A-BEA8-9F61609F3056}" destId="{48BBE096-6973-4AF5-AFD0-5DD9EE14E241}" srcOrd="1" destOrd="0" presId="urn:microsoft.com/office/officeart/2005/8/layout/vList5"/>
    <dgm:cxn modelId="{D7706521-9F4A-43C8-A774-4D76D98A1396}" type="presParOf" srcId="{6AF1F34B-3789-4E8A-BEA8-9F61609F3056}" destId="{B6B67390-CF29-4D7A-B7AB-D49EE2CE4BB8}" srcOrd="2" destOrd="0" presId="urn:microsoft.com/office/officeart/2005/8/layout/vList5"/>
    <dgm:cxn modelId="{1FB9C9E9-43B3-4C27-AF13-4FD9B4ABC7E8}" type="presParOf" srcId="{B6B67390-CF29-4D7A-B7AB-D49EE2CE4BB8}" destId="{52CE7F3C-B24D-43C6-A33A-C1F200B79BDA}" srcOrd="0" destOrd="0" presId="urn:microsoft.com/office/officeart/2005/8/layout/vList5"/>
    <dgm:cxn modelId="{DF0A3EBD-D60F-4558-8092-731D855BB1DC}" type="presParOf" srcId="{B6B67390-CF29-4D7A-B7AB-D49EE2CE4BB8}" destId="{F84BF070-0916-463F-A778-9C5D3B8EA536}" srcOrd="1" destOrd="0" presId="urn:microsoft.com/office/officeart/2005/8/layout/vList5"/>
    <dgm:cxn modelId="{F572F03F-C4D2-4318-A5AE-E69022CE0DA4}" type="presParOf" srcId="{6AF1F34B-3789-4E8A-BEA8-9F61609F3056}" destId="{F57007AC-203B-4415-B094-065A8A19AFA3}" srcOrd="3" destOrd="0" presId="urn:microsoft.com/office/officeart/2005/8/layout/vList5"/>
    <dgm:cxn modelId="{29167F6F-C919-4B9C-9C7D-4C91FFD18209}" type="presParOf" srcId="{6AF1F34B-3789-4E8A-BEA8-9F61609F3056}" destId="{B5870118-EBC8-417E-AD57-33E5652597E2}" srcOrd="4" destOrd="0" presId="urn:microsoft.com/office/officeart/2005/8/layout/vList5"/>
    <dgm:cxn modelId="{87C9901E-E178-40A9-B70D-5984CB4228B3}" type="presParOf" srcId="{B5870118-EBC8-417E-AD57-33E5652597E2}" destId="{0058D970-AB5F-4005-955F-6389A8C86A2B}" srcOrd="0" destOrd="0" presId="urn:microsoft.com/office/officeart/2005/8/layout/vList5"/>
    <dgm:cxn modelId="{277D725F-EFFC-4364-8E23-CA7432C737C5}" type="presParOf" srcId="{B5870118-EBC8-417E-AD57-33E5652597E2}" destId="{1352640B-BD9A-4EB6-9204-F6D0955D4FA3}" srcOrd="1" destOrd="0" presId="urn:microsoft.com/office/officeart/2005/8/layout/vList5"/>
    <dgm:cxn modelId="{66E0AC9C-45A7-4919-8AED-6D25652E436D}" type="presParOf" srcId="{6AF1F34B-3789-4E8A-BEA8-9F61609F3056}" destId="{8D524900-3572-44FB-8113-9FC220498D48}" srcOrd="5" destOrd="0" presId="urn:microsoft.com/office/officeart/2005/8/layout/vList5"/>
    <dgm:cxn modelId="{04D3A169-0D66-4EE0-B9BA-1566A78E68E2}" type="presParOf" srcId="{6AF1F34B-3789-4E8A-BEA8-9F61609F3056}" destId="{5E00FF94-2EAC-49EE-849D-EE4F753D0D98}" srcOrd="6" destOrd="0" presId="urn:microsoft.com/office/officeart/2005/8/layout/vList5"/>
    <dgm:cxn modelId="{07F0B3F2-A8B4-4D1F-A08D-EB93AFB53AED}" type="presParOf" srcId="{5E00FF94-2EAC-49EE-849D-EE4F753D0D98}" destId="{86A961B4-81A6-4386-9A79-8FC1FF3B4763}" srcOrd="0" destOrd="0" presId="urn:microsoft.com/office/officeart/2005/8/layout/vList5"/>
    <dgm:cxn modelId="{7905472B-155E-4C6B-9306-5ADFDA4409DE}" type="presParOf" srcId="{5E00FF94-2EAC-49EE-849D-EE4F753D0D98}" destId="{B99CF148-F226-427D-8253-0FCF5DEE00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4325455" y="-1728475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b="1" kern="1200" spc="0" dirty="0"/>
            <a:t> </a:t>
          </a:r>
          <a:r>
            <a:rPr lang="ko-KR" altLang="en-US" sz="1600" b="1" kern="1200" spc="0" dirty="0"/>
            <a:t>전이 학습 이용하기 위한 </a:t>
          </a:r>
          <a:r>
            <a:rPr lang="en-US" altLang="ko-KR" sz="1600" b="1" kern="1200" spc="0" dirty="0"/>
            <a:t>Baseline </a:t>
          </a:r>
          <a:r>
            <a:rPr lang="ko-KR" altLang="en-US" sz="1600" b="1" kern="1200" spc="0" dirty="0"/>
            <a:t>구축</a:t>
          </a:r>
        </a:p>
      </dsp:txBody>
      <dsp:txXfrm rot="-5400000">
        <a:off x="2497116" y="138069"/>
        <a:ext cx="4401111" cy="706227"/>
      </dsp:txXfrm>
    </dsp:sp>
    <dsp:sp modelId="{D59B156A-B76E-465B-AC78-6FFB87E3D610}">
      <dsp:nvSpPr>
        <dsp:cNvPr id="0" name=""/>
        <dsp:cNvSpPr/>
      </dsp:nvSpPr>
      <dsp:spPr>
        <a:xfrm>
          <a:off x="0" y="2033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spc="0" dirty="0"/>
            <a:t>EfficientNetB0 </a:t>
          </a:r>
          <a:r>
            <a:rPr lang="ko-KR" altLang="en-US" sz="1800" b="1" kern="1200" spc="0" dirty="0"/>
            <a:t>사용</a:t>
          </a:r>
        </a:p>
      </dsp:txBody>
      <dsp:txXfrm>
        <a:off x="47756" y="49789"/>
        <a:ext cx="2401603" cy="882784"/>
      </dsp:txXfrm>
    </dsp:sp>
    <dsp:sp modelId="{F84BF070-0916-463F-A778-9C5D3B8EA536}">
      <dsp:nvSpPr>
        <dsp:cNvPr id="0" name=""/>
        <dsp:cNvSpPr/>
      </dsp:nvSpPr>
      <dsp:spPr>
        <a:xfrm rot="5400000">
          <a:off x="4325455" y="-701264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b="1" kern="1200" spc="0" dirty="0" err="1"/>
            <a:t>Colab</a:t>
          </a:r>
          <a:r>
            <a:rPr lang="en-US" altLang="ko-KR" sz="1600" b="1" kern="1200" spc="0" dirty="0"/>
            <a:t> RAM </a:t>
          </a:r>
          <a:r>
            <a:rPr lang="ko-KR" altLang="en-US" sz="1600" b="1" kern="1200" spc="0" dirty="0"/>
            <a:t>용량 상위 모델인 </a:t>
          </a:r>
          <a:r>
            <a:rPr lang="en-US" altLang="ko-KR" sz="1600" b="1" kern="1200" spc="0" dirty="0"/>
            <a:t>B1</a:t>
          </a:r>
          <a:r>
            <a:rPr lang="ko-KR" altLang="en-US" sz="1600" b="1" kern="1200" spc="0" dirty="0"/>
            <a:t>까지 가능</a:t>
          </a:r>
        </a:p>
      </dsp:txBody>
      <dsp:txXfrm rot="-5400000">
        <a:off x="2497116" y="1165280"/>
        <a:ext cx="4401111" cy="706227"/>
      </dsp:txXfrm>
    </dsp:sp>
    <dsp:sp modelId="{52CE7F3C-B24D-43C6-A33A-C1F200B79BDA}">
      <dsp:nvSpPr>
        <dsp:cNvPr id="0" name=""/>
        <dsp:cNvSpPr/>
      </dsp:nvSpPr>
      <dsp:spPr>
        <a:xfrm>
          <a:off x="0" y="1029245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spc="0" dirty="0"/>
            <a:t>EfficientNetB1 </a:t>
          </a:r>
          <a:r>
            <a:rPr lang="ko-KR" altLang="en-US" sz="1800" b="1" kern="1200" spc="0" dirty="0"/>
            <a:t>대체</a:t>
          </a:r>
        </a:p>
      </dsp:txBody>
      <dsp:txXfrm>
        <a:off x="47756" y="1077001"/>
        <a:ext cx="2401603" cy="882784"/>
      </dsp:txXfrm>
    </dsp:sp>
    <dsp:sp modelId="{1352640B-BD9A-4EB6-9204-F6D0955D4FA3}">
      <dsp:nvSpPr>
        <dsp:cNvPr id="0" name=""/>
        <dsp:cNvSpPr/>
      </dsp:nvSpPr>
      <dsp:spPr>
        <a:xfrm rot="5400000">
          <a:off x="4325455" y="325947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b="1" kern="1200" spc="0" dirty="0"/>
            <a:t>Data augmentation </a:t>
          </a:r>
          <a:r>
            <a:rPr lang="ko-KR" altLang="en-US" sz="1600" b="1" kern="1200" spc="0" dirty="0"/>
            <a:t>사용 항목 증가</a:t>
          </a:r>
        </a:p>
      </dsp:txBody>
      <dsp:txXfrm rot="-5400000">
        <a:off x="2497116" y="2192492"/>
        <a:ext cx="4401111" cy="706227"/>
      </dsp:txXfrm>
    </dsp:sp>
    <dsp:sp modelId="{0058D970-AB5F-4005-955F-6389A8C86A2B}">
      <dsp:nvSpPr>
        <dsp:cNvPr id="0" name=""/>
        <dsp:cNvSpPr/>
      </dsp:nvSpPr>
      <dsp:spPr>
        <a:xfrm>
          <a:off x="0" y="2056457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spc="0" dirty="0"/>
            <a:t>Data augmentation </a:t>
          </a:r>
          <a:endParaRPr lang="ko-KR" altLang="en-US" sz="1800" b="1" kern="1200" spc="0" dirty="0"/>
        </a:p>
      </dsp:txBody>
      <dsp:txXfrm>
        <a:off x="47756" y="2104213"/>
        <a:ext cx="2401603" cy="882784"/>
      </dsp:txXfrm>
    </dsp:sp>
    <dsp:sp modelId="{B99CF148-F226-427D-8253-0FCF5DEE009B}">
      <dsp:nvSpPr>
        <dsp:cNvPr id="0" name=""/>
        <dsp:cNvSpPr/>
      </dsp:nvSpPr>
      <dsp:spPr>
        <a:xfrm rot="5400000">
          <a:off x="4325455" y="1353159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spc="0" dirty="0"/>
            <a:t>기존 </a:t>
          </a:r>
          <a:r>
            <a:rPr lang="en-US" altLang="ko-KR" sz="1600" b="1" kern="1200" spc="0" dirty="0"/>
            <a:t>layer </a:t>
          </a:r>
          <a:r>
            <a:rPr lang="ko-KR" altLang="en-US" sz="1600" b="1" kern="1200" spc="0" dirty="0"/>
            <a:t>뒤에 </a:t>
          </a:r>
          <a:r>
            <a:rPr lang="en-US" altLang="ko-KR" sz="1600" b="1" kern="1200" spc="0" dirty="0"/>
            <a:t>dense layer 2</a:t>
          </a:r>
          <a:r>
            <a:rPr lang="ko-KR" altLang="en-US" sz="1600" b="1" kern="1200" spc="0" dirty="0"/>
            <a:t>개 추가</a:t>
          </a:r>
        </a:p>
      </dsp:txBody>
      <dsp:txXfrm rot="-5400000">
        <a:off x="2497116" y="3219704"/>
        <a:ext cx="4401111" cy="706227"/>
      </dsp:txXfrm>
    </dsp:sp>
    <dsp:sp modelId="{86A961B4-81A6-4386-9A79-8FC1FF3B4763}">
      <dsp:nvSpPr>
        <dsp:cNvPr id="0" name=""/>
        <dsp:cNvSpPr/>
      </dsp:nvSpPr>
      <dsp:spPr>
        <a:xfrm>
          <a:off x="0" y="3083669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spc="0" dirty="0"/>
            <a:t>Dense layer </a:t>
          </a:r>
          <a:r>
            <a:rPr lang="ko-KR" altLang="en-US" sz="1800" b="1" kern="1200" spc="0" dirty="0"/>
            <a:t>추가</a:t>
          </a:r>
          <a:r>
            <a:rPr lang="en-US" altLang="ko-KR" sz="1800" b="1" kern="1200" spc="0" dirty="0"/>
            <a:t> </a:t>
          </a:r>
        </a:p>
      </dsp:txBody>
      <dsp:txXfrm>
        <a:off x="47756" y="3131425"/>
        <a:ext cx="2401603" cy="882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129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421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542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176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1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995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511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31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18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21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879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846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837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539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902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5" y="2204864"/>
            <a:ext cx="547260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영상 분류 데이터</a:t>
            </a:r>
            <a:endParaRPr lang="en-US" altLang="ko-KR" sz="3200" b="1" spc="-150" dirty="0">
              <a:solidFill>
                <a:schemeClr val="bg1"/>
              </a:solidFill>
            </a:endParaRPr>
          </a:p>
          <a:p>
            <a:pPr algn="ctr"/>
            <a:r>
              <a:rPr lang="en-US" altLang="ko-KR" sz="3200" b="1" spc="-150" dirty="0">
                <a:solidFill>
                  <a:schemeClr val="bg1"/>
                </a:solidFill>
              </a:rPr>
              <a:t> -</a:t>
            </a:r>
            <a:r>
              <a:rPr lang="ko-KR" altLang="en-US" sz="3200" b="1" spc="-150" dirty="0">
                <a:solidFill>
                  <a:schemeClr val="bg1"/>
                </a:solidFill>
              </a:rPr>
              <a:t>숨겨진 글자 찾기</a:t>
            </a:r>
            <a:r>
              <a:rPr lang="en-US" altLang="ko-KR" sz="3200" b="1" spc="-150" dirty="0">
                <a:solidFill>
                  <a:schemeClr val="bg1"/>
                </a:solidFill>
              </a:rPr>
              <a:t>-</a:t>
            </a:r>
            <a:endParaRPr lang="ko-KR" altLang="en-US" sz="3200" b="1" spc="-1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1340768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 err="1">
                <a:solidFill>
                  <a:schemeClr val="tx2">
                    <a:lumMod val="50000"/>
                  </a:schemeClr>
                </a:solidFill>
              </a:rPr>
              <a:t>파이썬을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 이용한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AI </a:t>
            </a:r>
            <a:r>
              <a:rPr lang="ko-KR" altLang="en-US" sz="1400" b="1" dirty="0" err="1">
                <a:solidFill>
                  <a:schemeClr val="tx2">
                    <a:lumMod val="50000"/>
                  </a:schemeClr>
                </a:solidFill>
              </a:rPr>
              <a:t>딥러닝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15816" y="5490373"/>
            <a:ext cx="3600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050" dirty="0">
              <a:solidFill>
                <a:schemeClr val="bg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203848" y="3645024"/>
            <a:ext cx="2736304" cy="1584176"/>
            <a:chOff x="3203848" y="3645024"/>
            <a:chExt cx="2736304" cy="1584176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4242574"/>
              <a:ext cx="2736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600" b="1" dirty="0">
                  <a:solidFill>
                    <a:schemeClr val="bg1"/>
                  </a:solidFill>
                </a:rPr>
                <a:t>발표자 장준혁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03848" y="4890646"/>
              <a:ext cx="2736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2021/08/31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03848" y="3645024"/>
              <a:ext cx="2736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2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조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62" y="5561037"/>
            <a:ext cx="4182779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455" y="980728"/>
            <a:ext cx="806489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Callback and learning rate scheduler</a:t>
            </a:r>
          </a:p>
          <a:p>
            <a:endParaRPr lang="en-US" altLang="ko-KR" sz="2000" dirty="0"/>
          </a:p>
          <a:p>
            <a:r>
              <a:rPr lang="en-US" altLang="ko-KR" sz="2200" dirty="0"/>
              <a:t>2) Learning rate scheduler</a:t>
            </a:r>
          </a:p>
          <a:p>
            <a:endParaRPr lang="en-US" altLang="ko-KR" sz="2000" dirty="0"/>
          </a:p>
          <a:p>
            <a:r>
              <a:rPr lang="en-US" altLang="ko-KR" sz="2000" dirty="0"/>
              <a:t>: Learning rate</a:t>
            </a:r>
            <a:r>
              <a:rPr lang="ko-KR" altLang="en-US" sz="2000" dirty="0"/>
              <a:t> 높으면 </a:t>
            </a:r>
            <a:r>
              <a:rPr lang="en-US" altLang="ko-KR" sz="2000" dirty="0"/>
              <a:t>loss </a:t>
            </a:r>
            <a:r>
              <a:rPr lang="ko-KR" altLang="en-US" sz="2000" dirty="0" err="1"/>
              <a:t>발산가능</a:t>
            </a:r>
            <a:r>
              <a:rPr lang="en-US" altLang="ko-KR" sz="2000" dirty="0"/>
              <a:t>, </a:t>
            </a:r>
            <a:r>
              <a:rPr lang="ko-KR" altLang="en-US" sz="2000" dirty="0"/>
              <a:t>낮으면 학습 진행 속도 더딤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: </a:t>
            </a:r>
            <a:r>
              <a:rPr lang="ko-KR" altLang="en-US" sz="2000" dirty="0"/>
              <a:t>처음 </a:t>
            </a:r>
            <a:r>
              <a:rPr lang="en-US" altLang="ko-KR" sz="2000" dirty="0"/>
              <a:t>Learning Rate </a:t>
            </a:r>
            <a:r>
              <a:rPr lang="ko-KR" altLang="en-US" sz="2000" dirty="0"/>
              <a:t>값을 크게 준 후 일정 </a:t>
            </a:r>
            <a:r>
              <a:rPr lang="en-US" altLang="ko-KR" sz="2000" dirty="0"/>
              <a:t>epoch </a:t>
            </a:r>
            <a:r>
              <a:rPr lang="ko-KR" altLang="en-US" sz="2000" dirty="0"/>
              <a:t>마다 감소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: </a:t>
            </a:r>
            <a:r>
              <a:rPr lang="ko-KR" altLang="en-US" sz="2000" dirty="0"/>
              <a:t>그중 </a:t>
            </a:r>
            <a:r>
              <a:rPr lang="en-US" altLang="ko-KR" sz="2000" dirty="0"/>
              <a:t>learning rate</a:t>
            </a:r>
            <a:r>
              <a:rPr lang="ko-KR" altLang="en-US" sz="2000" dirty="0"/>
              <a:t>가 연속적으로 변하는 </a:t>
            </a:r>
            <a:r>
              <a:rPr lang="en-US" altLang="ko-KR" sz="2000" dirty="0"/>
              <a:t>cosine decay</a:t>
            </a:r>
            <a:r>
              <a:rPr lang="ko-KR" altLang="en-US" sz="2000" dirty="0"/>
              <a:t>를 이용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149080"/>
            <a:ext cx="7989791" cy="198022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41477" y="74100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</a:rPr>
              <a:t>Code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 err="1">
                <a:solidFill>
                  <a:schemeClr val="bg1"/>
                </a:solidFill>
              </a:rPr>
              <a:t>파이썬을</a:t>
            </a:r>
            <a:r>
              <a:rPr lang="ko-KR" altLang="en-US" sz="1200" b="1" dirty="0">
                <a:solidFill>
                  <a:schemeClr val="bg1"/>
                </a:solidFill>
              </a:rPr>
              <a:t> 이용한 </a:t>
            </a:r>
            <a:r>
              <a:rPr lang="en-US" altLang="ko-KR" sz="1200" b="1" dirty="0">
                <a:solidFill>
                  <a:schemeClr val="bg1"/>
                </a:solidFill>
              </a:rPr>
              <a:t>AI </a:t>
            </a:r>
            <a:r>
              <a:rPr lang="ko-KR" altLang="en-US" sz="1200" b="1" dirty="0" err="1">
                <a:solidFill>
                  <a:schemeClr val="bg1"/>
                </a:solidFill>
              </a:rPr>
              <a:t>딥러닝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1400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455" y="957496"/>
            <a:ext cx="8064896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Preprocessing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r>
              <a:rPr lang="en-US" altLang="ko-KR" sz="2200" dirty="0"/>
              <a:t>1) Preprocessing for EfficientNetB1</a:t>
            </a:r>
          </a:p>
          <a:p>
            <a:endParaRPr lang="en-US" altLang="ko-KR" sz="2000" dirty="0"/>
          </a:p>
          <a:p>
            <a:r>
              <a:rPr lang="en-US" altLang="ko-KR" sz="2000" dirty="0"/>
              <a:t>: </a:t>
            </a:r>
            <a:r>
              <a:rPr lang="en-US" altLang="ko-KR" dirty="0"/>
              <a:t>EfficientNetB1</a:t>
            </a:r>
            <a:r>
              <a:rPr lang="ko-KR" altLang="en-US" dirty="0"/>
              <a:t>과 </a:t>
            </a:r>
            <a:r>
              <a:rPr lang="en-US" altLang="ko-KR" dirty="0" err="1"/>
              <a:t>imagenet</a:t>
            </a:r>
            <a:r>
              <a:rPr lang="en-US" altLang="ko-KR" dirty="0"/>
              <a:t> weight</a:t>
            </a:r>
            <a:r>
              <a:rPr lang="ko-KR" altLang="en-US" dirty="0"/>
              <a:t> 위해 </a:t>
            </a:r>
            <a:r>
              <a:rPr lang="en-US" altLang="ko-KR" dirty="0"/>
              <a:t>32*32</a:t>
            </a:r>
            <a:r>
              <a:rPr lang="ko-KR" altLang="en-US" dirty="0"/>
              <a:t> 이상 </a:t>
            </a:r>
            <a:r>
              <a:rPr lang="en-US" altLang="ko-KR" dirty="0"/>
              <a:t>RGB</a:t>
            </a:r>
            <a:r>
              <a:rPr lang="ko-KR" altLang="en-US" dirty="0"/>
              <a:t>이미지로 변경 </a:t>
            </a:r>
          </a:p>
          <a:p>
            <a:endParaRPr lang="en-US" altLang="ko-KR" sz="2000" dirty="0"/>
          </a:p>
          <a:p>
            <a:r>
              <a:rPr lang="en-US" altLang="ko-KR" sz="2000" dirty="0"/>
              <a:t>: [Enumerate] </a:t>
            </a:r>
            <a:r>
              <a:rPr lang="ko-KR" altLang="en-US" sz="2000" dirty="0"/>
              <a:t>함수 이용하여 </a:t>
            </a:r>
            <a:r>
              <a:rPr lang="en-US" altLang="ko-KR" sz="2000" dirty="0"/>
              <a:t>train, test </a:t>
            </a:r>
            <a:r>
              <a:rPr lang="ko-KR" altLang="en-US" sz="2000" dirty="0"/>
              <a:t>데이터 </a:t>
            </a:r>
            <a:r>
              <a:rPr lang="en-US" altLang="ko-KR" sz="2000" dirty="0"/>
              <a:t>RGB </a:t>
            </a:r>
            <a:r>
              <a:rPr lang="ko-KR" altLang="en-US" sz="2000" dirty="0"/>
              <a:t>이미지로 변경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: </a:t>
            </a:r>
            <a:r>
              <a:rPr lang="ko-KR" altLang="en-US" sz="2000" dirty="0"/>
              <a:t>그 후 </a:t>
            </a:r>
            <a:r>
              <a:rPr lang="en-US" altLang="ko-KR" sz="2000" dirty="0"/>
              <a:t>(28, 28, 3) train, test </a:t>
            </a:r>
            <a:r>
              <a:rPr lang="ko-KR" altLang="en-US" sz="2000" dirty="0"/>
              <a:t>이미지를 </a:t>
            </a:r>
            <a:r>
              <a:rPr lang="en-US" altLang="ko-KR" sz="2000" dirty="0"/>
              <a:t>(56, 56, 3)</a:t>
            </a:r>
            <a:r>
              <a:rPr lang="ko-KR" altLang="en-US" sz="2000" dirty="0"/>
              <a:t>으로 </a:t>
            </a:r>
            <a:r>
              <a:rPr lang="en-US" altLang="ko-KR" sz="2000" dirty="0"/>
              <a:t>resize </a:t>
            </a:r>
            <a:r>
              <a:rPr lang="ko-KR" altLang="en-US" sz="2000" dirty="0"/>
              <a:t>진행</a:t>
            </a: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983578"/>
            <a:ext cx="4464496" cy="246975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914" y="3933056"/>
            <a:ext cx="3574002" cy="210439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110986" y="6071885"/>
            <a:ext cx="210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 err="1"/>
              <a:t>Preproessing</a:t>
            </a:r>
            <a:r>
              <a:rPr lang="ko-KR" altLang="en-US" dirty="0"/>
              <a:t>결과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1477" y="74100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</a:rPr>
              <a:t>Code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 err="1">
                <a:solidFill>
                  <a:schemeClr val="bg1"/>
                </a:solidFill>
              </a:rPr>
              <a:t>파이썬을</a:t>
            </a:r>
            <a:r>
              <a:rPr lang="ko-KR" altLang="en-US" sz="1200" b="1" dirty="0">
                <a:solidFill>
                  <a:schemeClr val="bg1"/>
                </a:solidFill>
              </a:rPr>
              <a:t> 이용한 </a:t>
            </a:r>
            <a:r>
              <a:rPr lang="en-US" altLang="ko-KR" sz="1200" b="1" dirty="0">
                <a:solidFill>
                  <a:schemeClr val="bg1"/>
                </a:solidFill>
              </a:rPr>
              <a:t>AI </a:t>
            </a:r>
            <a:r>
              <a:rPr lang="ko-KR" altLang="en-US" sz="1200" b="1" dirty="0" err="1">
                <a:solidFill>
                  <a:schemeClr val="bg1"/>
                </a:solidFill>
              </a:rPr>
              <a:t>딥러닝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1440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455" y="957496"/>
            <a:ext cx="806489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Preprocessing</a:t>
            </a:r>
          </a:p>
          <a:p>
            <a:endParaRPr lang="en-US" altLang="ko-KR" sz="2000" dirty="0"/>
          </a:p>
          <a:p>
            <a:r>
              <a:rPr lang="en-US" altLang="ko-KR" sz="2200" dirty="0"/>
              <a:t>2) Preprocessing for classification</a:t>
            </a:r>
          </a:p>
          <a:p>
            <a:endParaRPr lang="en-US" altLang="ko-KR" sz="2000" dirty="0"/>
          </a:p>
          <a:p>
            <a:r>
              <a:rPr lang="en-US" altLang="ko-KR" sz="2000" dirty="0"/>
              <a:t>: </a:t>
            </a:r>
            <a:r>
              <a:rPr lang="ko-KR" altLang="en-US" sz="2000" dirty="0"/>
              <a:t>분류 대상 </a:t>
            </a:r>
            <a:r>
              <a:rPr lang="en-US" altLang="ko-KR" sz="2000" dirty="0"/>
              <a:t>10</a:t>
            </a:r>
            <a:r>
              <a:rPr lang="ko-KR" altLang="en-US" sz="2000" dirty="0"/>
              <a:t>개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loss</a:t>
            </a:r>
            <a:r>
              <a:rPr lang="ko-KR" altLang="en-US" sz="2000" dirty="0"/>
              <a:t>함수로 </a:t>
            </a:r>
            <a:r>
              <a:rPr lang="en-US" altLang="ko-KR" sz="2000" dirty="0"/>
              <a:t>[</a:t>
            </a:r>
            <a:r>
              <a:rPr lang="en-US" altLang="ko-KR" sz="2000" dirty="0" err="1"/>
              <a:t>categorical_cross_entropy</a:t>
            </a:r>
            <a:r>
              <a:rPr lang="en-US" altLang="ko-KR" sz="2000" dirty="0"/>
              <a:t>]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: </a:t>
            </a:r>
            <a:r>
              <a:rPr lang="ko-KR" altLang="en-US" sz="2000" dirty="0"/>
              <a:t>이를 위해 </a:t>
            </a:r>
            <a:r>
              <a:rPr lang="en-US" altLang="ko-KR" sz="2000" dirty="0"/>
              <a:t>train </a:t>
            </a:r>
            <a:r>
              <a:rPr lang="ko-KR" altLang="en-US" sz="2000" dirty="0"/>
              <a:t>데이터 </a:t>
            </a:r>
            <a:r>
              <a:rPr lang="en-US" altLang="ko-KR" sz="2000" dirty="0"/>
              <a:t>[</a:t>
            </a:r>
            <a:r>
              <a:rPr lang="en-US" altLang="ko-KR" sz="2000" dirty="0" err="1"/>
              <a:t>one_hot_encoding</a:t>
            </a:r>
            <a:r>
              <a:rPr lang="en-US" altLang="ko-KR" sz="2000" dirty="0"/>
              <a:t>] </a:t>
            </a:r>
            <a:r>
              <a:rPr lang="ko-KR" altLang="en-US" sz="2000" dirty="0"/>
              <a:t>필요</a:t>
            </a:r>
            <a:endParaRPr lang="en-US" altLang="ko-KR" sz="2000" dirty="0"/>
          </a:p>
          <a:p>
            <a:endParaRPr lang="ko-KR" altLang="en-US" dirty="0"/>
          </a:p>
          <a:p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55" y="3573016"/>
            <a:ext cx="8101653" cy="262853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41477" y="74100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</a:rPr>
              <a:t>Code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 err="1">
                <a:solidFill>
                  <a:schemeClr val="bg1"/>
                </a:solidFill>
              </a:rPr>
              <a:t>파이썬을</a:t>
            </a:r>
            <a:r>
              <a:rPr lang="ko-KR" altLang="en-US" sz="1200" b="1" dirty="0">
                <a:solidFill>
                  <a:schemeClr val="bg1"/>
                </a:solidFill>
              </a:rPr>
              <a:t> 이용한 </a:t>
            </a:r>
            <a:r>
              <a:rPr lang="en-US" altLang="ko-KR" sz="1200" b="1" dirty="0">
                <a:solidFill>
                  <a:schemeClr val="bg1"/>
                </a:solidFill>
              </a:rPr>
              <a:t>AI </a:t>
            </a:r>
            <a:r>
              <a:rPr lang="ko-KR" altLang="en-US" sz="1200" b="1" dirty="0" err="1">
                <a:solidFill>
                  <a:schemeClr val="bg1"/>
                </a:solidFill>
              </a:rPr>
              <a:t>딥러닝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3794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455" y="980728"/>
            <a:ext cx="806489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Data generation and model compile</a:t>
            </a:r>
          </a:p>
          <a:p>
            <a:endParaRPr lang="en-US" altLang="ko-KR" sz="2000" dirty="0"/>
          </a:p>
          <a:p>
            <a:r>
              <a:rPr lang="en-US" altLang="ko-KR" sz="2200" dirty="0"/>
              <a:t>1) Data generation</a:t>
            </a:r>
          </a:p>
          <a:p>
            <a:endParaRPr lang="en-US" altLang="ko-KR" sz="2000" dirty="0"/>
          </a:p>
          <a:p>
            <a:r>
              <a:rPr lang="en-US" altLang="ko-KR" sz="2000" dirty="0"/>
              <a:t>: </a:t>
            </a:r>
            <a:r>
              <a:rPr lang="ko-KR" altLang="en-US" sz="2000" dirty="0"/>
              <a:t>제한된 </a:t>
            </a:r>
            <a:r>
              <a:rPr lang="en-US" altLang="ko-KR" sz="2000" dirty="0"/>
              <a:t>train </a:t>
            </a:r>
            <a:r>
              <a:rPr lang="ko-KR" altLang="en-US" sz="2000" dirty="0"/>
              <a:t>데이터를 사용 시 높은 성능을 위해 </a:t>
            </a:r>
            <a:r>
              <a:rPr lang="ko-KR" altLang="en-US" dirty="0"/>
              <a:t>데이터 증강 필요</a:t>
            </a:r>
            <a:endParaRPr lang="en-US" altLang="ko-KR" dirty="0"/>
          </a:p>
          <a:p>
            <a:endParaRPr lang="en-US" altLang="ko-KR" sz="2000" dirty="0"/>
          </a:p>
          <a:p>
            <a:r>
              <a:rPr lang="en-US" altLang="ko-KR" sz="2000" dirty="0"/>
              <a:t>: [</a:t>
            </a:r>
            <a:r>
              <a:rPr lang="en-US" altLang="ko-KR" sz="2000" dirty="0" err="1"/>
              <a:t>RandomRotation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RandomZoom</a:t>
            </a:r>
            <a:r>
              <a:rPr lang="en-US" altLang="ko-KR" sz="2000" dirty="0"/>
              <a:t>] </a:t>
            </a:r>
            <a:r>
              <a:rPr lang="ko-KR" altLang="en-US" sz="2000" dirty="0"/>
              <a:t>이용하여 이미지 생성</a:t>
            </a: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56" y="3843097"/>
            <a:ext cx="8064896" cy="167413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41477" y="74100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</a:rPr>
              <a:t>Code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 err="1">
                <a:solidFill>
                  <a:schemeClr val="bg1"/>
                </a:solidFill>
              </a:rPr>
              <a:t>파이썬을</a:t>
            </a:r>
            <a:r>
              <a:rPr lang="ko-KR" altLang="en-US" sz="1200" b="1" dirty="0">
                <a:solidFill>
                  <a:schemeClr val="bg1"/>
                </a:solidFill>
              </a:rPr>
              <a:t> 이용한 </a:t>
            </a:r>
            <a:r>
              <a:rPr lang="en-US" altLang="ko-KR" sz="1200" b="1" dirty="0">
                <a:solidFill>
                  <a:schemeClr val="bg1"/>
                </a:solidFill>
              </a:rPr>
              <a:t>AI </a:t>
            </a:r>
            <a:r>
              <a:rPr lang="ko-KR" altLang="en-US" sz="1200" b="1" dirty="0" err="1">
                <a:solidFill>
                  <a:schemeClr val="bg1"/>
                </a:solidFill>
              </a:rPr>
              <a:t>딥러닝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19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455" y="959237"/>
            <a:ext cx="8064896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Data generation and model compile</a:t>
            </a:r>
          </a:p>
          <a:p>
            <a:endParaRPr lang="en-US" altLang="ko-KR" sz="2000" dirty="0"/>
          </a:p>
          <a:p>
            <a:r>
              <a:rPr lang="en-US" altLang="ko-KR" sz="2200" dirty="0"/>
              <a:t>2) Model compile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: </a:t>
            </a:r>
            <a:r>
              <a:rPr lang="en-US" altLang="ko-KR" sz="2000" dirty="0" err="1"/>
              <a:t>Efficientnet</a:t>
            </a:r>
            <a:r>
              <a:rPr lang="en-US" altLang="ko-KR" sz="2000" dirty="0"/>
              <a:t> layer </a:t>
            </a:r>
            <a:r>
              <a:rPr lang="ko-KR" altLang="en-US" sz="2000" dirty="0"/>
              <a:t>뒤에 </a:t>
            </a:r>
            <a:r>
              <a:rPr lang="en-US" altLang="ko-KR" sz="2000" dirty="0"/>
              <a:t>[</a:t>
            </a:r>
            <a:r>
              <a:rPr lang="en-US" altLang="ko-KR" sz="2000" dirty="0" err="1"/>
              <a:t>ReLu</a:t>
            </a:r>
            <a:r>
              <a:rPr lang="en-US" altLang="ko-KR" sz="2000" dirty="0"/>
              <a:t>] </a:t>
            </a:r>
            <a:r>
              <a:rPr lang="ko-KR" altLang="en-US" sz="2000" dirty="0"/>
              <a:t>함수 이용하는 </a:t>
            </a:r>
            <a:r>
              <a:rPr lang="en-US" altLang="ko-KR" sz="2000" dirty="0"/>
              <a:t>dense layer 2</a:t>
            </a:r>
            <a:r>
              <a:rPr lang="ko-KR" altLang="en-US" sz="2000" dirty="0"/>
              <a:t>개 삽입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: Overfitting </a:t>
            </a:r>
            <a:r>
              <a:rPr lang="ko-KR" altLang="en-US" sz="2000" dirty="0"/>
              <a:t>방지 위한 </a:t>
            </a:r>
            <a:r>
              <a:rPr lang="en-US" altLang="ko-KR" sz="2000" dirty="0"/>
              <a:t>pooling layer</a:t>
            </a:r>
            <a:r>
              <a:rPr lang="ko-KR" altLang="en-US" sz="2000" dirty="0"/>
              <a:t>와 </a:t>
            </a:r>
            <a:r>
              <a:rPr lang="en-US" altLang="ko-KR" sz="2000" dirty="0"/>
              <a:t>drop out layer </a:t>
            </a:r>
            <a:r>
              <a:rPr lang="ko-KR" altLang="en-US" sz="2000" dirty="0"/>
              <a:t>추가</a:t>
            </a:r>
            <a:endParaRPr lang="en-US" altLang="ko-KR" dirty="0"/>
          </a:p>
          <a:p>
            <a:endParaRPr lang="en-US" altLang="ko-KR" sz="2000" dirty="0"/>
          </a:p>
          <a:p>
            <a:r>
              <a:rPr lang="en-US" altLang="ko-KR" sz="2000" dirty="0"/>
              <a:t>: </a:t>
            </a:r>
            <a:r>
              <a:rPr lang="ko-KR" altLang="en-US" sz="2000" dirty="0"/>
              <a:t>예측 해야할 숫자가 </a:t>
            </a:r>
            <a:r>
              <a:rPr lang="en-US" altLang="ko-KR" sz="2000" dirty="0"/>
              <a:t>10</a:t>
            </a:r>
            <a:r>
              <a:rPr lang="ko-KR" altLang="en-US" sz="2000" dirty="0"/>
              <a:t>개이므로 마지막 출력 층 설정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71" y="4005064"/>
            <a:ext cx="4971649" cy="24443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690" y="4005064"/>
            <a:ext cx="2580323" cy="243112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41477" y="74100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</a:rPr>
              <a:t>Code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 err="1">
                <a:solidFill>
                  <a:schemeClr val="bg1"/>
                </a:solidFill>
              </a:rPr>
              <a:t>파이썬을</a:t>
            </a:r>
            <a:r>
              <a:rPr lang="ko-KR" altLang="en-US" sz="1200" b="1" dirty="0">
                <a:solidFill>
                  <a:schemeClr val="bg1"/>
                </a:solidFill>
              </a:rPr>
              <a:t> 이용한 </a:t>
            </a:r>
            <a:r>
              <a:rPr lang="en-US" altLang="ko-KR" sz="1200" b="1" dirty="0">
                <a:solidFill>
                  <a:schemeClr val="bg1"/>
                </a:solidFill>
              </a:rPr>
              <a:t>AI </a:t>
            </a:r>
            <a:r>
              <a:rPr lang="ko-KR" altLang="en-US" sz="1200" b="1" dirty="0" err="1">
                <a:solidFill>
                  <a:schemeClr val="bg1"/>
                </a:solidFill>
              </a:rPr>
              <a:t>딥러닝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3084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455" y="991756"/>
            <a:ext cx="80648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Cross-validation (Stratified K-fold)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r>
              <a:rPr lang="en-US" altLang="ko-KR" sz="2000" dirty="0"/>
              <a:t>: K</a:t>
            </a:r>
            <a:r>
              <a:rPr lang="ko-KR" altLang="en-US" sz="2000" dirty="0"/>
              <a:t>개 </a:t>
            </a:r>
            <a:r>
              <a:rPr lang="en-US" altLang="ko-KR" sz="2000" dirty="0"/>
              <a:t>fold </a:t>
            </a:r>
            <a:r>
              <a:rPr lang="ko-KR" altLang="en-US" sz="2000" dirty="0"/>
              <a:t>만들어서 진행하는 교차 검증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: </a:t>
            </a:r>
            <a:r>
              <a:rPr lang="ko-KR" altLang="en-US" sz="2000" dirty="0"/>
              <a:t>총 데이터 개수가 적은 데이터 셋에 대해 정확도 향상 가능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: train, test set</a:t>
            </a:r>
            <a:r>
              <a:rPr lang="ko-KR" altLang="en-US" sz="2000" dirty="0"/>
              <a:t>을 각 </a:t>
            </a:r>
            <a:r>
              <a:rPr lang="en-US" altLang="ko-KR" sz="2000" dirty="0"/>
              <a:t>class</a:t>
            </a:r>
            <a:r>
              <a:rPr lang="ko-KR" altLang="en-US" sz="2000" dirty="0"/>
              <a:t>마다 비율을 맞추어 </a:t>
            </a:r>
            <a:r>
              <a:rPr lang="en-US" altLang="ko-KR" sz="2000" dirty="0"/>
              <a:t>fold</a:t>
            </a:r>
            <a:r>
              <a:rPr lang="ko-KR" altLang="en-US" sz="2000" dirty="0"/>
              <a:t> 생성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: Soft voting</a:t>
            </a:r>
            <a:r>
              <a:rPr lang="ko-KR" altLang="en-US" sz="2000" dirty="0"/>
              <a:t>을 통해 보다 일반적인 결과값 도출 가능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 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829048"/>
            <a:ext cx="5109336" cy="271049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41477" y="74100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</a:rPr>
              <a:t>Code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 err="1">
                <a:solidFill>
                  <a:schemeClr val="bg1"/>
                </a:solidFill>
              </a:rPr>
              <a:t>파이썬을</a:t>
            </a:r>
            <a:r>
              <a:rPr lang="ko-KR" altLang="en-US" sz="1200" b="1" dirty="0">
                <a:solidFill>
                  <a:schemeClr val="bg1"/>
                </a:solidFill>
              </a:rPr>
              <a:t> 이용한 </a:t>
            </a:r>
            <a:r>
              <a:rPr lang="en-US" altLang="ko-KR" sz="1200" b="1" dirty="0">
                <a:solidFill>
                  <a:schemeClr val="bg1"/>
                </a:solidFill>
              </a:rPr>
              <a:t>AI </a:t>
            </a:r>
            <a:r>
              <a:rPr lang="ko-KR" altLang="en-US" sz="1200" b="1" dirty="0" err="1">
                <a:solidFill>
                  <a:schemeClr val="bg1"/>
                </a:solidFill>
              </a:rPr>
              <a:t>딥러닝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9682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455" y="980728"/>
            <a:ext cx="806489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Cross-validation (Stratified K-fold)</a:t>
            </a:r>
          </a:p>
          <a:p>
            <a:endParaRPr lang="en-US" altLang="ko-KR" sz="2000" dirty="0"/>
          </a:p>
          <a:p>
            <a:r>
              <a:rPr lang="en-US" altLang="ko-KR" sz="2000" dirty="0"/>
              <a:t>: fold(</a:t>
            </a:r>
            <a:r>
              <a:rPr lang="en-US" altLang="ko-KR" sz="2000" dirty="0" err="1"/>
              <a:t>n_splits</a:t>
            </a:r>
            <a:r>
              <a:rPr lang="en-US" altLang="ko-KR" sz="2000" dirty="0"/>
              <a:t> = 5)</a:t>
            </a:r>
            <a:r>
              <a:rPr lang="ko-KR" altLang="en-US" sz="2000" dirty="0"/>
              <a:t>마다 학습과 예측 진행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: results</a:t>
            </a:r>
            <a:r>
              <a:rPr lang="ko-KR" altLang="en-US" sz="2000" dirty="0"/>
              <a:t>는 해당 </a:t>
            </a:r>
            <a:r>
              <a:rPr lang="en-US" altLang="ko-KR" sz="2000" dirty="0"/>
              <a:t>fold</a:t>
            </a:r>
            <a:r>
              <a:rPr lang="ko-KR" altLang="en-US" sz="2000" dirty="0"/>
              <a:t>마다 예측한 확률을 더한 값을 나타냄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: </a:t>
            </a:r>
            <a:r>
              <a:rPr lang="ko-KR" altLang="en-US" sz="2000" dirty="0"/>
              <a:t>그 후 가장 큰 확률을 가지는 </a:t>
            </a:r>
            <a:r>
              <a:rPr lang="ko-KR" altLang="en-US" sz="2000" dirty="0" err="1"/>
              <a:t>예측값을</a:t>
            </a:r>
            <a:r>
              <a:rPr lang="ko-KR" altLang="en-US" sz="2000" dirty="0"/>
              <a:t> 결과로 산출한다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31" y="3429000"/>
            <a:ext cx="7907330" cy="286439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41477" y="74100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</a:rPr>
              <a:t>Code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 err="1">
                <a:solidFill>
                  <a:schemeClr val="bg1"/>
                </a:solidFill>
              </a:rPr>
              <a:t>파이썬을</a:t>
            </a:r>
            <a:r>
              <a:rPr lang="ko-KR" altLang="en-US" sz="1200" b="1" dirty="0">
                <a:solidFill>
                  <a:schemeClr val="bg1"/>
                </a:solidFill>
              </a:rPr>
              <a:t> 이용한 </a:t>
            </a:r>
            <a:r>
              <a:rPr lang="en-US" altLang="ko-KR" sz="1200" b="1" dirty="0">
                <a:solidFill>
                  <a:schemeClr val="bg1"/>
                </a:solidFill>
              </a:rPr>
              <a:t>AI </a:t>
            </a:r>
            <a:r>
              <a:rPr lang="ko-KR" altLang="en-US" sz="1200" b="1" dirty="0" err="1">
                <a:solidFill>
                  <a:schemeClr val="bg1"/>
                </a:solidFill>
              </a:rPr>
              <a:t>딥러닝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4891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chemeClr val="tx2"/>
                </a:solidFill>
              </a:rPr>
              <a:t>[  Update Code ]</a:t>
            </a:r>
            <a:endParaRPr lang="ko-KR" altLang="en-US" sz="2400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1226067232"/>
              </p:ext>
            </p:extLst>
          </p:nvPr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 err="1">
                <a:solidFill>
                  <a:schemeClr val="bg1"/>
                </a:solidFill>
              </a:rPr>
              <a:t>파이썬을</a:t>
            </a:r>
            <a:r>
              <a:rPr lang="ko-KR" altLang="en-US" sz="1200" b="1" dirty="0">
                <a:solidFill>
                  <a:schemeClr val="bg1"/>
                </a:solidFill>
              </a:rPr>
              <a:t> 이용한 </a:t>
            </a:r>
            <a:r>
              <a:rPr lang="en-US" altLang="ko-KR" sz="1200" b="1" dirty="0">
                <a:solidFill>
                  <a:schemeClr val="bg1"/>
                </a:solidFill>
              </a:rPr>
              <a:t>AI </a:t>
            </a:r>
            <a:r>
              <a:rPr lang="ko-KR" altLang="en-US" sz="1200" b="1" dirty="0" err="1">
                <a:solidFill>
                  <a:schemeClr val="bg1"/>
                </a:solidFill>
              </a:rPr>
              <a:t>딥러닝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41477" y="74100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</a:rPr>
              <a:t>Code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455" y="816907"/>
            <a:ext cx="80648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Loss and validation loss</a:t>
            </a:r>
          </a:p>
          <a:p>
            <a:endParaRPr lang="en-US" altLang="ko-KR" sz="2400" b="1" dirty="0"/>
          </a:p>
          <a:p>
            <a:r>
              <a:rPr lang="en-US" altLang="ko-KR" sz="2000" dirty="0"/>
              <a:t>: Batch size = 32, epochs = 100, initial learning rate </a:t>
            </a:r>
            <a:r>
              <a:rPr lang="en-US" altLang="ko-KR" dirty="0"/>
              <a:t>= 1e-3  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: Average loss (0.0038397204363718)</a:t>
            </a:r>
          </a:p>
          <a:p>
            <a:endParaRPr lang="en-US" altLang="ko-KR" sz="2000" dirty="0"/>
          </a:p>
          <a:p>
            <a:r>
              <a:rPr lang="en-US" altLang="ko-KR" sz="2000" dirty="0"/>
              <a:t>: Average validation loss (0.201513747429999) </a:t>
            </a:r>
          </a:p>
          <a:p>
            <a:endParaRPr lang="en-US" altLang="ko-KR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 err="1">
                <a:solidFill>
                  <a:schemeClr val="bg1"/>
                </a:solidFill>
              </a:rPr>
              <a:t>파이썬을</a:t>
            </a:r>
            <a:r>
              <a:rPr lang="ko-KR" altLang="en-US" sz="1200" b="1" dirty="0">
                <a:solidFill>
                  <a:schemeClr val="bg1"/>
                </a:solidFill>
              </a:rPr>
              <a:t> 이용한 </a:t>
            </a:r>
            <a:r>
              <a:rPr lang="en-US" altLang="ko-KR" sz="1200" b="1" dirty="0">
                <a:solidFill>
                  <a:schemeClr val="bg1"/>
                </a:solidFill>
              </a:rPr>
              <a:t>AI </a:t>
            </a:r>
            <a:r>
              <a:rPr lang="ko-KR" altLang="en-US" sz="1200" b="1" dirty="0" err="1">
                <a:solidFill>
                  <a:schemeClr val="bg1"/>
                </a:solidFill>
              </a:rPr>
              <a:t>딥러닝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65335" y="74100"/>
            <a:ext cx="1260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</a:rPr>
              <a:t>Result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536455" y="3212976"/>
            <a:ext cx="8046640" cy="3251092"/>
            <a:chOff x="316601" y="3140968"/>
            <a:chExt cx="8517135" cy="3523128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601" y="4940489"/>
              <a:ext cx="2766505" cy="1690133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8187" y="4940489"/>
              <a:ext cx="2775618" cy="1723607"/>
            </a:xfrm>
            <a:prstGeom prst="rect">
              <a:avLst/>
            </a:prstGeom>
          </p:spPr>
        </p:pic>
        <p:grpSp>
          <p:nvGrpSpPr>
            <p:cNvPr id="19" name="그룹 18"/>
            <p:cNvGrpSpPr/>
            <p:nvPr/>
          </p:nvGrpSpPr>
          <p:grpSpPr>
            <a:xfrm>
              <a:off x="323528" y="3140968"/>
              <a:ext cx="8510208" cy="1748199"/>
              <a:chOff x="683568" y="3377310"/>
              <a:chExt cx="8510208" cy="1748199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568" y="3381595"/>
                <a:ext cx="2766505" cy="1739761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7740" y="3377310"/>
                <a:ext cx="2762795" cy="1741455"/>
              </a:xfrm>
              <a:prstGeom prst="rect">
                <a:avLst/>
              </a:prstGeom>
            </p:spPr>
          </p:pic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48202" y="3377310"/>
                <a:ext cx="2845574" cy="174819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86664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455" y="816907"/>
            <a:ext cx="806489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Accuracy</a:t>
            </a:r>
          </a:p>
          <a:p>
            <a:endParaRPr lang="en-US" altLang="ko-KR" sz="2000" dirty="0"/>
          </a:p>
          <a:p>
            <a:r>
              <a:rPr lang="en-US" altLang="ko-KR" sz="2000" dirty="0"/>
              <a:t>: Average accuracy (0.9629172878525851)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Dacon</a:t>
            </a:r>
            <a:r>
              <a:rPr lang="en-US" altLang="ko-KR" sz="2400" b="1" dirty="0"/>
              <a:t>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r>
              <a:rPr lang="en-US" altLang="ko-KR" sz="2000" dirty="0"/>
              <a:t>: Public (0.833), Private (0.822)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 err="1">
                <a:solidFill>
                  <a:schemeClr val="bg1"/>
                </a:solidFill>
              </a:rPr>
              <a:t>파이썬을</a:t>
            </a:r>
            <a:r>
              <a:rPr lang="ko-KR" altLang="en-US" sz="1200" b="1" dirty="0">
                <a:solidFill>
                  <a:schemeClr val="bg1"/>
                </a:solidFill>
              </a:rPr>
              <a:t> 이용한 </a:t>
            </a:r>
            <a:r>
              <a:rPr lang="en-US" altLang="ko-KR" sz="1200" b="1" dirty="0">
                <a:solidFill>
                  <a:schemeClr val="bg1"/>
                </a:solidFill>
              </a:rPr>
              <a:t>AI </a:t>
            </a:r>
            <a:r>
              <a:rPr lang="ko-KR" altLang="en-US" sz="1200" b="1" dirty="0" err="1">
                <a:solidFill>
                  <a:schemeClr val="bg1"/>
                </a:solidFill>
              </a:rPr>
              <a:t>딥러닝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65335" y="74100"/>
            <a:ext cx="1260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</a:rPr>
              <a:t>Result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64" y="1955719"/>
            <a:ext cx="4257675" cy="211455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64" y="5624150"/>
            <a:ext cx="8032887" cy="73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1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84903" y="2575937"/>
            <a:ext cx="8496944" cy="1436744"/>
            <a:chOff x="384903" y="1772816"/>
            <a:chExt cx="8496944" cy="1436744"/>
          </a:xfrm>
        </p:grpSpPr>
        <p:sp>
          <p:nvSpPr>
            <p:cNvPr id="9" name="TextBox 8"/>
            <p:cNvSpPr txBox="1"/>
            <p:nvPr/>
          </p:nvSpPr>
          <p:spPr>
            <a:xfrm>
              <a:off x="384903" y="1772816"/>
              <a:ext cx="84969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     01    02    03    04    </a:t>
              </a:r>
              <a:endPara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403648" y="2708920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203848" y="2708920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932040" y="2708920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660232" y="2708920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295636" y="2832809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150" dirty="0">
                  <a:solidFill>
                    <a:schemeClr val="bg1"/>
                  </a:solidFill>
                  <a:latin typeface="+mj-ea"/>
                  <a:ea typeface="+mj-ea"/>
                </a:rPr>
                <a:t>Subject	</a:t>
              </a:r>
              <a:endParaRPr lang="ko-KR" altLang="en-US" b="1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57014" y="2832809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150" dirty="0">
                  <a:solidFill>
                    <a:schemeClr val="bg1"/>
                  </a:solidFill>
                  <a:latin typeface="+mj-ea"/>
                </a:rPr>
                <a:t>Model</a:t>
              </a:r>
              <a:endParaRPr lang="ko-KR" altLang="en-US" b="1" spc="-150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79543" y="2840228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150" dirty="0">
                  <a:solidFill>
                    <a:schemeClr val="bg1"/>
                  </a:solidFill>
                  <a:latin typeface="+mj-ea"/>
                </a:rPr>
                <a:t>Code</a:t>
              </a:r>
              <a:endParaRPr lang="ko-KR" altLang="en-US" b="1" spc="-150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00192" y="2840228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150" dirty="0">
                  <a:solidFill>
                    <a:schemeClr val="bg1"/>
                  </a:solidFill>
                  <a:latin typeface="+mj-ea"/>
                </a:rPr>
                <a:t>Result</a:t>
              </a:r>
              <a:endParaRPr lang="ko-KR" altLang="en-US" b="1" spc="-150" dirty="0">
                <a:solidFill>
                  <a:schemeClr val="bg1"/>
                </a:solidFill>
                <a:latin typeface="+mj-ea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915816" y="5922421"/>
            <a:ext cx="3600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03792" y="1956189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09733" y="3679150"/>
            <a:ext cx="28950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  <a:r>
              <a:rPr lang="ko-KR" altLang="en-US" sz="1600" b="1" dirty="0">
                <a:solidFill>
                  <a:schemeClr val="bg1"/>
                </a:solidFill>
              </a:rPr>
              <a:t>조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팀장 </a:t>
            </a:r>
            <a:r>
              <a:rPr lang="en-US" altLang="ko-KR" sz="1600" b="1" dirty="0">
                <a:solidFill>
                  <a:schemeClr val="bg1"/>
                </a:solidFill>
              </a:rPr>
              <a:t>: </a:t>
            </a:r>
            <a:r>
              <a:rPr lang="ko-KR" altLang="en-US" sz="1600" b="1" dirty="0">
                <a:solidFill>
                  <a:schemeClr val="bg1"/>
                </a:solidFill>
              </a:rPr>
              <a:t>장준혁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팀원 </a:t>
            </a:r>
            <a:r>
              <a:rPr lang="en-US" altLang="ko-KR" sz="1600" b="1" dirty="0">
                <a:solidFill>
                  <a:schemeClr val="bg1"/>
                </a:solidFill>
              </a:rPr>
              <a:t>: </a:t>
            </a:r>
            <a:r>
              <a:rPr lang="ko-KR" altLang="en-US" sz="1600" b="1" dirty="0">
                <a:solidFill>
                  <a:schemeClr val="bg1"/>
                </a:solidFill>
              </a:rPr>
              <a:t>김규빈</a:t>
            </a:r>
            <a:r>
              <a:rPr lang="en-US" altLang="ko-KR" sz="1600" b="1" dirty="0">
                <a:solidFill>
                  <a:schemeClr val="bg1"/>
                </a:solidFill>
              </a:rPr>
              <a:t>, </a:t>
            </a:r>
            <a:r>
              <a:rPr lang="ko-KR" altLang="en-US" sz="1600" b="1" dirty="0" err="1">
                <a:solidFill>
                  <a:schemeClr val="bg1"/>
                </a:solidFill>
              </a:rPr>
              <a:t>한동건</a:t>
            </a:r>
            <a:r>
              <a:rPr lang="en-US" altLang="ko-KR" sz="1600" b="1" dirty="0">
                <a:solidFill>
                  <a:schemeClr val="bg1"/>
                </a:solidFill>
              </a:rPr>
              <a:t>, </a:t>
            </a:r>
            <a:r>
              <a:rPr lang="ko-KR" altLang="en-US" sz="1600" b="1" dirty="0" err="1">
                <a:solidFill>
                  <a:schemeClr val="bg1"/>
                </a:solidFill>
              </a:rPr>
              <a:t>황선태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2021/08/31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83768" y="1340768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 err="1">
                <a:solidFill>
                  <a:schemeClr val="tx2">
                    <a:lumMod val="50000"/>
                  </a:schemeClr>
                </a:solidFill>
              </a:rPr>
              <a:t>파이썬을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 이용한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AI </a:t>
            </a:r>
            <a:r>
              <a:rPr lang="ko-KR" altLang="en-US" sz="1400" b="1" dirty="0" err="1">
                <a:solidFill>
                  <a:schemeClr val="tx2">
                    <a:lumMod val="50000"/>
                  </a:schemeClr>
                </a:solidFill>
              </a:rPr>
              <a:t>딥러닝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62" y="5561037"/>
            <a:ext cx="4182779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74100"/>
            <a:ext cx="14879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</a:rPr>
              <a:t>Subject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010204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숨겨진 숫자 이미지 예측</a:t>
            </a:r>
            <a:endParaRPr lang="en-US" altLang="ko-KR" sz="2400" b="1" dirty="0"/>
          </a:p>
          <a:p>
            <a:endParaRPr lang="en-US" altLang="ko-KR" sz="2000" dirty="0"/>
          </a:p>
          <a:p>
            <a:r>
              <a:rPr lang="en-US" altLang="ko-KR" sz="2000" dirty="0"/>
              <a:t>: </a:t>
            </a:r>
            <a:r>
              <a:rPr lang="ko-KR" altLang="en-US" sz="2000" dirty="0"/>
              <a:t>성능을 위해 기존 모델 이용한 전이 학습을 프로젝트에 사용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: </a:t>
            </a:r>
            <a:r>
              <a:rPr lang="ko-KR" altLang="en-US" sz="2000" dirty="0"/>
              <a:t>따라서 영상 분류 데이터 중 숨겨진 숫자 이미지 예측 선정 </a:t>
            </a:r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grpSp>
        <p:nvGrpSpPr>
          <p:cNvPr id="7" name="그룹 6"/>
          <p:cNvGrpSpPr/>
          <p:nvPr/>
        </p:nvGrpSpPr>
        <p:grpSpPr>
          <a:xfrm>
            <a:off x="696544" y="3317960"/>
            <a:ext cx="3816424" cy="2271280"/>
            <a:chOff x="683568" y="3282249"/>
            <a:chExt cx="5664489" cy="280973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568" y="4005064"/>
              <a:ext cx="5664489" cy="208691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5100" y="3282249"/>
              <a:ext cx="2200275" cy="561975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08" y="3212976"/>
            <a:ext cx="3960440" cy="27474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 err="1">
                <a:solidFill>
                  <a:schemeClr val="bg1"/>
                </a:solidFill>
              </a:rPr>
              <a:t>파이썬을</a:t>
            </a:r>
            <a:r>
              <a:rPr lang="ko-KR" altLang="en-US" sz="1200" b="1" dirty="0">
                <a:solidFill>
                  <a:schemeClr val="bg1"/>
                </a:solidFill>
              </a:rPr>
              <a:t> 이용한 </a:t>
            </a:r>
            <a:r>
              <a:rPr lang="en-US" altLang="ko-KR" sz="1200" b="1" dirty="0">
                <a:solidFill>
                  <a:schemeClr val="bg1"/>
                </a:solidFill>
              </a:rPr>
              <a:t>AI </a:t>
            </a:r>
            <a:r>
              <a:rPr lang="ko-KR" altLang="en-US" sz="1200" b="1" dirty="0" err="1">
                <a:solidFill>
                  <a:schemeClr val="bg1"/>
                </a:solidFill>
              </a:rPr>
              <a:t>딥러닝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 err="1">
                <a:solidFill>
                  <a:schemeClr val="bg1"/>
                </a:solidFill>
              </a:rPr>
              <a:t>파이썬을</a:t>
            </a:r>
            <a:r>
              <a:rPr lang="ko-KR" altLang="en-US" sz="1200" b="1" dirty="0">
                <a:solidFill>
                  <a:schemeClr val="bg1"/>
                </a:solidFill>
              </a:rPr>
              <a:t> 이용한 </a:t>
            </a:r>
            <a:r>
              <a:rPr lang="en-US" altLang="ko-KR" sz="1200" b="1" dirty="0">
                <a:solidFill>
                  <a:schemeClr val="bg1"/>
                </a:solidFill>
              </a:rPr>
              <a:t>AI </a:t>
            </a:r>
            <a:r>
              <a:rPr lang="ko-KR" altLang="en-US" sz="1200" b="1" dirty="0" err="1">
                <a:solidFill>
                  <a:schemeClr val="bg1"/>
                </a:solidFill>
              </a:rPr>
              <a:t>딥러닝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1010204"/>
            <a:ext cx="7920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숨겨진 숫자 이미지 예측</a:t>
            </a: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r>
              <a:rPr lang="en-US" altLang="ko-KR" dirty="0"/>
              <a:t>: </a:t>
            </a:r>
            <a:r>
              <a:rPr lang="ko-KR" altLang="en-US" dirty="0"/>
              <a:t>글자 이미지 속에 숨겨져 있는 숫자를 예측하는 과제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2000" dirty="0"/>
              <a:t>: 2048</a:t>
            </a:r>
            <a:r>
              <a:rPr lang="ko-KR" altLang="en-US" sz="2000" dirty="0"/>
              <a:t>개 </a:t>
            </a:r>
            <a:r>
              <a:rPr lang="en-US" altLang="ko-KR" sz="2000" dirty="0"/>
              <a:t>train.csv</a:t>
            </a:r>
            <a:r>
              <a:rPr lang="ko-KR" altLang="en-US" sz="2000" dirty="0"/>
              <a:t>로</a:t>
            </a:r>
            <a:r>
              <a:rPr lang="en-US" altLang="ko-KR" sz="2000" dirty="0"/>
              <a:t> 20480</a:t>
            </a:r>
            <a:r>
              <a:rPr lang="ko-KR" altLang="en-US" sz="2000" dirty="0"/>
              <a:t>개</a:t>
            </a:r>
            <a:r>
              <a:rPr lang="en-US" altLang="ko-KR" sz="2000" dirty="0"/>
              <a:t> test.csv </a:t>
            </a:r>
            <a:r>
              <a:rPr lang="ko-KR" altLang="en-US" sz="2000" dirty="0"/>
              <a:t>예측</a:t>
            </a:r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1691680" y="2618439"/>
            <a:ext cx="5408311" cy="3863067"/>
            <a:chOff x="819873" y="2597454"/>
            <a:chExt cx="5408311" cy="3863067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584" y="2996952"/>
              <a:ext cx="5400600" cy="1558698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873" y="4950460"/>
              <a:ext cx="5376865" cy="151006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260033" y="2597454"/>
              <a:ext cx="28083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[train.csv (2048x784)]</a:t>
              </a:r>
              <a:endParaRPr lang="ko-KR" alt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27388" y="4605187"/>
              <a:ext cx="2880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[test.csv (20480x784)]</a:t>
              </a:r>
              <a:endParaRPr lang="ko-KR" altLang="en-US" sz="1600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251520" y="74100"/>
            <a:ext cx="14879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</a:rPr>
              <a:t>Subject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85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010204"/>
            <a:ext cx="792088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EfficientNetB1</a:t>
            </a:r>
          </a:p>
          <a:p>
            <a:endParaRPr lang="en-US" altLang="ko-KR" sz="2000" dirty="0"/>
          </a:p>
          <a:p>
            <a:r>
              <a:rPr lang="en-US" altLang="ko-KR" sz="2000" dirty="0"/>
              <a:t>: Image classification </a:t>
            </a:r>
            <a:r>
              <a:rPr lang="ko-KR" altLang="en-US" sz="2000" dirty="0"/>
              <a:t>분야에서 매우 월등한 성능을 낸 모델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: </a:t>
            </a:r>
            <a:r>
              <a:rPr lang="ko-KR" altLang="en-US" sz="2000" dirty="0"/>
              <a:t>작은 입력</a:t>
            </a:r>
            <a:r>
              <a:rPr lang="en-US" altLang="ko-KR" sz="2000" dirty="0"/>
              <a:t>, </a:t>
            </a:r>
            <a:r>
              <a:rPr lang="ko-KR" altLang="en-US" sz="2000" dirty="0"/>
              <a:t>소요 시간 최소화 위해 가벼운 모델인 </a:t>
            </a:r>
            <a:r>
              <a:rPr lang="en-US" altLang="ko-KR" sz="2000" dirty="0"/>
              <a:t>efficient B1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326174"/>
              </p:ext>
            </p:extLst>
          </p:nvPr>
        </p:nvGraphicFramePr>
        <p:xfrm>
          <a:off x="742071" y="3148329"/>
          <a:ext cx="3960437" cy="328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174">
                  <a:extLst>
                    <a:ext uri="{9D8B030D-6E8A-4147-A177-3AD203B41FA5}">
                      <a16:colId xmlns:a16="http://schemas.microsoft.com/office/drawing/2014/main" val="1083342688"/>
                    </a:ext>
                  </a:extLst>
                </a:gridCol>
                <a:gridCol w="1225547">
                  <a:extLst>
                    <a:ext uri="{9D8B030D-6E8A-4147-A177-3AD203B41FA5}">
                      <a16:colId xmlns:a16="http://schemas.microsoft.com/office/drawing/2014/main" val="2968644276"/>
                    </a:ext>
                  </a:extLst>
                </a:gridCol>
                <a:gridCol w="902573">
                  <a:extLst>
                    <a:ext uri="{9D8B030D-6E8A-4147-A177-3AD203B41FA5}">
                      <a16:colId xmlns:a16="http://schemas.microsoft.com/office/drawing/2014/main" val="902209710"/>
                    </a:ext>
                  </a:extLst>
                </a:gridCol>
                <a:gridCol w="705958">
                  <a:extLst>
                    <a:ext uri="{9D8B030D-6E8A-4147-A177-3AD203B41FA5}">
                      <a16:colId xmlns:a16="http://schemas.microsoft.com/office/drawing/2014/main" val="763276229"/>
                    </a:ext>
                  </a:extLst>
                </a:gridCol>
                <a:gridCol w="590185">
                  <a:extLst>
                    <a:ext uri="{9D8B030D-6E8A-4147-A177-3AD203B41FA5}">
                      <a16:colId xmlns:a16="http://schemas.microsoft.com/office/drawing/2014/main" val="289315235"/>
                    </a:ext>
                  </a:extLst>
                </a:gridCol>
              </a:tblGrid>
              <a:tr h="307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Num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Operator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Resolution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Channels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Layers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497559"/>
                  </a:ext>
                </a:extLst>
              </a:tr>
              <a:tr h="307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Conv3x3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224x224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32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56567"/>
                  </a:ext>
                </a:extLst>
              </a:tr>
              <a:tr h="307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MBConv1, k3x3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112x112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16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070402"/>
                  </a:ext>
                </a:extLst>
              </a:tr>
              <a:tr h="307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MBConv6, k3x3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112x112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839192"/>
                  </a:ext>
                </a:extLst>
              </a:tr>
              <a:tr h="307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MBConv6, k5x5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56x56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918850"/>
                  </a:ext>
                </a:extLst>
              </a:tr>
              <a:tr h="307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MBConv6, k3x3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28x28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80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065852"/>
                  </a:ext>
                </a:extLst>
              </a:tr>
              <a:tr h="307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MBConv6, k5x5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14x14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112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816800"/>
                  </a:ext>
                </a:extLst>
              </a:tr>
              <a:tr h="307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7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MBConv6, k5x5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14x14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192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809054"/>
                  </a:ext>
                </a:extLst>
              </a:tr>
              <a:tr h="307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8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MBConv6, k3x3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7x7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320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88681"/>
                  </a:ext>
                </a:extLst>
              </a:tr>
              <a:tr h="307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9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Conv1x1/Pooling/FC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7x7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1280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59431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662483" y="2784294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[EfficientNetB1 </a:t>
            </a:r>
            <a:r>
              <a:rPr lang="ko-KR" altLang="en-US" sz="1600" dirty="0"/>
              <a:t>구조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508" y="3140968"/>
            <a:ext cx="3901940" cy="3168352"/>
          </a:xfrm>
          <a:prstGeom prst="rect">
            <a:avLst/>
          </a:prstGeom>
        </p:spPr>
      </p:pic>
      <p:sp>
        <p:nvSpPr>
          <p:cNvPr id="16" name="도넛 15"/>
          <p:cNvSpPr/>
          <p:nvPr/>
        </p:nvSpPr>
        <p:spPr>
          <a:xfrm>
            <a:off x="4977035" y="4439577"/>
            <a:ext cx="432048" cy="432048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8463" y="74100"/>
            <a:ext cx="1334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</a:rPr>
              <a:t>Model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 err="1">
                <a:solidFill>
                  <a:schemeClr val="bg1"/>
                </a:solidFill>
              </a:rPr>
              <a:t>파이썬을</a:t>
            </a:r>
            <a:r>
              <a:rPr lang="ko-KR" altLang="en-US" sz="1200" b="1" dirty="0">
                <a:solidFill>
                  <a:schemeClr val="bg1"/>
                </a:solidFill>
              </a:rPr>
              <a:t> 이용한 </a:t>
            </a:r>
            <a:r>
              <a:rPr lang="en-US" altLang="ko-KR" sz="1200" b="1" dirty="0">
                <a:solidFill>
                  <a:schemeClr val="bg1"/>
                </a:solidFill>
              </a:rPr>
              <a:t>AI </a:t>
            </a:r>
            <a:r>
              <a:rPr lang="ko-KR" altLang="en-US" sz="1200" b="1" dirty="0" err="1">
                <a:solidFill>
                  <a:schemeClr val="bg1"/>
                </a:solidFill>
              </a:rPr>
              <a:t>딥러닝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72200" y="5013176"/>
            <a:ext cx="1800200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EfficientNetB1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 flipV="1">
            <a:off x="5345811" y="4775666"/>
            <a:ext cx="1026389" cy="339969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42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010204"/>
            <a:ext cx="8064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Code 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26" name="직사각형 25"/>
          <p:cNvSpPr/>
          <p:nvPr/>
        </p:nvSpPr>
        <p:spPr>
          <a:xfrm>
            <a:off x="441477" y="74100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</a:rPr>
              <a:t>Code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 err="1">
                <a:solidFill>
                  <a:schemeClr val="bg1"/>
                </a:solidFill>
              </a:rPr>
              <a:t>파이썬을</a:t>
            </a:r>
            <a:r>
              <a:rPr lang="ko-KR" altLang="en-US" sz="1200" b="1" dirty="0">
                <a:solidFill>
                  <a:schemeClr val="bg1"/>
                </a:solidFill>
              </a:rPr>
              <a:t> 이용한 </a:t>
            </a:r>
            <a:r>
              <a:rPr lang="en-US" altLang="ko-KR" sz="1200" b="1" dirty="0">
                <a:solidFill>
                  <a:schemeClr val="bg1"/>
                </a:solidFill>
              </a:rPr>
              <a:t>AI </a:t>
            </a:r>
            <a:r>
              <a:rPr lang="ko-KR" altLang="en-US" sz="1200" b="1" dirty="0" err="1">
                <a:solidFill>
                  <a:schemeClr val="bg1"/>
                </a:solidFill>
              </a:rPr>
              <a:t>딥러닝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03548" y="2066314"/>
            <a:ext cx="8064896" cy="1080120"/>
            <a:chOff x="539552" y="2286490"/>
            <a:chExt cx="8064896" cy="1080120"/>
          </a:xfrm>
        </p:grpSpPr>
        <p:grpSp>
          <p:nvGrpSpPr>
            <p:cNvPr id="14" name="그룹 13"/>
            <p:cNvGrpSpPr/>
            <p:nvPr/>
          </p:nvGrpSpPr>
          <p:grpSpPr>
            <a:xfrm>
              <a:off x="539552" y="2286490"/>
              <a:ext cx="8064896" cy="1080120"/>
              <a:chOff x="539552" y="2286490"/>
              <a:chExt cx="8064896" cy="1080120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539552" y="2286490"/>
                <a:ext cx="2160240" cy="10801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Data download</a:t>
                </a:r>
                <a:endParaRPr lang="ko-KR" altLang="en-US" b="1" dirty="0"/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3491880" y="2286490"/>
                <a:ext cx="2160240" cy="10801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dirty="0"/>
              </a:p>
              <a:p>
                <a:pPr algn="ctr"/>
                <a:r>
                  <a:rPr lang="en-US" altLang="ko-KR" b="1" dirty="0"/>
                  <a:t>Reshape </a:t>
                </a:r>
              </a:p>
              <a:p>
                <a:pPr algn="ctr"/>
                <a:r>
                  <a:rPr lang="en-US" altLang="ko-KR" b="1" dirty="0"/>
                  <a:t>and normalization</a:t>
                </a:r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6444208" y="2286490"/>
                <a:ext cx="2160240" cy="10801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Callbacks </a:t>
                </a:r>
              </a:p>
              <a:p>
                <a:pPr algn="ctr"/>
                <a:r>
                  <a:rPr lang="en-US" altLang="ko-KR" sz="1400" b="1" dirty="0"/>
                  <a:t>and</a:t>
                </a:r>
              </a:p>
              <a:p>
                <a:pPr algn="ctr"/>
                <a:r>
                  <a:rPr lang="en-US" altLang="ko-KR" sz="1200" b="1" dirty="0"/>
                  <a:t>learning rate schedule</a:t>
                </a:r>
                <a:endParaRPr lang="ko-KR" altLang="en-US" sz="1200" b="1" dirty="0"/>
              </a:p>
            </p:txBody>
          </p:sp>
        </p:grpSp>
        <p:cxnSp>
          <p:nvCxnSpPr>
            <p:cNvPr id="22" name="직선 화살표 연결선 21"/>
            <p:cNvCxnSpPr>
              <a:endCxn id="23" idx="1"/>
            </p:cNvCxnSpPr>
            <p:nvPr/>
          </p:nvCxnSpPr>
          <p:spPr>
            <a:xfrm>
              <a:off x="2699792" y="2826550"/>
              <a:ext cx="792088" cy="0"/>
            </a:xfrm>
            <a:prstGeom prst="straightConnector1">
              <a:avLst/>
            </a:prstGeom>
            <a:ln w="635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23" idx="3"/>
              <a:endCxn id="25" idx="1"/>
            </p:cNvCxnSpPr>
            <p:nvPr/>
          </p:nvCxnSpPr>
          <p:spPr>
            <a:xfrm>
              <a:off x="5652120" y="2826550"/>
              <a:ext cx="792088" cy="0"/>
            </a:xfrm>
            <a:prstGeom prst="straightConnector1">
              <a:avLst/>
            </a:prstGeom>
            <a:ln w="635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503548" y="4437112"/>
            <a:ext cx="8064896" cy="1080120"/>
            <a:chOff x="539552" y="2286490"/>
            <a:chExt cx="8064896" cy="1080120"/>
          </a:xfrm>
        </p:grpSpPr>
        <p:grpSp>
          <p:nvGrpSpPr>
            <p:cNvPr id="38" name="그룹 37"/>
            <p:cNvGrpSpPr/>
            <p:nvPr/>
          </p:nvGrpSpPr>
          <p:grpSpPr>
            <a:xfrm>
              <a:off x="539552" y="2286490"/>
              <a:ext cx="8064896" cy="1080120"/>
              <a:chOff x="539552" y="2286490"/>
              <a:chExt cx="8064896" cy="1080120"/>
            </a:xfrm>
          </p:grpSpPr>
          <p:sp>
            <p:nvSpPr>
              <p:cNvPr id="41" name="모서리가 둥근 직사각형 40"/>
              <p:cNvSpPr/>
              <p:nvPr/>
            </p:nvSpPr>
            <p:spPr>
              <a:xfrm>
                <a:off x="539552" y="2286490"/>
                <a:ext cx="2160240" cy="10801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/>
                  <a:t>Preprocessing</a:t>
                </a:r>
                <a:endParaRPr lang="ko-KR" altLang="en-US" sz="2000" b="1" dirty="0"/>
              </a:p>
            </p:txBody>
          </p:sp>
          <p:sp>
            <p:nvSpPr>
              <p:cNvPr id="42" name="모서리가 둥근 직사각형 41"/>
              <p:cNvSpPr/>
              <p:nvPr/>
            </p:nvSpPr>
            <p:spPr>
              <a:xfrm>
                <a:off x="3491880" y="2286490"/>
                <a:ext cx="2160240" cy="10801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Augmentation</a:t>
                </a:r>
              </a:p>
              <a:p>
                <a:pPr algn="ctr"/>
                <a:r>
                  <a:rPr lang="en-US" altLang="ko-KR" b="1" dirty="0"/>
                  <a:t>and</a:t>
                </a:r>
              </a:p>
              <a:p>
                <a:pPr algn="ctr"/>
                <a:r>
                  <a:rPr lang="en-US" altLang="ko-KR" b="1" dirty="0"/>
                  <a:t>model</a:t>
                </a:r>
                <a:endParaRPr lang="ko-KR" altLang="en-US" b="1" dirty="0"/>
              </a:p>
            </p:txBody>
          </p:sp>
          <p:sp>
            <p:nvSpPr>
              <p:cNvPr id="43" name="모서리가 둥근 직사각형 42"/>
              <p:cNvSpPr/>
              <p:nvPr/>
            </p:nvSpPr>
            <p:spPr>
              <a:xfrm>
                <a:off x="6444208" y="2286490"/>
                <a:ext cx="2160240" cy="10801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dirty="0"/>
              </a:p>
              <a:p>
                <a:pPr algn="ctr"/>
                <a:r>
                  <a:rPr lang="en-US" altLang="ko-KR" b="1" dirty="0"/>
                  <a:t>Cross validation </a:t>
                </a:r>
              </a:p>
              <a:p>
                <a:pPr algn="ctr"/>
                <a:endParaRPr lang="en-US" altLang="ko-KR" dirty="0"/>
              </a:p>
            </p:txBody>
          </p:sp>
        </p:grpSp>
        <p:cxnSp>
          <p:nvCxnSpPr>
            <p:cNvPr id="39" name="직선 화살표 연결선 38"/>
            <p:cNvCxnSpPr>
              <a:endCxn id="42" idx="1"/>
            </p:cNvCxnSpPr>
            <p:nvPr/>
          </p:nvCxnSpPr>
          <p:spPr>
            <a:xfrm>
              <a:off x="2699792" y="2826550"/>
              <a:ext cx="792088" cy="0"/>
            </a:xfrm>
            <a:prstGeom prst="straightConnector1">
              <a:avLst/>
            </a:prstGeom>
            <a:ln w="635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42" idx="3"/>
              <a:endCxn id="43" idx="1"/>
            </p:cNvCxnSpPr>
            <p:nvPr/>
          </p:nvCxnSpPr>
          <p:spPr>
            <a:xfrm>
              <a:off x="5652120" y="2826550"/>
              <a:ext cx="792088" cy="0"/>
            </a:xfrm>
            <a:prstGeom prst="straightConnector1">
              <a:avLst/>
            </a:prstGeom>
            <a:ln w="635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구부러진 연결선 44"/>
          <p:cNvCxnSpPr>
            <a:stCxn id="25" idx="2"/>
            <a:endCxn id="41" idx="0"/>
          </p:cNvCxnSpPr>
          <p:nvPr/>
        </p:nvCxnSpPr>
        <p:spPr>
          <a:xfrm rot="5400000">
            <a:off x="3890657" y="839445"/>
            <a:ext cx="1290678" cy="5904656"/>
          </a:xfrm>
          <a:prstGeom prst="curvedConnector3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99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010204"/>
            <a:ext cx="806489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Data download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r>
              <a:rPr lang="en-US" altLang="ko-KR" sz="2000" dirty="0"/>
              <a:t>: google drive mount</a:t>
            </a:r>
            <a:r>
              <a:rPr lang="ko-KR" altLang="en-US" sz="2000" dirty="0"/>
              <a:t>로 해당 데이터 다운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: pandas</a:t>
            </a:r>
            <a:r>
              <a:rPr lang="ko-KR" altLang="en-US" sz="2000" dirty="0"/>
              <a:t>로 </a:t>
            </a:r>
            <a:r>
              <a:rPr lang="en-US" altLang="ko-KR" sz="2000" dirty="0"/>
              <a:t>csv </a:t>
            </a:r>
            <a:r>
              <a:rPr lang="ko-KR" altLang="en-US" sz="2000" dirty="0"/>
              <a:t>형태인 </a:t>
            </a:r>
            <a:r>
              <a:rPr lang="en-US" altLang="ko-KR" sz="2000" dirty="0"/>
              <a:t>train, test, submission </a:t>
            </a:r>
            <a:r>
              <a:rPr lang="ko-KR" altLang="en-US" sz="2000" dirty="0"/>
              <a:t>읽기</a:t>
            </a: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28" y="3141356"/>
            <a:ext cx="5095875" cy="2028825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441477" y="74100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</a:rPr>
              <a:t>Code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 err="1">
                <a:solidFill>
                  <a:schemeClr val="bg1"/>
                </a:solidFill>
              </a:rPr>
              <a:t>파이썬을</a:t>
            </a:r>
            <a:r>
              <a:rPr lang="ko-KR" altLang="en-US" sz="1200" b="1" dirty="0">
                <a:solidFill>
                  <a:schemeClr val="bg1"/>
                </a:solidFill>
              </a:rPr>
              <a:t> 이용한 </a:t>
            </a:r>
            <a:r>
              <a:rPr lang="en-US" altLang="ko-KR" sz="1200" b="1" dirty="0">
                <a:solidFill>
                  <a:schemeClr val="bg1"/>
                </a:solidFill>
              </a:rPr>
              <a:t>AI </a:t>
            </a:r>
            <a:r>
              <a:rPr lang="ko-KR" altLang="en-US" sz="1200" b="1" dirty="0" err="1">
                <a:solidFill>
                  <a:schemeClr val="bg1"/>
                </a:solidFill>
              </a:rPr>
              <a:t>딥러닝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6012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620395"/>
            <a:ext cx="8641080" cy="597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575" y="980440"/>
            <a:ext cx="8065770" cy="23050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latinLnBrk="0">
              <a:buFont typeface="Arial"/>
              <a:buChar char="•"/>
            </a:pPr>
            <a:r>
              <a:rPr lang="en-US" altLang="ko-KR" sz="2400" b="1"/>
              <a:t>Reshape and normalization</a:t>
            </a:r>
            <a:endParaRPr lang="ko-KR" altLang="en-US" sz="2400" b="1"/>
          </a:p>
          <a:p>
            <a:pPr marL="342900" indent="-342900" latinLnBrk="0">
              <a:buFont typeface="Arial"/>
              <a:buChar char="•"/>
            </a:pPr>
            <a:endParaRPr lang="ko-KR" altLang="en-US" sz="2000"/>
          </a:p>
          <a:p>
            <a:pPr marL="0" indent="0" latinLnBrk="0">
              <a:buFontTx/>
              <a:buNone/>
            </a:pPr>
            <a:r>
              <a:rPr lang="en-US" altLang="ko-KR" sz="2000"/>
              <a:t>: train data, test data </a:t>
            </a:r>
            <a:r>
              <a:rPr lang="ko-KR" altLang="en-US" sz="2000"/>
              <a:t>실수형으로 변환</a:t>
            </a:r>
          </a:p>
          <a:p>
            <a:pPr marL="0" indent="0" latinLnBrk="0">
              <a:buFontTx/>
              <a:buNone/>
            </a:pPr>
            <a:endParaRPr lang="ko-KR" altLang="en-US" sz="2000"/>
          </a:p>
          <a:p>
            <a:pPr marL="0" indent="0" latinLnBrk="0">
              <a:buFontTx/>
              <a:buNone/>
            </a:pPr>
            <a:r>
              <a:rPr lang="en-US" altLang="ko-KR" sz="2000"/>
              <a:t>: </a:t>
            </a:r>
            <a:r>
              <a:rPr lang="ko-KR" altLang="en-US" sz="2000"/>
              <a:t>학습 속도와 </a:t>
            </a:r>
            <a:r>
              <a:rPr lang="en-US" altLang="ko-KR" sz="2000"/>
              <a:t>Local optimum</a:t>
            </a:r>
            <a:r>
              <a:rPr lang="ko-KR" altLang="en-US" sz="2000"/>
              <a:t> 방지 위해 </a:t>
            </a:r>
            <a:r>
              <a:rPr lang="en-US" altLang="ko-KR" sz="2000"/>
              <a:t>normalization </a:t>
            </a:r>
            <a:r>
              <a:rPr lang="ko-KR" altLang="en-US" sz="2000"/>
              <a:t>진행</a:t>
            </a:r>
            <a:br>
              <a:rPr lang="ko-KR" altLang="en-US" sz="2000"/>
            </a:br>
            <a:br>
              <a:rPr lang="ko-KR" altLang="en-US" sz="2000"/>
            </a:br>
            <a:r>
              <a:rPr lang="en-US" altLang="ko-KR" sz="2000"/>
              <a:t>: 784</a:t>
            </a:r>
            <a:r>
              <a:rPr lang="ko-KR" altLang="en-US" sz="2000"/>
              <a:t>열의 데이터 이미지 처리 위해 </a:t>
            </a:r>
            <a:r>
              <a:rPr lang="en-US" altLang="ko-KR" sz="2000"/>
              <a:t>28*28</a:t>
            </a:r>
            <a:r>
              <a:rPr lang="ko-KR" altLang="en-US" sz="2000"/>
              <a:t>로 </a:t>
            </a:r>
            <a:r>
              <a:rPr lang="en-US" altLang="ko-KR" sz="2000"/>
              <a:t>reshape</a:t>
            </a:r>
            <a:endParaRPr lang="ko-KR" altLang="en-US" sz="20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" y="3618230"/>
            <a:ext cx="8053705" cy="27717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41325" y="74295"/>
            <a:ext cx="1108075" cy="584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</a:rPr>
              <a:t>Code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3845" y="271780"/>
            <a:ext cx="360045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 err="1">
                <a:solidFill>
                  <a:schemeClr val="bg1"/>
                </a:solidFill>
              </a:rPr>
              <a:t>파이썬을</a:t>
            </a:r>
            <a:r>
              <a:rPr lang="ko-KR" altLang="en-US" sz="1200" b="1" dirty="0">
                <a:solidFill>
                  <a:schemeClr val="bg1"/>
                </a:solidFill>
              </a:rPr>
              <a:t> 이용한 </a:t>
            </a:r>
            <a:r>
              <a:rPr lang="en-US" altLang="ko-KR" sz="1200" b="1" dirty="0">
                <a:solidFill>
                  <a:schemeClr val="bg1"/>
                </a:solidFill>
              </a:rPr>
              <a:t>AI </a:t>
            </a:r>
            <a:r>
              <a:rPr lang="ko-KR" altLang="en-US" sz="1200" b="1" dirty="0" err="1">
                <a:solidFill>
                  <a:schemeClr val="bg1"/>
                </a:solidFill>
              </a:rPr>
              <a:t>딥러닝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0626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620395"/>
            <a:ext cx="8641080" cy="597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575" y="986155"/>
            <a:ext cx="8065770" cy="23672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latinLnBrk="0">
              <a:buFont typeface="Arial"/>
              <a:buChar char="•"/>
            </a:pPr>
            <a:r>
              <a:rPr lang="en-US" altLang="ko-KR" sz="2400" b="1"/>
              <a:t>Callback and learning rate scheduler</a:t>
            </a:r>
            <a:endParaRPr lang="ko-KR" altLang="en-US" sz="2400" b="1"/>
          </a:p>
          <a:p>
            <a:pPr marL="0" indent="0" latinLnBrk="0">
              <a:buFontTx/>
              <a:buNone/>
            </a:pPr>
            <a:endParaRPr lang="ko-KR" altLang="en-US" sz="2200"/>
          </a:p>
          <a:p>
            <a:pPr marL="0" indent="0" latinLnBrk="0">
              <a:buFontTx/>
              <a:buNone/>
            </a:pPr>
            <a:r>
              <a:rPr lang="en-US" altLang="ko-KR" sz="2200"/>
              <a:t>1) Callback</a:t>
            </a:r>
            <a:endParaRPr lang="ko-KR" altLang="en-US" sz="2200"/>
          </a:p>
          <a:p>
            <a:pPr marL="0" indent="0" latinLnBrk="0">
              <a:buFontTx/>
              <a:buNone/>
            </a:pPr>
            <a:endParaRPr lang="ko-KR" altLang="en-US" sz="2000"/>
          </a:p>
          <a:p>
            <a:pPr marL="0" indent="0" latinLnBrk="0">
              <a:buFontTx/>
              <a:buNone/>
            </a:pPr>
            <a:r>
              <a:rPr lang="en-US" altLang="ko-KR" sz="2000"/>
              <a:t>: PlotLosses</a:t>
            </a:r>
            <a:r>
              <a:rPr lang="ko-KR" altLang="en-US" sz="2000"/>
              <a:t>함수를 </a:t>
            </a:r>
            <a:r>
              <a:rPr lang="en-US" altLang="ko-KR" sz="2000"/>
              <a:t>Callback</a:t>
            </a:r>
            <a:r>
              <a:rPr lang="ko-KR" altLang="en-US" sz="2000"/>
              <a:t>으로 </a:t>
            </a:r>
            <a:r>
              <a:rPr lang="en-US" altLang="ko-KR" sz="2000"/>
              <a:t>epoch </a:t>
            </a:r>
            <a:r>
              <a:rPr lang="ko-KR" altLang="en-US" sz="2000"/>
              <a:t>마다 </a:t>
            </a:r>
            <a:r>
              <a:rPr lang="en-US" altLang="ko-KR" sz="2000"/>
              <a:t>loss</a:t>
            </a:r>
            <a:r>
              <a:rPr lang="ko-KR" altLang="en-US" sz="2000"/>
              <a:t>를 출력</a:t>
            </a:r>
          </a:p>
          <a:p>
            <a:pPr marL="0" indent="0" latinLnBrk="0">
              <a:buFontTx/>
              <a:buNone/>
            </a:pPr>
            <a:endParaRPr lang="ko-KR" altLang="en-US" sz="2000"/>
          </a:p>
          <a:p>
            <a:pPr marL="0" indent="0" latinLnBrk="0">
              <a:buFontTx/>
              <a:buNone/>
            </a:pPr>
            <a:r>
              <a:rPr lang="en-US" altLang="ko-KR" sz="2000"/>
              <a:t>: Early stopping</a:t>
            </a:r>
            <a:r>
              <a:rPr lang="ko-KR" altLang="en-US" sz="2000"/>
              <a:t>을 통해 </a:t>
            </a:r>
            <a:r>
              <a:rPr lang="en-US" altLang="ko-KR" sz="2000"/>
              <a:t>validation loss</a:t>
            </a:r>
            <a:r>
              <a:rPr lang="ko-KR" altLang="en-US" sz="2000"/>
              <a:t>가 감소 안하면 학습 중지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" y="3335020"/>
            <a:ext cx="7776845" cy="311213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41325" y="74295"/>
            <a:ext cx="1108075" cy="584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</a:rPr>
              <a:t>Code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3845" y="271780"/>
            <a:ext cx="360045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 err="1">
                <a:solidFill>
                  <a:schemeClr val="bg1"/>
                </a:solidFill>
              </a:rPr>
              <a:t>파이썬을</a:t>
            </a:r>
            <a:r>
              <a:rPr lang="ko-KR" altLang="en-US" sz="1200" b="1" dirty="0">
                <a:solidFill>
                  <a:schemeClr val="bg1"/>
                </a:solidFill>
              </a:rPr>
              <a:t> 이용한 </a:t>
            </a:r>
            <a:r>
              <a:rPr lang="en-US" altLang="ko-KR" sz="1200" b="1" dirty="0">
                <a:solidFill>
                  <a:schemeClr val="bg1"/>
                </a:solidFill>
              </a:rPr>
              <a:t>AI </a:t>
            </a:r>
            <a:r>
              <a:rPr lang="ko-KR" altLang="en-US" sz="1200" b="1" dirty="0" err="1">
                <a:solidFill>
                  <a:schemeClr val="bg1"/>
                </a:solidFill>
              </a:rPr>
              <a:t>딥러닝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671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20</Pages>
  <Words>1047</Words>
  <Characters>0</Characters>
  <Application>Microsoft Office PowerPoint</Application>
  <DocSecurity>0</DocSecurity>
  <PresentationFormat>화면 슬라이드 쇼(4:3)</PresentationFormat>
  <Lines>0</Lines>
  <Paragraphs>310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장준혁</cp:lastModifiedBy>
  <cp:revision>3</cp:revision>
  <dcterms:modified xsi:type="dcterms:W3CDTF">2021-08-31T04:13:07Z</dcterms:modified>
  <cp:version>9.102.58.42146</cp:version>
</cp:coreProperties>
</file>