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0" r:id="rId6"/>
    <p:sldId id="261" r:id="rId7"/>
    <p:sldId id="262" r:id="rId8"/>
    <p:sldId id="263" r:id="rId9"/>
    <p:sldId id="264" r:id="rId10"/>
    <p:sldId id="265" r:id="rId11"/>
    <p:sldId id="266" r:id="rId12"/>
    <p:sldId id="267"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9F29-EA42-8237-7D39-493256227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FE7DD6-9AF4-CB60-9860-A5056964C0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824E47-7B92-32CE-44A5-D7E7D0ED1D96}"/>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5" name="Footer Placeholder 4">
            <a:extLst>
              <a:ext uri="{FF2B5EF4-FFF2-40B4-BE49-F238E27FC236}">
                <a16:creationId xmlns:a16="http://schemas.microsoft.com/office/drawing/2014/main" id="{A3675319-51BC-3441-0CDA-22342570F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FAE9B-FAEC-2427-65AE-A5BEAA273283}"/>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36713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155B-EF8F-FDC2-3623-6DC2EE9FAD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FCC062-75C3-FADE-A328-7AACECAF0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E7048-C4F2-CF7A-28A6-52E174714651}"/>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5" name="Footer Placeholder 4">
            <a:extLst>
              <a:ext uri="{FF2B5EF4-FFF2-40B4-BE49-F238E27FC236}">
                <a16:creationId xmlns:a16="http://schemas.microsoft.com/office/drawing/2014/main" id="{B9B5E34B-B715-1AB1-7741-5D1AFAB94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5EBBA-B730-00CB-3D3B-1BB9DC8F5779}"/>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263311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69B82-2511-0ED5-42E8-76E5B021BB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A7167F-7067-C458-8610-AF0B7DB74B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62463-F698-EAFD-782C-57CA2BBEFA6F}"/>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5" name="Footer Placeholder 4">
            <a:extLst>
              <a:ext uri="{FF2B5EF4-FFF2-40B4-BE49-F238E27FC236}">
                <a16:creationId xmlns:a16="http://schemas.microsoft.com/office/drawing/2014/main" id="{6FA4BF61-5C12-7EBD-6766-47B6214BB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116D4B-6A4B-E13A-613F-0995B43FFF3D}"/>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140142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6DDA-1580-E527-0D86-97D1AF6587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EDBAE9-2370-6BEF-EF2C-FEEF28F6B5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C887B8-21CE-8A26-96CE-BD500B84F391}"/>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5" name="Footer Placeholder 4">
            <a:extLst>
              <a:ext uri="{FF2B5EF4-FFF2-40B4-BE49-F238E27FC236}">
                <a16:creationId xmlns:a16="http://schemas.microsoft.com/office/drawing/2014/main" id="{31219BAB-1CD1-2FFD-707D-D38B731EAA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97A0B-1537-8BF4-585A-D951EE88EBB8}"/>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156136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0006-98EC-CD04-4579-BE29D032F4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29CD79-9978-D1B5-4E98-4E67BBCDA5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7EB56-05D6-1B14-BE35-3353F905914C}"/>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5" name="Footer Placeholder 4">
            <a:extLst>
              <a:ext uri="{FF2B5EF4-FFF2-40B4-BE49-F238E27FC236}">
                <a16:creationId xmlns:a16="http://schemas.microsoft.com/office/drawing/2014/main" id="{CE6305DE-8024-8D35-9B7A-CE2028965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A2657E-E847-29A0-A329-6B6246966317}"/>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219226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F676-17AC-9C2B-AEA9-41DE9B4F03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DED31F-8064-AD68-320A-36995AED0B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A82CA5-6554-627F-5A8C-383DB19D1E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F2C6AF-67CA-82AE-3F75-C9FBD88C1AE6}"/>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6" name="Footer Placeholder 5">
            <a:extLst>
              <a:ext uri="{FF2B5EF4-FFF2-40B4-BE49-F238E27FC236}">
                <a16:creationId xmlns:a16="http://schemas.microsoft.com/office/drawing/2014/main" id="{5860A5EF-D4AA-693F-5499-3987A59D4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FD8364-CD56-4BAF-94ED-3A0D15964348}"/>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5515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F450-62A4-1214-FA4C-0FD9995687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FE7D07-4A3D-D5BE-6B4C-BF601B3CE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78A6E2-87FF-A24A-4F8D-3F9D4D225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728145-46B0-6402-40DC-4F588833A1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0FE5D-8B0E-A2FE-4425-C997F8719A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0733A0-8716-5CE6-DADF-33B71B5040E3}"/>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8" name="Footer Placeholder 7">
            <a:extLst>
              <a:ext uri="{FF2B5EF4-FFF2-40B4-BE49-F238E27FC236}">
                <a16:creationId xmlns:a16="http://schemas.microsoft.com/office/drawing/2014/main" id="{DD5E0677-BC7E-DBD2-C35E-5674E22547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86A8EF-2A05-AC8C-3333-859B5F346B81}"/>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273421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A785-AB02-B3B8-0588-D86E5E185F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A78532-9127-7BF9-F523-33D10EC8C521}"/>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4" name="Footer Placeholder 3">
            <a:extLst>
              <a:ext uri="{FF2B5EF4-FFF2-40B4-BE49-F238E27FC236}">
                <a16:creationId xmlns:a16="http://schemas.microsoft.com/office/drawing/2014/main" id="{A268C29F-64A7-A783-B033-D0A365703C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479B0E-A829-F380-4968-6BBB9DED88D9}"/>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272512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62493-655A-42AE-4DAD-6EFBFEF96802}"/>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3" name="Footer Placeholder 2">
            <a:extLst>
              <a:ext uri="{FF2B5EF4-FFF2-40B4-BE49-F238E27FC236}">
                <a16:creationId xmlns:a16="http://schemas.microsoft.com/office/drawing/2014/main" id="{9736F796-D812-0BD3-08BD-C9FE37A970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7D2D9F-732B-04E8-3BBA-71BC99E0C770}"/>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343012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FBA5-BF47-C8C0-3573-E388D87E5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E9D2C8-44DE-3372-E730-AF4B5D389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79EC51-3B92-C120-4C18-95719A09A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94C63-A0CE-628C-2732-4C2DC6630766}"/>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6" name="Footer Placeholder 5">
            <a:extLst>
              <a:ext uri="{FF2B5EF4-FFF2-40B4-BE49-F238E27FC236}">
                <a16:creationId xmlns:a16="http://schemas.microsoft.com/office/drawing/2014/main" id="{DF2C8057-33A2-4D82-BAF6-A3BE244D27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533A9-FEB4-108D-6ED6-5AD6946DEC61}"/>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170933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4444-AA2A-8B30-6CDF-A0A15710F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57F6B9-8974-ECAA-5E66-7A31165CB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370614-16A2-3A7A-D3ED-EE077E683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7A413-481A-49D8-8D27-782195B2E293}"/>
              </a:ext>
            </a:extLst>
          </p:cNvPr>
          <p:cNvSpPr>
            <a:spLocks noGrp="1"/>
          </p:cNvSpPr>
          <p:nvPr>
            <p:ph type="dt" sz="half" idx="10"/>
          </p:nvPr>
        </p:nvSpPr>
        <p:spPr/>
        <p:txBody>
          <a:bodyPr/>
          <a:lstStyle/>
          <a:p>
            <a:fld id="{A2D90301-227C-48D5-9B8C-4A8E1768A83A}" type="datetimeFigureOut">
              <a:rPr lang="en-IN" smtClean="0"/>
              <a:t>02-08-2023</a:t>
            </a:fld>
            <a:endParaRPr lang="en-IN"/>
          </a:p>
        </p:txBody>
      </p:sp>
      <p:sp>
        <p:nvSpPr>
          <p:cNvPr id="6" name="Footer Placeholder 5">
            <a:extLst>
              <a:ext uri="{FF2B5EF4-FFF2-40B4-BE49-F238E27FC236}">
                <a16:creationId xmlns:a16="http://schemas.microsoft.com/office/drawing/2014/main" id="{BD36AA3B-C92A-1348-ADD4-88B56A2E10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77A0F-B0BB-C3FC-0C5E-E76B4E4F87EF}"/>
              </a:ext>
            </a:extLst>
          </p:cNvPr>
          <p:cNvSpPr>
            <a:spLocks noGrp="1"/>
          </p:cNvSpPr>
          <p:nvPr>
            <p:ph type="sldNum" sz="quarter" idx="12"/>
          </p:nvPr>
        </p:nvSpPr>
        <p:spPr/>
        <p:txBody>
          <a:bodyPr/>
          <a:lstStyle/>
          <a:p>
            <a:fld id="{6432323C-20AD-441D-B54D-F798BC592A6D}" type="slidenum">
              <a:rPr lang="en-IN" smtClean="0"/>
              <a:t>‹#›</a:t>
            </a:fld>
            <a:endParaRPr lang="en-IN"/>
          </a:p>
        </p:txBody>
      </p:sp>
    </p:spTree>
    <p:extLst>
      <p:ext uri="{BB962C8B-B14F-4D97-AF65-F5344CB8AC3E}">
        <p14:creationId xmlns:p14="http://schemas.microsoft.com/office/powerpoint/2010/main" val="51829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2FE36-437A-234D-3EA9-060E97B88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A3A2B9-0801-43A6-B4AB-838010D07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38396D-A0E8-4B43-74E1-E5639063C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90301-227C-48D5-9B8C-4A8E1768A83A}" type="datetimeFigureOut">
              <a:rPr lang="en-IN" smtClean="0"/>
              <a:t>02-08-2023</a:t>
            </a:fld>
            <a:endParaRPr lang="en-IN"/>
          </a:p>
        </p:txBody>
      </p:sp>
      <p:sp>
        <p:nvSpPr>
          <p:cNvPr id="5" name="Footer Placeholder 4">
            <a:extLst>
              <a:ext uri="{FF2B5EF4-FFF2-40B4-BE49-F238E27FC236}">
                <a16:creationId xmlns:a16="http://schemas.microsoft.com/office/drawing/2014/main" id="{D27E1E8F-32AF-C330-C41B-C3210582C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ECE865-DB05-1E3E-0883-273438474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2323C-20AD-441D-B54D-F798BC592A6D}" type="slidenum">
              <a:rPr lang="en-IN" smtClean="0"/>
              <a:t>‹#›</a:t>
            </a:fld>
            <a:endParaRPr lang="en-IN"/>
          </a:p>
        </p:txBody>
      </p:sp>
    </p:spTree>
    <p:extLst>
      <p:ext uri="{BB962C8B-B14F-4D97-AF65-F5344CB8AC3E}">
        <p14:creationId xmlns:p14="http://schemas.microsoft.com/office/powerpoint/2010/main" val="373973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C114-83C3-A228-6A95-CCBE623742DB}"/>
              </a:ext>
            </a:extLst>
          </p:cNvPr>
          <p:cNvSpPr>
            <a:spLocks noGrp="1"/>
          </p:cNvSpPr>
          <p:nvPr>
            <p:ph type="ctrTitle"/>
          </p:nvPr>
        </p:nvSpPr>
        <p:spPr/>
        <p:txBody>
          <a:bodyPr/>
          <a:lstStyle/>
          <a:p>
            <a:r>
              <a:rPr lang="en-IN" dirty="0"/>
              <a:t>CSE 410 Computer Vision</a:t>
            </a:r>
          </a:p>
        </p:txBody>
      </p:sp>
      <p:pic>
        <p:nvPicPr>
          <p:cNvPr id="4" name="Picture 2" descr="What Is Computer Vision: Applications, Benefits and How to ...">
            <a:extLst>
              <a:ext uri="{FF2B5EF4-FFF2-40B4-BE49-F238E27FC236}">
                <a16:creationId xmlns:a16="http://schemas.microsoft.com/office/drawing/2014/main" id="{CE18AB28-9B68-5834-E350-538D42916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612" y="3781107"/>
            <a:ext cx="4499188" cy="253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540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AC4F-4D76-F4B2-853F-BD9020DD50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7D89CC-2547-5EB7-E7A8-159DB9B8B44C}"/>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434343"/>
                </a:solidFill>
                <a:effectLst/>
                <a:latin typeface="Montserrat" panose="00000500000000000000" pitchFamily="2" charset="0"/>
              </a:rPr>
              <a:t>Now that we’ve understood how grayscale images can be represented as arrays, what about </a:t>
            </a:r>
            <a:r>
              <a:rPr lang="en-US" sz="1800" b="0" i="0" u="none" strike="noStrike" dirty="0" err="1">
                <a:solidFill>
                  <a:srgbClr val="434343"/>
                </a:solidFill>
                <a:effectLst/>
                <a:latin typeface="Montserrat" panose="00000500000000000000" pitchFamily="2" charset="0"/>
              </a:rPr>
              <a:t>colour</a:t>
            </a:r>
            <a:r>
              <a:rPr lang="en-US" sz="1800" b="0" i="0" u="none" strike="noStrike" dirty="0">
                <a:solidFill>
                  <a:srgbClr val="434343"/>
                </a:solidFill>
                <a:effectLst/>
                <a:latin typeface="Montserrat" panose="00000500000000000000" pitchFamily="2" charset="0"/>
              </a:rPr>
              <a:t> images?</a:t>
            </a:r>
          </a:p>
          <a:p>
            <a:pPr rtl="0" fontAlgn="base">
              <a:spcBef>
                <a:spcPts val="0"/>
              </a:spcBef>
              <a:spcAft>
                <a:spcPts val="1600"/>
              </a:spcAft>
              <a:buFont typeface="Arial" panose="020B0604020202020204" pitchFamily="34" charset="0"/>
              <a:buChar char="•"/>
            </a:pPr>
            <a:r>
              <a:rPr lang="en-US" sz="1800" b="0" i="0" u="none" strike="noStrike" dirty="0">
                <a:solidFill>
                  <a:srgbClr val="434343"/>
                </a:solidFill>
                <a:effectLst/>
                <a:latin typeface="Montserrat" panose="00000500000000000000" pitchFamily="2" charset="0"/>
              </a:rPr>
              <a:t>Color images can be represented as a combination of Red, Green, and Blue.</a:t>
            </a:r>
          </a:p>
          <a:p>
            <a:pPr rtl="0" fontAlgn="base">
              <a:spcBef>
                <a:spcPts val="0"/>
              </a:spcBef>
              <a:spcAft>
                <a:spcPts val="1600"/>
              </a:spcAft>
              <a:buFont typeface="Arial" panose="020B0604020202020204" pitchFamily="34" charset="0"/>
              <a:buChar char="•"/>
            </a:pPr>
            <a:r>
              <a:rPr lang="en-US" sz="1800" b="0" i="0" u="none" strike="noStrike" dirty="0">
                <a:solidFill>
                  <a:srgbClr val="434343"/>
                </a:solidFill>
                <a:effectLst/>
                <a:latin typeface="Montserrat" panose="00000500000000000000" pitchFamily="2" charset="0"/>
              </a:rPr>
              <a:t>Additive color mixing allows us to represent a wide variety of colors by simply combining different amounts or R, G, B.</a:t>
            </a:r>
          </a:p>
          <a:p>
            <a:pPr fontAlgn="base">
              <a:spcBef>
                <a:spcPts val="0"/>
              </a:spcBef>
              <a:spcAft>
                <a:spcPts val="1600"/>
              </a:spcAft>
            </a:pPr>
            <a:r>
              <a:rPr lang="en-US" sz="1800" b="0" i="0" u="none" strike="noStrike" dirty="0">
                <a:solidFill>
                  <a:srgbClr val="434343"/>
                </a:solidFill>
                <a:effectLst/>
                <a:latin typeface="Montserrat" panose="00000500000000000000" pitchFamily="2" charset="0"/>
              </a:rPr>
              <a:t>Each color channel will have intensity values.</a:t>
            </a:r>
          </a:p>
          <a:p>
            <a:pPr rtl="0" fontAlgn="base">
              <a:spcBef>
                <a:spcPts val="0"/>
              </a:spcBef>
              <a:spcAft>
                <a:spcPts val="1600"/>
              </a:spcAft>
              <a:buFont typeface="Arial" panose="020B0604020202020204" pitchFamily="34" charset="0"/>
              <a:buChar char="•"/>
            </a:pPr>
            <a:endParaRPr lang="en-US" sz="1800" b="0" i="0" u="none" strike="noStrike" dirty="0">
              <a:solidFill>
                <a:srgbClr val="434343"/>
              </a:solidFill>
              <a:effectLst/>
              <a:latin typeface="Montserrat" panose="00000500000000000000" pitchFamily="2" charset="0"/>
            </a:endParaRPr>
          </a:p>
          <a:p>
            <a:endParaRPr lang="en-IN" dirty="0"/>
          </a:p>
        </p:txBody>
      </p:sp>
      <p:pic>
        <p:nvPicPr>
          <p:cNvPr id="2050" name="Picture 2">
            <a:extLst>
              <a:ext uri="{FF2B5EF4-FFF2-40B4-BE49-F238E27FC236}">
                <a16:creationId xmlns:a16="http://schemas.microsoft.com/office/drawing/2014/main" id="{A3E7DF8A-B578-91BC-90A7-9C64D126C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290" y="4216400"/>
            <a:ext cx="2857500"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84F81A-651A-EBAD-756B-DB1E91FD5264}"/>
              </a:ext>
            </a:extLst>
          </p:cNvPr>
          <p:cNvSpPr txBox="1"/>
          <p:nvPr/>
        </p:nvSpPr>
        <p:spPr>
          <a:xfrm>
            <a:off x="2611120" y="5581134"/>
            <a:ext cx="6096000" cy="369332"/>
          </a:xfrm>
          <a:prstGeom prst="rect">
            <a:avLst/>
          </a:prstGeom>
          <a:noFill/>
        </p:spPr>
        <p:txBody>
          <a:bodyPr wrap="square">
            <a:spAutoFit/>
          </a:bodyPr>
          <a:lstStyle/>
          <a:p>
            <a:r>
              <a:rPr lang="en-IN" dirty="0"/>
              <a:t>http://www.cknuckles.com/rgbsliders.html</a:t>
            </a:r>
          </a:p>
        </p:txBody>
      </p:sp>
    </p:spTree>
    <p:extLst>
      <p:ext uri="{BB962C8B-B14F-4D97-AF65-F5344CB8AC3E}">
        <p14:creationId xmlns:p14="http://schemas.microsoft.com/office/powerpoint/2010/main" val="74139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2651E95-690E-ED0B-10FD-AD197AF53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 y="2260600"/>
            <a:ext cx="3810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AE0139D-8F6A-3FB5-AB5F-A63AB43A80EE}"/>
              </a:ext>
            </a:extLst>
          </p:cNvPr>
          <p:cNvSpPr txBox="1"/>
          <p:nvPr/>
        </p:nvSpPr>
        <p:spPr>
          <a:xfrm>
            <a:off x="5232400" y="835347"/>
            <a:ext cx="4668520" cy="1477328"/>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434343"/>
                </a:solidFill>
                <a:effectLst/>
                <a:latin typeface="Montserrat" panose="00000500000000000000" pitchFamily="2" charset="0"/>
              </a:rPr>
              <a:t>The shape of the color array then has 3 dimensions.</a:t>
            </a:r>
          </a:p>
          <a:p>
            <a:pPr rtl="0" fontAlgn="base">
              <a:spcBef>
                <a:spcPts val="0"/>
              </a:spcBef>
              <a:spcAft>
                <a:spcPts val="0"/>
              </a:spcAft>
              <a:buFont typeface="Arial" panose="020B0604020202020204" pitchFamily="34" charset="0"/>
              <a:buChar char="•"/>
            </a:pPr>
            <a:r>
              <a:rPr lang="en-US" sz="1800" b="0" i="0" u="none" strike="noStrike" dirty="0">
                <a:solidFill>
                  <a:srgbClr val="434343"/>
                </a:solidFill>
                <a:effectLst/>
                <a:latin typeface="Montserrat" panose="00000500000000000000" pitchFamily="2" charset="0"/>
              </a:rPr>
              <a:t>Height</a:t>
            </a:r>
          </a:p>
          <a:p>
            <a:pPr rtl="0" fontAlgn="base">
              <a:spcBef>
                <a:spcPts val="0"/>
              </a:spcBef>
              <a:spcAft>
                <a:spcPts val="0"/>
              </a:spcAft>
              <a:buFont typeface="Arial" panose="020B0604020202020204" pitchFamily="34" charset="0"/>
              <a:buChar char="•"/>
            </a:pPr>
            <a:r>
              <a:rPr lang="en-US" sz="1800" b="0" i="0" u="none" strike="noStrike" dirty="0">
                <a:solidFill>
                  <a:srgbClr val="434343"/>
                </a:solidFill>
                <a:effectLst/>
                <a:latin typeface="Montserrat" panose="00000500000000000000" pitchFamily="2" charset="0"/>
              </a:rPr>
              <a:t>Width</a:t>
            </a:r>
          </a:p>
          <a:p>
            <a:pPr rtl="0" fontAlgn="base">
              <a:spcBef>
                <a:spcPts val="0"/>
              </a:spcBef>
              <a:spcAft>
                <a:spcPts val="1600"/>
              </a:spcAft>
              <a:buFont typeface="Arial" panose="020B0604020202020204" pitchFamily="34" charset="0"/>
              <a:buChar char="•"/>
            </a:pPr>
            <a:r>
              <a:rPr lang="en-US" sz="1800" b="0" i="0" u="none" strike="noStrike" dirty="0">
                <a:solidFill>
                  <a:srgbClr val="434343"/>
                </a:solidFill>
                <a:effectLst/>
                <a:latin typeface="Montserrat" panose="00000500000000000000" pitchFamily="2" charset="0"/>
              </a:rPr>
              <a:t>Color Channels</a:t>
            </a:r>
          </a:p>
        </p:txBody>
      </p:sp>
      <p:sp>
        <p:nvSpPr>
          <p:cNvPr id="7" name="TextBox 6">
            <a:extLst>
              <a:ext uri="{FF2B5EF4-FFF2-40B4-BE49-F238E27FC236}">
                <a16:creationId xmlns:a16="http://schemas.microsoft.com/office/drawing/2014/main" id="{82073C51-13C1-8FBF-6227-69D83EB41F53}"/>
              </a:ext>
            </a:extLst>
          </p:cNvPr>
          <p:cNvSpPr txBox="1"/>
          <p:nvPr/>
        </p:nvSpPr>
        <p:spPr>
          <a:xfrm>
            <a:off x="5059680" y="2806388"/>
            <a:ext cx="6096000" cy="3216265"/>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2900" b="0" i="0" u="none" strike="noStrike" dirty="0">
                <a:solidFill>
                  <a:srgbClr val="434343"/>
                </a:solidFill>
                <a:effectLst/>
                <a:latin typeface="Montserrat" panose="00000500000000000000" pitchFamily="2" charset="0"/>
              </a:rPr>
              <a:t>This means when you read in an image and check its shape, it will look something like:</a:t>
            </a:r>
          </a:p>
          <a:p>
            <a:pPr marL="742950" lvl="1" indent="-285750" rtl="0" fontAlgn="base">
              <a:spcBef>
                <a:spcPts val="0"/>
              </a:spcBef>
              <a:spcAft>
                <a:spcPts val="0"/>
              </a:spcAft>
              <a:buFont typeface="Arial" panose="020B0604020202020204" pitchFamily="34" charset="0"/>
              <a:buChar char="•"/>
            </a:pPr>
            <a:r>
              <a:rPr lang="en-US" sz="2900" b="1" i="0" u="none" strike="noStrike" dirty="0">
                <a:solidFill>
                  <a:srgbClr val="434343"/>
                </a:solidFill>
                <a:effectLst/>
                <a:latin typeface="Montserrat" panose="00000500000000000000" pitchFamily="2" charset="0"/>
              </a:rPr>
              <a:t>(1280,720,3)</a:t>
            </a:r>
          </a:p>
          <a:p>
            <a:pPr marL="742950" lvl="1" indent="-285750" rtl="0" fontAlgn="base">
              <a:spcBef>
                <a:spcPts val="0"/>
              </a:spcBef>
              <a:spcAft>
                <a:spcPts val="0"/>
              </a:spcAft>
              <a:buFont typeface="Arial" panose="020B0604020202020204" pitchFamily="34" charset="0"/>
              <a:buChar char="•"/>
            </a:pPr>
            <a:r>
              <a:rPr lang="en-US" sz="2900" b="1" i="0" u="none" strike="noStrike" dirty="0">
                <a:solidFill>
                  <a:srgbClr val="434343"/>
                </a:solidFill>
                <a:effectLst/>
                <a:latin typeface="Montserrat" panose="00000500000000000000" pitchFamily="2" charset="0"/>
              </a:rPr>
              <a:t>1280 </a:t>
            </a:r>
            <a:r>
              <a:rPr lang="en-US" sz="2900" b="0" i="0" u="none" strike="noStrike" dirty="0">
                <a:solidFill>
                  <a:srgbClr val="434343"/>
                </a:solidFill>
                <a:effectLst/>
                <a:latin typeface="Montserrat" panose="00000500000000000000" pitchFamily="2" charset="0"/>
              </a:rPr>
              <a:t>pixel width</a:t>
            </a:r>
            <a:endParaRPr lang="en-US" sz="2900" b="1" i="0" u="none" strike="noStrike" dirty="0">
              <a:solidFill>
                <a:srgbClr val="434343"/>
              </a:solidFill>
              <a:effectLst/>
              <a:latin typeface="Montserrat" panose="00000500000000000000" pitchFamily="2" charset="0"/>
            </a:endParaRPr>
          </a:p>
          <a:p>
            <a:pPr marL="742950" lvl="1" indent="-285750" rtl="0" fontAlgn="base">
              <a:spcBef>
                <a:spcPts val="0"/>
              </a:spcBef>
              <a:spcAft>
                <a:spcPts val="0"/>
              </a:spcAft>
              <a:buFont typeface="Arial" panose="020B0604020202020204" pitchFamily="34" charset="0"/>
              <a:buChar char="•"/>
            </a:pPr>
            <a:r>
              <a:rPr lang="en-US" sz="2900" b="1" i="0" u="none" strike="noStrike" dirty="0">
                <a:solidFill>
                  <a:srgbClr val="434343"/>
                </a:solidFill>
                <a:effectLst/>
                <a:latin typeface="Montserrat" panose="00000500000000000000" pitchFamily="2" charset="0"/>
              </a:rPr>
              <a:t>720 </a:t>
            </a:r>
            <a:r>
              <a:rPr lang="en-US" sz="2900" b="0" i="0" u="none" strike="noStrike" dirty="0">
                <a:solidFill>
                  <a:srgbClr val="434343"/>
                </a:solidFill>
                <a:effectLst/>
                <a:latin typeface="Montserrat" panose="00000500000000000000" pitchFamily="2" charset="0"/>
              </a:rPr>
              <a:t>pixel height</a:t>
            </a:r>
            <a:endParaRPr lang="en-US" sz="2900" b="1" i="0" u="none" strike="noStrike" dirty="0">
              <a:solidFill>
                <a:srgbClr val="434343"/>
              </a:solidFill>
              <a:effectLst/>
              <a:latin typeface="Montserrat" panose="00000500000000000000" pitchFamily="2" charset="0"/>
            </a:endParaRPr>
          </a:p>
          <a:p>
            <a:pPr marL="742950" lvl="1" indent="-285750" rtl="0" fontAlgn="base">
              <a:spcBef>
                <a:spcPts val="0"/>
              </a:spcBef>
              <a:spcAft>
                <a:spcPts val="1600"/>
              </a:spcAft>
              <a:buFont typeface="Arial" panose="020B0604020202020204" pitchFamily="34" charset="0"/>
              <a:buChar char="•"/>
            </a:pPr>
            <a:r>
              <a:rPr lang="en-US" sz="2900" b="1" i="0" u="none" strike="noStrike" dirty="0">
                <a:solidFill>
                  <a:srgbClr val="434343"/>
                </a:solidFill>
                <a:effectLst/>
                <a:latin typeface="Montserrat" panose="00000500000000000000" pitchFamily="2" charset="0"/>
              </a:rPr>
              <a:t>3 </a:t>
            </a:r>
            <a:r>
              <a:rPr lang="en-US" sz="2900" b="0" i="0" u="none" strike="noStrike" dirty="0">
                <a:solidFill>
                  <a:srgbClr val="434343"/>
                </a:solidFill>
                <a:effectLst/>
                <a:latin typeface="Montserrat" panose="00000500000000000000" pitchFamily="2" charset="0"/>
              </a:rPr>
              <a:t>color channels</a:t>
            </a:r>
            <a:endParaRPr lang="en-US" sz="2900" b="1" i="0" u="none" strike="noStrike" dirty="0">
              <a:solidFill>
                <a:srgbClr val="434343"/>
              </a:solidFill>
              <a:effectLst/>
              <a:latin typeface="Montserrat" panose="00000500000000000000" pitchFamily="2" charset="0"/>
            </a:endParaRPr>
          </a:p>
        </p:txBody>
      </p:sp>
    </p:spTree>
    <p:extLst>
      <p:ext uri="{BB962C8B-B14F-4D97-AF65-F5344CB8AC3E}">
        <p14:creationId xmlns:p14="http://schemas.microsoft.com/office/powerpoint/2010/main" val="26892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21F1-A2EE-2D1A-AE9D-7897AEA36C97}"/>
              </a:ext>
            </a:extLst>
          </p:cNvPr>
          <p:cNvSpPr>
            <a:spLocks noGrp="1"/>
          </p:cNvSpPr>
          <p:nvPr>
            <p:ph type="title"/>
          </p:nvPr>
        </p:nvSpPr>
        <p:spPr/>
        <p:txBody>
          <a:bodyPr/>
          <a:lstStyle/>
          <a:p>
            <a:r>
              <a:rPr lang="en-IN" dirty="0"/>
              <a:t>FIRST DIGITAL IMAGE</a:t>
            </a:r>
          </a:p>
        </p:txBody>
      </p:sp>
      <p:pic>
        <p:nvPicPr>
          <p:cNvPr id="4" name="Picture 2" descr="Digital Photography - Johancel Brito timeline | Timetoast timelines">
            <a:extLst>
              <a:ext uri="{FF2B5EF4-FFF2-40B4-BE49-F238E27FC236}">
                <a16:creationId xmlns:a16="http://schemas.microsoft.com/office/drawing/2014/main" id="{1FB548A7-7C4E-6354-6143-65A9EA593B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1228" y="1825625"/>
            <a:ext cx="56295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211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9005A-E42D-559C-5ABA-D2BF5D0ACFC4}"/>
              </a:ext>
            </a:extLst>
          </p:cNvPr>
          <p:cNvSpPr>
            <a:spLocks noGrp="1"/>
          </p:cNvSpPr>
          <p:nvPr>
            <p:ph idx="1"/>
          </p:nvPr>
        </p:nvSpPr>
        <p:spPr>
          <a:xfrm>
            <a:off x="838200" y="880745"/>
            <a:ext cx="10515600" cy="4351338"/>
          </a:xfrm>
        </p:spPr>
        <p:txBody>
          <a:bodyPr/>
          <a:lstStyle/>
          <a:p>
            <a:r>
              <a:rPr lang="en-US" b="0" i="0" dirty="0">
                <a:solidFill>
                  <a:srgbClr val="333333"/>
                </a:solidFill>
                <a:effectLst/>
                <a:latin typeface="Roboto" panose="02000000000000000000" pitchFamily="2" charset="0"/>
              </a:rPr>
              <a:t>How many pixels in an image are 800 pixels wide, and 600 pixels high?</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 just multiply</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- 800 x 600 = 480,000 pixels = 0.48 megapixels</a:t>
            </a:r>
          </a:p>
          <a:p>
            <a:pPr marL="0" indent="0">
              <a:buNone/>
            </a:pPr>
            <a:endParaRPr lang="en-US"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159471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0CD4-8997-2DAF-A4F1-71DEBD62A6A4}"/>
              </a:ext>
            </a:extLst>
          </p:cNvPr>
          <p:cNvSpPr>
            <a:spLocks noGrp="1"/>
          </p:cNvSpPr>
          <p:nvPr>
            <p:ph type="title"/>
          </p:nvPr>
        </p:nvSpPr>
        <p:spPr/>
        <p:txBody>
          <a:bodyPr/>
          <a:lstStyle/>
          <a:p>
            <a:r>
              <a:rPr lang="en-IN" dirty="0"/>
              <a:t>Computer Vision</a:t>
            </a:r>
          </a:p>
        </p:txBody>
      </p:sp>
      <p:sp>
        <p:nvSpPr>
          <p:cNvPr id="3" name="Content Placeholder 2">
            <a:extLst>
              <a:ext uri="{FF2B5EF4-FFF2-40B4-BE49-F238E27FC236}">
                <a16:creationId xmlns:a16="http://schemas.microsoft.com/office/drawing/2014/main" id="{4570401B-5D31-46B4-C4EE-7B9755AA8BA2}"/>
              </a:ext>
            </a:extLst>
          </p:cNvPr>
          <p:cNvSpPr>
            <a:spLocks noGrp="1"/>
          </p:cNvSpPr>
          <p:nvPr>
            <p:ph idx="1"/>
          </p:nvPr>
        </p:nvSpPr>
        <p:spPr/>
        <p:txBody>
          <a:bodyPr/>
          <a:lstStyle/>
          <a:p>
            <a:pPr algn="just"/>
            <a:r>
              <a:rPr lang="en-US" b="0" i="0" dirty="0">
                <a:solidFill>
                  <a:srgbClr val="202124"/>
                </a:solidFill>
                <a:effectLst/>
                <a:latin typeface="Google Sans"/>
              </a:rPr>
              <a:t>Computer vision is </a:t>
            </a:r>
            <a:r>
              <a:rPr lang="en-US" b="0" i="0" dirty="0">
                <a:solidFill>
                  <a:srgbClr val="040C28"/>
                </a:solidFill>
                <a:effectLst/>
                <a:latin typeface="Google Sans"/>
              </a:rPr>
              <a:t>a field of artificial intelligence (AI) that enables computers and systems to derive meaningful information from digital images, videos and other visual inputs</a:t>
            </a:r>
            <a:endParaRPr lang="en-IN" dirty="0"/>
          </a:p>
        </p:txBody>
      </p:sp>
    </p:spTree>
    <p:extLst>
      <p:ext uri="{BB962C8B-B14F-4D97-AF65-F5344CB8AC3E}">
        <p14:creationId xmlns:p14="http://schemas.microsoft.com/office/powerpoint/2010/main" val="228996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5AF6-086A-9A53-274B-27F0BAAB4E89}"/>
              </a:ext>
            </a:extLst>
          </p:cNvPr>
          <p:cNvSpPr>
            <a:spLocks noGrp="1"/>
          </p:cNvSpPr>
          <p:nvPr>
            <p:ph type="title"/>
          </p:nvPr>
        </p:nvSpPr>
        <p:spPr/>
        <p:txBody>
          <a:bodyPr/>
          <a:lstStyle/>
          <a:p>
            <a:r>
              <a:rPr lang="en-IN" b="1" i="0" dirty="0">
                <a:solidFill>
                  <a:srgbClr val="000000"/>
                </a:solidFill>
                <a:effectLst/>
                <a:latin typeface="Nunito Sans" pitchFamily="2" charset="0"/>
              </a:rPr>
              <a:t>What are digital images?</a:t>
            </a:r>
            <a:endParaRPr lang="en-IN" dirty="0"/>
          </a:p>
        </p:txBody>
      </p:sp>
      <p:pic>
        <p:nvPicPr>
          <p:cNvPr id="5" name="Content Placeholder 4">
            <a:extLst>
              <a:ext uri="{FF2B5EF4-FFF2-40B4-BE49-F238E27FC236}">
                <a16:creationId xmlns:a16="http://schemas.microsoft.com/office/drawing/2014/main" id="{1308D01F-60DF-8884-C26D-E22FEACB2917}"/>
              </a:ext>
            </a:extLst>
          </p:cNvPr>
          <p:cNvPicPr>
            <a:picLocks noGrp="1" noChangeAspect="1"/>
          </p:cNvPicPr>
          <p:nvPr>
            <p:ph idx="1"/>
          </p:nvPr>
        </p:nvPicPr>
        <p:blipFill>
          <a:blip r:embed="rId2"/>
          <a:stretch>
            <a:fillRect/>
          </a:stretch>
        </p:blipFill>
        <p:spPr>
          <a:xfrm>
            <a:off x="436880" y="2116562"/>
            <a:ext cx="11297920" cy="3105677"/>
          </a:xfrm>
        </p:spPr>
      </p:pic>
    </p:spTree>
    <p:extLst>
      <p:ext uri="{BB962C8B-B14F-4D97-AF65-F5344CB8AC3E}">
        <p14:creationId xmlns:p14="http://schemas.microsoft.com/office/powerpoint/2010/main" val="186611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5F09-AC2C-9CEF-8F22-213443D2CE8F}"/>
              </a:ext>
            </a:extLst>
          </p:cNvPr>
          <p:cNvSpPr>
            <a:spLocks noGrp="1"/>
          </p:cNvSpPr>
          <p:nvPr>
            <p:ph type="title"/>
          </p:nvPr>
        </p:nvSpPr>
        <p:spPr>
          <a:xfrm>
            <a:off x="838200" y="-43425"/>
            <a:ext cx="10515600" cy="1325563"/>
          </a:xfrm>
        </p:spPr>
        <p:txBody>
          <a:bodyPr/>
          <a:lstStyle/>
          <a:p>
            <a:r>
              <a:rPr lang="en-IN" b="1" i="0" dirty="0">
                <a:effectLst/>
                <a:latin typeface="var(--font-family-heading-lesson-markdown)"/>
              </a:rPr>
              <a:t>Pixels</a:t>
            </a:r>
            <a:endParaRPr lang="en-IN" dirty="0"/>
          </a:p>
        </p:txBody>
      </p:sp>
      <p:sp>
        <p:nvSpPr>
          <p:cNvPr id="3" name="Content Placeholder 2">
            <a:extLst>
              <a:ext uri="{FF2B5EF4-FFF2-40B4-BE49-F238E27FC236}">
                <a16:creationId xmlns:a16="http://schemas.microsoft.com/office/drawing/2014/main" id="{86921B56-98F8-49D2-0FDF-0AD198E4163C}"/>
              </a:ext>
            </a:extLst>
          </p:cNvPr>
          <p:cNvSpPr>
            <a:spLocks noGrp="1"/>
          </p:cNvSpPr>
          <p:nvPr>
            <p:ph idx="1"/>
          </p:nvPr>
        </p:nvSpPr>
        <p:spPr>
          <a:xfrm>
            <a:off x="838200" y="884949"/>
            <a:ext cx="10515600" cy="4351338"/>
          </a:xfrm>
        </p:spPr>
        <p:txBody>
          <a:bodyPr/>
          <a:lstStyle/>
          <a:p>
            <a:pPr algn="just"/>
            <a:r>
              <a:rPr lang="en-US" b="0" i="0" dirty="0">
                <a:solidFill>
                  <a:srgbClr val="3D3D4E"/>
                </a:solidFill>
                <a:effectLst/>
                <a:latin typeface="Droid Serif"/>
              </a:rPr>
              <a:t>A digital image contains a finite set of elements called </a:t>
            </a:r>
            <a:r>
              <a:rPr lang="en-US" b="1" i="0" dirty="0">
                <a:solidFill>
                  <a:srgbClr val="3D3D4E"/>
                </a:solidFill>
                <a:effectLst/>
                <a:latin typeface="Droid Serif"/>
              </a:rPr>
              <a:t>pixels</a:t>
            </a:r>
            <a:r>
              <a:rPr lang="en-US" b="0" i="0" dirty="0">
                <a:solidFill>
                  <a:srgbClr val="3D3D4E"/>
                </a:solidFill>
                <a:effectLst/>
                <a:latin typeface="Droid Serif"/>
              </a:rPr>
              <a:t>. They are also known as picture elements or image elements. </a:t>
            </a:r>
          </a:p>
          <a:p>
            <a:pPr algn="just"/>
            <a:r>
              <a:rPr lang="en-US" b="0" i="0" dirty="0">
                <a:solidFill>
                  <a:srgbClr val="3D3D4E"/>
                </a:solidFill>
                <a:effectLst/>
                <a:latin typeface="Droid Serif"/>
              </a:rPr>
              <a:t>An image is represented in the form of a matrix where each element consists of single pixels. Each pixel is the smallest point on the image that takes on a particular opacity, </a:t>
            </a:r>
            <a:r>
              <a:rPr lang="en-US" b="0" i="0" dirty="0" err="1">
                <a:solidFill>
                  <a:srgbClr val="3D3D4E"/>
                </a:solidFill>
                <a:effectLst/>
                <a:latin typeface="Droid Serif"/>
              </a:rPr>
              <a:t>colour</a:t>
            </a:r>
            <a:r>
              <a:rPr lang="en-US" b="0" i="0" dirty="0">
                <a:solidFill>
                  <a:srgbClr val="3D3D4E"/>
                </a:solidFill>
                <a:effectLst/>
                <a:latin typeface="Droid Serif"/>
              </a:rPr>
              <a:t>, or shade.</a:t>
            </a:r>
          </a:p>
          <a:p>
            <a:pPr algn="just"/>
            <a:r>
              <a:rPr lang="en-US" b="0" i="0" dirty="0">
                <a:solidFill>
                  <a:srgbClr val="000000"/>
                </a:solidFill>
                <a:effectLst/>
                <a:latin typeface="var(--font-family-body-lesson-markdown,&quot;Droid Serif&quot;)"/>
              </a:rPr>
              <a:t>Let's say we have an image with a size of </a:t>
            </a:r>
            <a:r>
              <a:rPr lang="en-US" b="1" i="0" dirty="0">
                <a:solidFill>
                  <a:schemeClr val="accent2"/>
                </a:solidFill>
                <a:effectLst/>
                <a:latin typeface="var(--font-family-body-lesson-markdown,&quot;Droid Serif&quot;)"/>
              </a:rPr>
              <a:t>200 x 200</a:t>
            </a:r>
            <a:r>
              <a:rPr lang="en-US" b="0" i="0" dirty="0">
                <a:solidFill>
                  <a:srgbClr val="000000"/>
                </a:solidFill>
                <a:effectLst/>
                <a:latin typeface="var(--font-family-body-lesson-markdown,&quot;Droid Serif&quot;)"/>
              </a:rPr>
              <a:t> (width x height). The total number of pixels in the picture is </a:t>
            </a:r>
            <a:r>
              <a:rPr lang="en-US" b="1" i="0" dirty="0">
                <a:solidFill>
                  <a:schemeClr val="accent2"/>
                </a:solidFill>
                <a:effectLst/>
                <a:latin typeface="var(--font-family-body-lesson-markdown,&quot;Droid Serif&quot;)"/>
              </a:rPr>
              <a:t>400000.</a:t>
            </a:r>
          </a:p>
          <a:p>
            <a:pPr marL="0" indent="0" algn="just">
              <a:buNone/>
            </a:pPr>
            <a:endParaRPr lang="en-IN" dirty="0"/>
          </a:p>
        </p:txBody>
      </p:sp>
      <p:pic>
        <p:nvPicPr>
          <p:cNvPr id="5" name="Picture 4">
            <a:extLst>
              <a:ext uri="{FF2B5EF4-FFF2-40B4-BE49-F238E27FC236}">
                <a16:creationId xmlns:a16="http://schemas.microsoft.com/office/drawing/2014/main" id="{CC98A565-A5A8-B150-09E3-E7AE4983E6B7}"/>
              </a:ext>
            </a:extLst>
          </p:cNvPr>
          <p:cNvPicPr>
            <a:picLocks noChangeAspect="1"/>
          </p:cNvPicPr>
          <p:nvPr/>
        </p:nvPicPr>
        <p:blipFill>
          <a:blip r:embed="rId2"/>
          <a:stretch>
            <a:fillRect/>
          </a:stretch>
        </p:blipFill>
        <p:spPr>
          <a:xfrm>
            <a:off x="3149601" y="3961528"/>
            <a:ext cx="5242560" cy="2767983"/>
          </a:xfrm>
          <a:prstGeom prst="rect">
            <a:avLst/>
          </a:prstGeom>
        </p:spPr>
      </p:pic>
    </p:spTree>
    <p:extLst>
      <p:ext uri="{BB962C8B-B14F-4D97-AF65-F5344CB8AC3E}">
        <p14:creationId xmlns:p14="http://schemas.microsoft.com/office/powerpoint/2010/main" val="163918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9DA0-4A62-44AF-38F8-64E12BD0BBBA}"/>
              </a:ext>
            </a:extLst>
          </p:cNvPr>
          <p:cNvSpPr>
            <a:spLocks noGrp="1"/>
          </p:cNvSpPr>
          <p:nvPr>
            <p:ph type="title"/>
          </p:nvPr>
        </p:nvSpPr>
        <p:spPr/>
        <p:txBody>
          <a:bodyPr>
            <a:normAutofit/>
          </a:bodyPr>
          <a:lstStyle/>
          <a:p>
            <a:r>
              <a:rPr lang="en-US" b="1" i="0" dirty="0">
                <a:effectLst/>
                <a:latin typeface="var(--font-family-heading-lesson-markdown)"/>
              </a:rPr>
              <a:t>Types of digital images</a:t>
            </a:r>
            <a:endParaRPr lang="en-IN" dirty="0"/>
          </a:p>
        </p:txBody>
      </p:sp>
      <p:sp>
        <p:nvSpPr>
          <p:cNvPr id="3" name="Content Placeholder 2">
            <a:extLst>
              <a:ext uri="{FF2B5EF4-FFF2-40B4-BE49-F238E27FC236}">
                <a16:creationId xmlns:a16="http://schemas.microsoft.com/office/drawing/2014/main" id="{17B1C972-CA5D-EBD8-E5B6-28B6A5B71EE0}"/>
              </a:ext>
            </a:extLst>
          </p:cNvPr>
          <p:cNvSpPr>
            <a:spLocks noGrp="1"/>
          </p:cNvSpPr>
          <p:nvPr>
            <p:ph idx="1"/>
          </p:nvPr>
        </p:nvSpPr>
        <p:spPr/>
        <p:txBody>
          <a:bodyPr/>
          <a:lstStyle/>
          <a:p>
            <a:r>
              <a:rPr lang="en-US" b="1" i="0" dirty="0">
                <a:effectLst/>
                <a:latin typeface="var(--font-family-heading-lesson-markdown)"/>
              </a:rPr>
              <a:t>Binary images</a:t>
            </a:r>
          </a:p>
          <a:p>
            <a:r>
              <a:rPr lang="en-US" b="0" i="0" dirty="0">
                <a:solidFill>
                  <a:srgbClr val="3D3D4E"/>
                </a:solidFill>
                <a:effectLst/>
                <a:latin typeface="Droid Serif"/>
              </a:rPr>
              <a:t>The </a:t>
            </a:r>
            <a:r>
              <a:rPr lang="en-US" b="1" i="0" dirty="0">
                <a:solidFill>
                  <a:srgbClr val="3D3D4E"/>
                </a:solidFill>
                <a:effectLst/>
                <a:latin typeface="Droid Serif"/>
              </a:rPr>
              <a:t>binary images</a:t>
            </a:r>
            <a:r>
              <a:rPr lang="en-US" b="0" i="0" dirty="0">
                <a:solidFill>
                  <a:srgbClr val="3D3D4E"/>
                </a:solidFill>
                <a:effectLst/>
                <a:latin typeface="Droid Serif"/>
              </a:rPr>
              <a:t> only have two-pixel elements, 0 and 1. 0 represents black entirely and 1 represents white.</a:t>
            </a:r>
            <a:endParaRPr lang="en-IN" dirty="0"/>
          </a:p>
        </p:txBody>
      </p:sp>
      <p:pic>
        <p:nvPicPr>
          <p:cNvPr id="5" name="Picture 4">
            <a:extLst>
              <a:ext uri="{FF2B5EF4-FFF2-40B4-BE49-F238E27FC236}">
                <a16:creationId xmlns:a16="http://schemas.microsoft.com/office/drawing/2014/main" id="{0B48BA84-F328-C8FD-F825-DCE8F0947AF8}"/>
              </a:ext>
            </a:extLst>
          </p:cNvPr>
          <p:cNvPicPr>
            <a:picLocks noChangeAspect="1"/>
          </p:cNvPicPr>
          <p:nvPr/>
        </p:nvPicPr>
        <p:blipFill>
          <a:blip r:embed="rId2"/>
          <a:stretch>
            <a:fillRect/>
          </a:stretch>
        </p:blipFill>
        <p:spPr>
          <a:xfrm>
            <a:off x="7454181" y="3314546"/>
            <a:ext cx="3257717" cy="2997354"/>
          </a:xfrm>
          <a:prstGeom prst="rect">
            <a:avLst/>
          </a:prstGeom>
        </p:spPr>
      </p:pic>
    </p:spTree>
    <p:extLst>
      <p:ext uri="{BB962C8B-B14F-4D97-AF65-F5344CB8AC3E}">
        <p14:creationId xmlns:p14="http://schemas.microsoft.com/office/powerpoint/2010/main" val="60171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BF82-7418-B27D-E7EC-D85D564998A1}"/>
              </a:ext>
            </a:extLst>
          </p:cNvPr>
          <p:cNvSpPr>
            <a:spLocks noGrp="1"/>
          </p:cNvSpPr>
          <p:nvPr>
            <p:ph type="title"/>
          </p:nvPr>
        </p:nvSpPr>
        <p:spPr/>
        <p:txBody>
          <a:bodyPr/>
          <a:lstStyle/>
          <a:p>
            <a:r>
              <a:rPr lang="en-US" b="1" i="0" dirty="0">
                <a:effectLst/>
                <a:latin typeface="var(--font-family-heading-lesson-markdown)"/>
              </a:rPr>
              <a:t>Types of digital images</a:t>
            </a:r>
            <a:endParaRPr lang="en-IN" dirty="0"/>
          </a:p>
        </p:txBody>
      </p:sp>
      <p:sp>
        <p:nvSpPr>
          <p:cNvPr id="3" name="Content Placeholder 2">
            <a:extLst>
              <a:ext uri="{FF2B5EF4-FFF2-40B4-BE49-F238E27FC236}">
                <a16:creationId xmlns:a16="http://schemas.microsoft.com/office/drawing/2014/main" id="{2D040BBB-E11A-0AF4-7F06-FF7350D85385}"/>
              </a:ext>
            </a:extLst>
          </p:cNvPr>
          <p:cNvSpPr>
            <a:spLocks noGrp="1"/>
          </p:cNvSpPr>
          <p:nvPr>
            <p:ph idx="1"/>
          </p:nvPr>
        </p:nvSpPr>
        <p:spPr>
          <a:xfrm>
            <a:off x="756920" y="1398905"/>
            <a:ext cx="10515600" cy="4351338"/>
          </a:xfrm>
        </p:spPr>
        <p:txBody>
          <a:bodyPr/>
          <a:lstStyle/>
          <a:p>
            <a:pPr algn="l"/>
            <a:r>
              <a:rPr lang="en-US" b="1" i="0" dirty="0">
                <a:effectLst/>
                <a:latin typeface="var(--font-family-heading-lesson-markdown)"/>
              </a:rPr>
              <a:t>Grayscale images</a:t>
            </a:r>
          </a:p>
          <a:p>
            <a:pPr algn="l"/>
            <a:r>
              <a:rPr lang="en-US" b="0" i="0" dirty="0">
                <a:solidFill>
                  <a:srgbClr val="3D3D4E"/>
                </a:solidFill>
                <a:effectLst/>
                <a:latin typeface="Droid Serif"/>
              </a:rPr>
              <a:t>In a grayscale image, the pixel is an integer value between 0–255. Zero is entirely black, and 255 is white. Gray falls around 127 leading to the white color. These images are also known as 8-bit color format images.</a:t>
            </a:r>
          </a:p>
          <a:p>
            <a:endParaRPr lang="en-IN" dirty="0"/>
          </a:p>
        </p:txBody>
      </p:sp>
      <p:pic>
        <p:nvPicPr>
          <p:cNvPr id="5" name="Picture 4">
            <a:extLst>
              <a:ext uri="{FF2B5EF4-FFF2-40B4-BE49-F238E27FC236}">
                <a16:creationId xmlns:a16="http://schemas.microsoft.com/office/drawing/2014/main" id="{4B264D87-1D49-5608-25AB-7B194EE9FEA0}"/>
              </a:ext>
            </a:extLst>
          </p:cNvPr>
          <p:cNvPicPr>
            <a:picLocks noChangeAspect="1"/>
          </p:cNvPicPr>
          <p:nvPr/>
        </p:nvPicPr>
        <p:blipFill>
          <a:blip r:embed="rId2"/>
          <a:stretch>
            <a:fillRect/>
          </a:stretch>
        </p:blipFill>
        <p:spPr>
          <a:xfrm>
            <a:off x="6984131" y="3339613"/>
            <a:ext cx="2617069" cy="3310948"/>
          </a:xfrm>
          <a:prstGeom prst="rect">
            <a:avLst/>
          </a:prstGeom>
        </p:spPr>
      </p:pic>
    </p:spTree>
    <p:extLst>
      <p:ext uri="{BB962C8B-B14F-4D97-AF65-F5344CB8AC3E}">
        <p14:creationId xmlns:p14="http://schemas.microsoft.com/office/powerpoint/2010/main" val="391451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F22A-4C7B-DC78-9133-CC03A9433A92}"/>
              </a:ext>
            </a:extLst>
          </p:cNvPr>
          <p:cNvSpPr>
            <a:spLocks noGrp="1"/>
          </p:cNvSpPr>
          <p:nvPr>
            <p:ph type="title"/>
          </p:nvPr>
        </p:nvSpPr>
        <p:spPr/>
        <p:txBody>
          <a:bodyPr/>
          <a:lstStyle/>
          <a:p>
            <a:r>
              <a:rPr lang="en-US" b="1" i="0" dirty="0">
                <a:effectLst/>
                <a:latin typeface="var(--font-family-heading-lesson-markdown)"/>
              </a:rPr>
              <a:t>Types of digital images</a:t>
            </a:r>
            <a:endParaRPr lang="en-IN" dirty="0"/>
          </a:p>
        </p:txBody>
      </p:sp>
      <p:sp>
        <p:nvSpPr>
          <p:cNvPr id="3" name="Content Placeholder 2">
            <a:extLst>
              <a:ext uri="{FF2B5EF4-FFF2-40B4-BE49-F238E27FC236}">
                <a16:creationId xmlns:a16="http://schemas.microsoft.com/office/drawing/2014/main" id="{70BC826D-B9D7-6BBF-B43A-49EE8F094E0E}"/>
              </a:ext>
            </a:extLst>
          </p:cNvPr>
          <p:cNvSpPr>
            <a:spLocks noGrp="1"/>
          </p:cNvSpPr>
          <p:nvPr>
            <p:ph idx="1"/>
          </p:nvPr>
        </p:nvSpPr>
        <p:spPr/>
        <p:txBody>
          <a:bodyPr/>
          <a:lstStyle/>
          <a:p>
            <a:pPr algn="l"/>
            <a:r>
              <a:rPr lang="en-US" b="1" i="0" dirty="0">
                <a:solidFill>
                  <a:srgbClr val="000000"/>
                </a:solidFill>
                <a:effectLst/>
                <a:latin typeface="var(--font-family-heading-lesson-markdown)"/>
              </a:rPr>
              <a:t>RGB images</a:t>
            </a:r>
          </a:p>
          <a:p>
            <a:pPr algn="l"/>
            <a:r>
              <a:rPr lang="en-US" b="0" i="0" dirty="0">
                <a:solidFill>
                  <a:srgbClr val="000000"/>
                </a:solidFill>
                <a:effectLst/>
                <a:latin typeface="var(--font-family-body-lesson-markdown,&quot;Droid Serif&quot;)"/>
              </a:rPr>
              <a:t>In </a:t>
            </a:r>
            <a:r>
              <a:rPr lang="en-US" b="1" i="0" dirty="0">
                <a:solidFill>
                  <a:srgbClr val="000000"/>
                </a:solidFill>
                <a:effectLst/>
                <a:latin typeface="var(--font-family-body-lesson-markdown,&quot;Droid Serif&quot;)"/>
              </a:rPr>
              <a:t>RGB images</a:t>
            </a:r>
            <a:r>
              <a:rPr lang="en-US" b="0" i="0" dirty="0">
                <a:solidFill>
                  <a:srgbClr val="000000"/>
                </a:solidFill>
                <a:effectLst/>
                <a:latin typeface="var(--font-family-body-lesson-markdown,&quot;Droid Serif&quot;)"/>
              </a:rPr>
              <a:t>, a pixel consists of three integers; the value range is 0 to 255. These images are made up of three primary RGB colors. </a:t>
            </a:r>
          </a:p>
          <a:p>
            <a:pPr algn="l"/>
            <a:br>
              <a:rPr lang="en-US" b="0" i="0" dirty="0">
                <a:solidFill>
                  <a:srgbClr val="000000"/>
                </a:solidFill>
                <a:effectLst/>
                <a:latin typeface="Nunito Sans" pitchFamily="2" charset="0"/>
              </a:rPr>
            </a:br>
            <a:r>
              <a:rPr lang="en-US" b="0" i="0" dirty="0">
                <a:solidFill>
                  <a:srgbClr val="3D3D4E"/>
                </a:solidFill>
                <a:effectLst/>
                <a:latin typeface="Droid Serif"/>
              </a:rPr>
              <a:t>These images are represented in a 3-D matrix or a 3-dimensional array. These images use the high-</a:t>
            </a:r>
            <a:r>
              <a:rPr lang="en-US" b="0" i="0" dirty="0" err="1">
                <a:solidFill>
                  <a:srgbClr val="3D3D4E"/>
                </a:solidFill>
                <a:effectLst/>
                <a:latin typeface="Droid Serif"/>
              </a:rPr>
              <a:t>colour</a:t>
            </a:r>
            <a:r>
              <a:rPr lang="en-US" b="0" i="0" dirty="0">
                <a:solidFill>
                  <a:srgbClr val="3D3D4E"/>
                </a:solidFill>
                <a:effectLst/>
                <a:latin typeface="Droid Serif"/>
              </a:rPr>
              <a:t> format known as the 16-bit </a:t>
            </a:r>
            <a:r>
              <a:rPr lang="en-US" b="0" i="0" dirty="0" err="1">
                <a:solidFill>
                  <a:srgbClr val="3D3D4E"/>
                </a:solidFill>
                <a:effectLst/>
                <a:latin typeface="Droid Serif"/>
              </a:rPr>
              <a:t>colour</a:t>
            </a:r>
            <a:r>
              <a:rPr lang="en-US" b="0" i="0" dirty="0">
                <a:solidFill>
                  <a:srgbClr val="3D3D4E"/>
                </a:solidFill>
                <a:effectLst/>
                <a:latin typeface="Droid Serif"/>
              </a:rPr>
              <a:t> format.</a:t>
            </a:r>
            <a:endParaRPr lang="en-IN" dirty="0"/>
          </a:p>
        </p:txBody>
      </p:sp>
      <p:pic>
        <p:nvPicPr>
          <p:cNvPr id="5" name="Picture 4">
            <a:extLst>
              <a:ext uri="{FF2B5EF4-FFF2-40B4-BE49-F238E27FC236}">
                <a16:creationId xmlns:a16="http://schemas.microsoft.com/office/drawing/2014/main" id="{97233EF6-E633-4D53-3ABC-5B878324F07D}"/>
              </a:ext>
            </a:extLst>
          </p:cNvPr>
          <p:cNvPicPr>
            <a:picLocks noChangeAspect="1"/>
          </p:cNvPicPr>
          <p:nvPr/>
        </p:nvPicPr>
        <p:blipFill>
          <a:blip r:embed="rId2"/>
          <a:stretch>
            <a:fillRect/>
          </a:stretch>
        </p:blipFill>
        <p:spPr>
          <a:xfrm>
            <a:off x="7795817" y="4486172"/>
            <a:ext cx="3041806" cy="2006703"/>
          </a:xfrm>
          <a:prstGeom prst="rect">
            <a:avLst/>
          </a:prstGeom>
        </p:spPr>
      </p:pic>
    </p:spTree>
    <p:extLst>
      <p:ext uri="{BB962C8B-B14F-4D97-AF65-F5344CB8AC3E}">
        <p14:creationId xmlns:p14="http://schemas.microsoft.com/office/powerpoint/2010/main" val="105204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9274-A1A8-1712-61B2-30F231F58380}"/>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3D24A7A8-89A9-C4CE-A5BE-3731FA4BC758}"/>
              </a:ext>
            </a:extLst>
          </p:cNvPr>
          <p:cNvSpPr txBox="1"/>
          <p:nvPr/>
        </p:nvSpPr>
        <p:spPr>
          <a:xfrm>
            <a:off x="701040" y="1727309"/>
            <a:ext cx="10281920" cy="369332"/>
          </a:xfrm>
          <a:prstGeom prst="rect">
            <a:avLst/>
          </a:prstGeom>
          <a:noFill/>
        </p:spPr>
        <p:txBody>
          <a:bodyPr wrap="square">
            <a:spAutoFit/>
          </a:bodyPr>
          <a:lstStyle/>
          <a:p>
            <a:pPr rtl="0" fontAlgn="base">
              <a:spcBef>
                <a:spcPts val="0"/>
              </a:spcBef>
              <a:spcAft>
                <a:spcPts val="1600"/>
              </a:spcAft>
              <a:buFont typeface="Arial" panose="020B0604020202020204" pitchFamily="34" charset="0"/>
              <a:buChar char="•"/>
            </a:pPr>
            <a:r>
              <a:rPr lang="en-US" sz="1800" b="0" i="0" u="none" strike="noStrike" dirty="0">
                <a:solidFill>
                  <a:srgbClr val="434343"/>
                </a:solidFill>
                <a:effectLst/>
                <a:latin typeface="Montserrat" panose="00000500000000000000" pitchFamily="2" charset="0"/>
              </a:rPr>
              <a:t>Let’s imagine we have a simple image of a handwritten number:</a:t>
            </a:r>
          </a:p>
        </p:txBody>
      </p:sp>
      <p:pic>
        <p:nvPicPr>
          <p:cNvPr id="9" name="Picture 8">
            <a:extLst>
              <a:ext uri="{FF2B5EF4-FFF2-40B4-BE49-F238E27FC236}">
                <a16:creationId xmlns:a16="http://schemas.microsoft.com/office/drawing/2014/main" id="{F03BEDAC-1AAF-C1BF-A37A-7E13FA1340F7}"/>
              </a:ext>
            </a:extLst>
          </p:cNvPr>
          <p:cNvPicPr>
            <a:picLocks noChangeAspect="1"/>
          </p:cNvPicPr>
          <p:nvPr/>
        </p:nvPicPr>
        <p:blipFill>
          <a:blip r:embed="rId2"/>
          <a:stretch>
            <a:fillRect/>
          </a:stretch>
        </p:blipFill>
        <p:spPr>
          <a:xfrm>
            <a:off x="3705744" y="2221196"/>
            <a:ext cx="4496031" cy="1339919"/>
          </a:xfrm>
          <a:prstGeom prst="rect">
            <a:avLst/>
          </a:prstGeom>
        </p:spPr>
      </p:pic>
      <p:sp>
        <p:nvSpPr>
          <p:cNvPr id="11" name="TextBox 10">
            <a:extLst>
              <a:ext uri="{FF2B5EF4-FFF2-40B4-BE49-F238E27FC236}">
                <a16:creationId xmlns:a16="http://schemas.microsoft.com/office/drawing/2014/main" id="{5925ECCA-77E1-5EC0-447D-CCD933AEA7CA}"/>
              </a:ext>
            </a:extLst>
          </p:cNvPr>
          <p:cNvSpPr txBox="1"/>
          <p:nvPr/>
        </p:nvSpPr>
        <p:spPr>
          <a:xfrm>
            <a:off x="838200" y="3561115"/>
            <a:ext cx="6096000" cy="646331"/>
          </a:xfrm>
          <a:prstGeom prst="rect">
            <a:avLst/>
          </a:prstGeom>
          <a:noFill/>
        </p:spPr>
        <p:txBody>
          <a:bodyPr wrap="square">
            <a:spAutoFit/>
          </a:bodyPr>
          <a:lstStyle/>
          <a:p>
            <a:r>
              <a:rPr lang="en-US" sz="1800" b="0" i="0" u="none" strike="noStrike" dirty="0">
                <a:solidFill>
                  <a:srgbClr val="434343"/>
                </a:solidFill>
                <a:effectLst/>
                <a:latin typeface="Montserrat" panose="00000500000000000000" pitchFamily="2" charset="0"/>
              </a:rPr>
              <a:t>Each single-digit image can be represented as an array</a:t>
            </a:r>
            <a:endParaRPr lang="en-IN" dirty="0"/>
          </a:p>
        </p:txBody>
      </p:sp>
      <p:pic>
        <p:nvPicPr>
          <p:cNvPr id="1028" name="Picture 4">
            <a:extLst>
              <a:ext uri="{FF2B5EF4-FFF2-40B4-BE49-F238E27FC236}">
                <a16:creationId xmlns:a16="http://schemas.microsoft.com/office/drawing/2014/main" id="{CF6E644F-C1D8-C949-19D8-B90215317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240" y="3914775"/>
            <a:ext cx="627888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70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FEE7-BF3B-0D00-4F7E-765291B8891F}"/>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B0818769-5BE4-0118-5A27-AE0D19A18C9C}"/>
              </a:ext>
            </a:extLst>
          </p:cNvPr>
          <p:cNvPicPr>
            <a:picLocks noGrp="1" noChangeAspect="1"/>
          </p:cNvPicPr>
          <p:nvPr>
            <p:ph idx="1"/>
          </p:nvPr>
        </p:nvPicPr>
        <p:blipFill>
          <a:blip r:embed="rId2"/>
          <a:stretch>
            <a:fillRect/>
          </a:stretch>
        </p:blipFill>
        <p:spPr>
          <a:xfrm>
            <a:off x="1600086" y="2939312"/>
            <a:ext cx="4419827" cy="1676486"/>
          </a:xfrm>
        </p:spPr>
      </p:pic>
      <p:sp>
        <p:nvSpPr>
          <p:cNvPr id="5" name="TextBox 4">
            <a:extLst>
              <a:ext uri="{FF2B5EF4-FFF2-40B4-BE49-F238E27FC236}">
                <a16:creationId xmlns:a16="http://schemas.microsoft.com/office/drawing/2014/main" id="{7486E8AE-2336-FE7D-696D-7C23CFA7227A}"/>
              </a:ext>
            </a:extLst>
          </p:cNvPr>
          <p:cNvSpPr txBox="1"/>
          <p:nvPr/>
        </p:nvSpPr>
        <p:spPr>
          <a:xfrm>
            <a:off x="838086" y="1872871"/>
            <a:ext cx="6096000" cy="369332"/>
          </a:xfrm>
          <a:prstGeom prst="rect">
            <a:avLst/>
          </a:prstGeom>
          <a:noFill/>
        </p:spPr>
        <p:txBody>
          <a:bodyPr wrap="square">
            <a:spAutoFit/>
          </a:bodyPr>
          <a:lstStyle/>
          <a:p>
            <a:pPr rtl="0" fontAlgn="base">
              <a:spcBef>
                <a:spcPts val="0"/>
              </a:spcBef>
              <a:spcAft>
                <a:spcPts val="1600"/>
              </a:spcAft>
              <a:buFont typeface="Arial" panose="020B0604020202020204" pitchFamily="34" charset="0"/>
              <a:buChar char="•"/>
            </a:pPr>
            <a:r>
              <a:rPr lang="en-US" sz="1800" b="0" i="0" u="none" strike="noStrike" dirty="0">
                <a:solidFill>
                  <a:srgbClr val="434343"/>
                </a:solidFill>
                <a:effectLst/>
                <a:latin typeface="Montserrat" panose="00000500000000000000" pitchFamily="2" charset="0"/>
              </a:rPr>
              <a:t>For example, here a number is 28 by 28 pixels</a:t>
            </a:r>
          </a:p>
        </p:txBody>
      </p:sp>
    </p:spTree>
    <p:extLst>
      <p:ext uri="{BB962C8B-B14F-4D97-AF65-F5344CB8AC3E}">
        <p14:creationId xmlns:p14="http://schemas.microsoft.com/office/powerpoint/2010/main" val="2386110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462</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Calibri Light</vt:lpstr>
      <vt:lpstr>Droid Serif</vt:lpstr>
      <vt:lpstr>Google Sans</vt:lpstr>
      <vt:lpstr>Montserrat</vt:lpstr>
      <vt:lpstr>Nunito Sans</vt:lpstr>
      <vt:lpstr>Roboto</vt:lpstr>
      <vt:lpstr>var(--font-family-body-lesson-markdown,"Droid Serif")</vt:lpstr>
      <vt:lpstr>var(--font-family-heading-lesson-markdown)</vt:lpstr>
      <vt:lpstr>Office Theme</vt:lpstr>
      <vt:lpstr>CSE 410 Computer Vision</vt:lpstr>
      <vt:lpstr>Computer Vision</vt:lpstr>
      <vt:lpstr>What are digital images?</vt:lpstr>
      <vt:lpstr>Pixels</vt:lpstr>
      <vt:lpstr>Types of digital images</vt:lpstr>
      <vt:lpstr>Types of digital images</vt:lpstr>
      <vt:lpstr>Types of digital images</vt:lpstr>
      <vt:lpstr>PowerPoint Presentation</vt:lpstr>
      <vt:lpstr>PowerPoint Presentation</vt:lpstr>
      <vt:lpstr>PowerPoint Presentation</vt:lpstr>
      <vt:lpstr>PowerPoint Presentation</vt:lpstr>
      <vt:lpstr>FIRST DIGITAL 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Nirmala Balasundaram</dc:creator>
  <cp:lastModifiedBy>Nirmala Balasundaram</cp:lastModifiedBy>
  <cp:revision>5</cp:revision>
  <dcterms:created xsi:type="dcterms:W3CDTF">2023-07-21T17:32:03Z</dcterms:created>
  <dcterms:modified xsi:type="dcterms:W3CDTF">2023-08-03T05:29:34Z</dcterms:modified>
</cp:coreProperties>
</file>