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Bell MT" panose="02020503060305020303" pitchFamily="18" charset="0"/>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 name="Google Shape;4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solidFill>
                  <a:srgbClr val="000000"/>
                </a:solidFill>
              </a:rPr>
              <a:t>1</a:t>
            </a:fld>
            <a:endParaRPr>
              <a:solidFill>
                <a:srgbClr val="000000"/>
              </a:solidFill>
            </a:endParaRPr>
          </a:p>
        </p:txBody>
      </p:sp>
      <p:sp>
        <p:nvSpPr>
          <p:cNvPr id="50" name="Google Shape;50;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IN">
                <a:solidFill>
                  <a:srgbClr val="000000"/>
                </a:solidFill>
              </a:rPr>
              <a:t>1/21/2022</a:t>
            </a:r>
            <a:endParaRPr>
              <a:solidFill>
                <a:srgbClr val="000000"/>
              </a:solidFill>
            </a:endParaRPr>
          </a:p>
        </p:txBody>
      </p:sp>
      <p:sp>
        <p:nvSpPr>
          <p:cNvPr id="51" name="Google Shape;51;p1:notes"/>
          <p:cNvSpPr txBox="1">
            <a:spLocks noGrp="1"/>
          </p:cNvSpPr>
          <p:nvPr>
            <p:ph type="ftr" idx="11"/>
          </p:nvPr>
        </p:nvSpPr>
        <p:spPr>
          <a:xfrm>
            <a:off x="0" y="9374188"/>
            <a:ext cx="2919413" cy="4937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1800">
                <a:solidFill>
                  <a:srgbClr val="000000"/>
                </a:solidFill>
                <a:latin typeface="Arial"/>
                <a:ea typeface="Arial"/>
                <a:cs typeface="Arial"/>
                <a:sym typeface="Arial"/>
              </a:rPr>
              <a:t>J. Saira banu; School of Computing Science and Engineering</a:t>
            </a:r>
            <a:endParaRPr sz="1800">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23" name="Google Shape;12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10</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32" name="Google Shape;13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11</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0" name="Google Shape;14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46" name="Google Shape;14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13</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4" name="Google Shape;15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60" name="Google Shape;160;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15</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69" name="Google Shape;169;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16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78" name="Google Shape;17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17</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87" name="Google Shape;187;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18</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96" name="Google Shape;19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19</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05" name="Google Shape;205;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20</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14" name="Google Shape;214;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21</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23" name="Google Shape;223;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22</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32" name="Google Shape;23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23</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46" name="Google Shape;246;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25</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55" name="Google Shape;255;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26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64" name="Google Shape;264;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27</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73" name="Google Shape;273;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28</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1" name="Google Shape;28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63" name="Google Shape;6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3</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72" name="Google Shape;7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4</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87" name="Google Shape;8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96" name="Google Shape;9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7</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05" name="Google Shape;10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8</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14" name="Google Shape;11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Times New Roman"/>
                <a:ea typeface="Times New Roman"/>
                <a:cs typeface="Times New Roman"/>
                <a:sym typeface="Times New Roman"/>
              </a:rPr>
              <a:t>9</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
        <p:cNvGrpSpPr/>
        <p:nvPr/>
      </p:nvGrpSpPr>
      <p:grpSpPr>
        <a:xfrm>
          <a:off x="0" y="0"/>
          <a:ext cx="0" cy="0"/>
          <a:chOff x="0" y="0"/>
          <a:chExt cx="0" cy="0"/>
        </a:xfrm>
      </p:grpSpPr>
      <p:sp>
        <p:nvSpPr>
          <p:cNvPr id="14" name="Google Shape;14;p2"/>
          <p:cNvSpPr txBox="1">
            <a:spLocks noGrp="1"/>
          </p:cNvSpPr>
          <p:nvPr>
            <p:ph type="subTitle" idx="1"/>
          </p:nvPr>
        </p:nvSpPr>
        <p:spPr>
          <a:xfrm>
            <a:off x="1828800" y="3886200"/>
            <a:ext cx="8534400" cy="1752600"/>
          </a:xfrm>
          <a:prstGeom prst="rect">
            <a:avLst/>
          </a:prstGeom>
          <a:solidFill>
            <a:schemeClr val="lt1"/>
          </a:solid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5" name="Google Shape;15;p2"/>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43"/>
        <p:cNvGrpSpPr/>
        <p:nvPr/>
      </p:nvGrpSpPr>
      <p:grpSpPr>
        <a:xfrm>
          <a:off x="0" y="0"/>
          <a:ext cx="0" cy="0"/>
          <a:chOff x="0" y="0"/>
          <a:chExt cx="0" cy="0"/>
        </a:xfrm>
      </p:grpSpPr>
      <p:sp>
        <p:nvSpPr>
          <p:cNvPr id="44" name="Google Shape;44;p11"/>
          <p:cNvSpPr txBox="1"/>
          <p:nvPr/>
        </p:nvSpPr>
        <p:spPr>
          <a:xfrm>
            <a:off x="0" y="533400"/>
            <a:ext cx="3124200" cy="5973970"/>
          </a:xfrm>
          <a:prstGeom prst="rect">
            <a:avLst/>
          </a:prstGeom>
          <a:solidFill>
            <a:srgbClr val="124163"/>
          </a:solid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Google Shape;45;p11"/>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3338" y="593725"/>
            <a:ext cx="12192000" cy="5959475"/>
          </a:xfrm>
          <a:prstGeom prst="rect">
            <a:avLst/>
          </a:prstGeom>
          <a:solidFill>
            <a:schemeClr val="lt1"/>
          </a:solid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342900" algn="l">
              <a:lnSpc>
                <a:spcPct val="100000"/>
              </a:lnSpc>
              <a:spcBef>
                <a:spcPts val="360"/>
              </a:spcBef>
              <a:spcAft>
                <a:spcPts val="0"/>
              </a:spcAft>
              <a:buClr>
                <a:srgbClr val="124163"/>
              </a:buClr>
              <a:buSzPts val="1800"/>
              <a:buChar char="–"/>
              <a:defRPr/>
            </a:lvl2pPr>
            <a:lvl3pPr marL="1371600" lvl="2" indent="-342900" algn="l">
              <a:lnSpc>
                <a:spcPct val="100000"/>
              </a:lnSpc>
              <a:spcBef>
                <a:spcPts val="360"/>
              </a:spcBef>
              <a:spcAft>
                <a:spcPts val="0"/>
              </a:spcAft>
              <a:buClr>
                <a:srgbClr val="7030A0"/>
              </a:buClr>
              <a:buSzPts val="1800"/>
              <a:buChar char="•"/>
              <a:defRPr/>
            </a:lvl3pPr>
            <a:lvl4pPr marL="1828800" lvl="3" indent="-342900" algn="l">
              <a:lnSpc>
                <a:spcPct val="100000"/>
              </a:lnSpc>
              <a:spcBef>
                <a:spcPts val="360"/>
              </a:spcBef>
              <a:spcAft>
                <a:spcPts val="0"/>
              </a:spcAft>
              <a:buClr>
                <a:srgbClr val="403152"/>
              </a:buClr>
              <a:buSzPts val="1800"/>
              <a:buChar char="–"/>
              <a:defRPr/>
            </a:lvl4pPr>
            <a:lvl5pPr marL="2286000" lvl="4" indent="-342900" algn="l">
              <a:lnSpc>
                <a:spcPct val="100000"/>
              </a:lnSpc>
              <a:spcBef>
                <a:spcPts val="360"/>
              </a:spcBef>
              <a:spcAft>
                <a:spcPts val="0"/>
              </a:spcAft>
              <a:buClr>
                <a:srgbClr val="40315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1" name="Google Shape;21;p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2" name="Google Shape;22;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609601" y="273051"/>
            <a:ext cx="4011084" cy="1162050"/>
          </a:xfrm>
          <a:prstGeom prst="rect">
            <a:avLst/>
          </a:prstGeom>
          <a:solidFill>
            <a:srgbClr val="002060"/>
          </a:solid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4766735" y="273051"/>
            <a:ext cx="6815667" cy="5853113"/>
          </a:xfrm>
          <a:prstGeom prst="rect">
            <a:avLst/>
          </a:prstGeom>
          <a:solidFill>
            <a:schemeClr val="lt1"/>
          </a:solid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0000FF"/>
              </a:buClr>
              <a:buSzPts val="3200"/>
              <a:buChar char="•"/>
              <a:defRPr sz="3200"/>
            </a:lvl1pPr>
            <a:lvl2pPr marL="914400" lvl="1" indent="-406400" algn="l">
              <a:lnSpc>
                <a:spcPct val="100000"/>
              </a:lnSpc>
              <a:spcBef>
                <a:spcPts val="560"/>
              </a:spcBef>
              <a:spcAft>
                <a:spcPts val="0"/>
              </a:spcAft>
              <a:buClr>
                <a:srgbClr val="002060"/>
              </a:buClr>
              <a:buSzPts val="2800"/>
              <a:buChar char="–"/>
              <a:defRPr sz="2800">
                <a:solidFill>
                  <a:srgbClr val="002060"/>
                </a:solidFill>
              </a:defRPr>
            </a:lvl2pPr>
            <a:lvl3pPr marL="1371600" lvl="2" indent="-381000" algn="l">
              <a:lnSpc>
                <a:spcPct val="100000"/>
              </a:lnSpc>
              <a:spcBef>
                <a:spcPts val="480"/>
              </a:spcBef>
              <a:spcAft>
                <a:spcPts val="0"/>
              </a:spcAft>
              <a:buClr>
                <a:srgbClr val="7030A0"/>
              </a:buClr>
              <a:buSzPts val="2400"/>
              <a:buChar char="•"/>
              <a:defRPr sz="2400"/>
            </a:lvl3pPr>
            <a:lvl4pPr marL="1828800" lvl="3" indent="-355600" algn="l">
              <a:lnSpc>
                <a:spcPct val="100000"/>
              </a:lnSpc>
              <a:spcBef>
                <a:spcPts val="400"/>
              </a:spcBef>
              <a:spcAft>
                <a:spcPts val="0"/>
              </a:spcAft>
              <a:buClr>
                <a:srgbClr val="403152"/>
              </a:buClr>
              <a:buSzPts val="2000"/>
              <a:buChar char="–"/>
              <a:defRPr sz="2000"/>
            </a:lvl4pPr>
            <a:lvl5pPr marL="2286000" lvl="4" indent="-355600" algn="l">
              <a:lnSpc>
                <a:spcPct val="100000"/>
              </a:lnSpc>
              <a:spcBef>
                <a:spcPts val="400"/>
              </a:spcBef>
              <a:spcAft>
                <a:spcPts val="0"/>
              </a:spcAft>
              <a:buClr>
                <a:srgbClr val="40315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26" name="Google Shape;26;p5"/>
          <p:cNvSpPr txBox="1">
            <a:spLocks noGrp="1"/>
          </p:cNvSpPr>
          <p:nvPr>
            <p:ph type="body" idx="2"/>
          </p:nvPr>
        </p:nvSpPr>
        <p:spPr>
          <a:xfrm>
            <a:off x="609601" y="1435102"/>
            <a:ext cx="4011084" cy="4691063"/>
          </a:xfrm>
          <a:prstGeom prst="rect">
            <a:avLst/>
          </a:prstGeom>
          <a:solidFill>
            <a:schemeClr val="lt1"/>
          </a:solid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0000FF"/>
              </a:buClr>
              <a:buSzPts val="1400"/>
              <a:buNone/>
              <a:defRPr sz="1400"/>
            </a:lvl1pPr>
            <a:lvl2pPr marL="914400" lvl="1" indent="-228600" algn="l">
              <a:lnSpc>
                <a:spcPct val="100000"/>
              </a:lnSpc>
              <a:spcBef>
                <a:spcPts val="240"/>
              </a:spcBef>
              <a:spcAft>
                <a:spcPts val="0"/>
              </a:spcAft>
              <a:buClr>
                <a:srgbClr val="124163"/>
              </a:buClr>
              <a:buSzPts val="1200"/>
              <a:buNone/>
              <a:defRPr sz="1200"/>
            </a:lvl2pPr>
            <a:lvl3pPr marL="1371600" lvl="2" indent="-228600" algn="l">
              <a:lnSpc>
                <a:spcPct val="100000"/>
              </a:lnSpc>
              <a:spcBef>
                <a:spcPts val="200"/>
              </a:spcBef>
              <a:spcAft>
                <a:spcPts val="0"/>
              </a:spcAft>
              <a:buClr>
                <a:srgbClr val="7030A0"/>
              </a:buClr>
              <a:buSzPts val="1000"/>
              <a:buNone/>
              <a:defRPr sz="1000"/>
            </a:lvl3pPr>
            <a:lvl4pPr marL="1828800" lvl="3" indent="-228600" algn="l">
              <a:lnSpc>
                <a:spcPct val="100000"/>
              </a:lnSpc>
              <a:spcBef>
                <a:spcPts val="180"/>
              </a:spcBef>
              <a:spcAft>
                <a:spcPts val="0"/>
              </a:spcAft>
              <a:buClr>
                <a:srgbClr val="403152"/>
              </a:buClr>
              <a:buSzPts val="900"/>
              <a:buNone/>
              <a:defRPr sz="900"/>
            </a:lvl4pPr>
            <a:lvl5pPr marL="2286000" lvl="4" indent="-228600" algn="l">
              <a:lnSpc>
                <a:spcPct val="100000"/>
              </a:lnSpc>
              <a:spcBef>
                <a:spcPts val="180"/>
              </a:spcBef>
              <a:spcAft>
                <a:spcPts val="0"/>
              </a:spcAft>
              <a:buClr>
                <a:srgbClr val="403152"/>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2389717" y="4800600"/>
            <a:ext cx="7315200" cy="566738"/>
          </a:xfrm>
          <a:prstGeom prst="rect">
            <a:avLst/>
          </a:prstGeom>
          <a:solidFill>
            <a:srgbClr val="002060"/>
          </a:solid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6"/>
          <p:cNvSpPr>
            <a:spLocks noGrp="1"/>
          </p:cNvSpPr>
          <p:nvPr>
            <p:ph type="pic" idx="2"/>
          </p:nvPr>
        </p:nvSpPr>
        <p:spPr>
          <a:xfrm>
            <a:off x="2389717" y="612775"/>
            <a:ext cx="7315200" cy="4114800"/>
          </a:xfrm>
          <a:prstGeom prst="rect">
            <a:avLst/>
          </a:prstGeom>
          <a:solidFill>
            <a:schemeClr val="lt1"/>
          </a:solidFill>
          <a:ln>
            <a:noFill/>
          </a:ln>
        </p:spPr>
      </p:sp>
      <p:sp>
        <p:nvSpPr>
          <p:cNvPr id="30" name="Google Shape;30;p6"/>
          <p:cNvSpPr txBox="1">
            <a:spLocks noGrp="1"/>
          </p:cNvSpPr>
          <p:nvPr>
            <p:ph type="body" idx="1"/>
          </p:nvPr>
        </p:nvSpPr>
        <p:spPr>
          <a:xfrm>
            <a:off x="2389717" y="5367339"/>
            <a:ext cx="7315200" cy="804862"/>
          </a:xfrm>
          <a:prstGeom prst="rect">
            <a:avLst/>
          </a:prstGeom>
          <a:solidFill>
            <a:schemeClr val="lt1"/>
          </a:solid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0000FF"/>
              </a:buClr>
              <a:buSzPts val="1400"/>
              <a:buNone/>
              <a:defRPr sz="1400"/>
            </a:lvl1pPr>
            <a:lvl2pPr marL="914400" lvl="1" indent="-228600" algn="l">
              <a:lnSpc>
                <a:spcPct val="100000"/>
              </a:lnSpc>
              <a:spcBef>
                <a:spcPts val="240"/>
              </a:spcBef>
              <a:spcAft>
                <a:spcPts val="0"/>
              </a:spcAft>
              <a:buClr>
                <a:srgbClr val="124163"/>
              </a:buClr>
              <a:buSzPts val="1200"/>
              <a:buNone/>
              <a:defRPr sz="1200"/>
            </a:lvl2pPr>
            <a:lvl3pPr marL="1371600" lvl="2" indent="-228600" algn="l">
              <a:lnSpc>
                <a:spcPct val="100000"/>
              </a:lnSpc>
              <a:spcBef>
                <a:spcPts val="200"/>
              </a:spcBef>
              <a:spcAft>
                <a:spcPts val="0"/>
              </a:spcAft>
              <a:buClr>
                <a:srgbClr val="7030A0"/>
              </a:buClr>
              <a:buSzPts val="1000"/>
              <a:buNone/>
              <a:defRPr sz="1000"/>
            </a:lvl3pPr>
            <a:lvl4pPr marL="1828800" lvl="3" indent="-228600" algn="l">
              <a:lnSpc>
                <a:spcPct val="100000"/>
              </a:lnSpc>
              <a:spcBef>
                <a:spcPts val="180"/>
              </a:spcBef>
              <a:spcAft>
                <a:spcPts val="0"/>
              </a:spcAft>
              <a:buClr>
                <a:srgbClr val="403152"/>
              </a:buClr>
              <a:buSzPts val="900"/>
              <a:buNone/>
              <a:defRPr sz="900"/>
            </a:lvl4pPr>
            <a:lvl5pPr marL="2286000" lvl="4" indent="-228600" algn="l">
              <a:lnSpc>
                <a:spcPct val="100000"/>
              </a:lnSpc>
              <a:spcBef>
                <a:spcPts val="180"/>
              </a:spcBef>
              <a:spcAft>
                <a:spcPts val="0"/>
              </a:spcAft>
              <a:buClr>
                <a:srgbClr val="403152"/>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7"/>
          <p:cNvSpPr txBox="1">
            <a:spLocks noGrp="1"/>
          </p:cNvSpPr>
          <p:nvPr>
            <p:ph type="body" idx="1"/>
          </p:nvPr>
        </p:nvSpPr>
        <p:spPr>
          <a:xfrm rot="5400000">
            <a:off x="3149601" y="-2522537"/>
            <a:ext cx="5959475" cy="12192000"/>
          </a:xfrm>
          <a:prstGeom prst="rect">
            <a:avLst/>
          </a:prstGeom>
          <a:solidFill>
            <a:schemeClr val="lt1"/>
          </a:solid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406400" algn="l">
              <a:lnSpc>
                <a:spcPct val="100000"/>
              </a:lnSpc>
              <a:spcBef>
                <a:spcPts val="560"/>
              </a:spcBef>
              <a:spcAft>
                <a:spcPts val="0"/>
              </a:spcAft>
              <a:buClr>
                <a:srgbClr val="002060"/>
              </a:buClr>
              <a:buSzPts val="2800"/>
              <a:buChar char="–"/>
              <a:defRPr>
                <a:solidFill>
                  <a:srgbClr val="002060"/>
                </a:solidFill>
              </a:defRPr>
            </a:lvl2pPr>
            <a:lvl3pPr marL="1371600" lvl="2" indent="-342900" algn="l">
              <a:lnSpc>
                <a:spcPct val="100000"/>
              </a:lnSpc>
              <a:spcBef>
                <a:spcPts val="360"/>
              </a:spcBef>
              <a:spcAft>
                <a:spcPts val="0"/>
              </a:spcAft>
              <a:buClr>
                <a:srgbClr val="7030A0"/>
              </a:buClr>
              <a:buSzPts val="1800"/>
              <a:buChar char="•"/>
              <a:defRPr/>
            </a:lvl3pPr>
            <a:lvl4pPr marL="1828800" lvl="3" indent="-342900" algn="l">
              <a:lnSpc>
                <a:spcPct val="100000"/>
              </a:lnSpc>
              <a:spcBef>
                <a:spcPts val="360"/>
              </a:spcBef>
              <a:spcAft>
                <a:spcPts val="0"/>
              </a:spcAft>
              <a:buClr>
                <a:srgbClr val="403152"/>
              </a:buClr>
              <a:buSzPts val="1800"/>
              <a:buChar char="–"/>
              <a:defRPr/>
            </a:lvl4pPr>
            <a:lvl5pPr marL="2286000" lvl="4" indent="-342900" algn="l">
              <a:lnSpc>
                <a:spcPct val="100000"/>
              </a:lnSpc>
              <a:spcBef>
                <a:spcPts val="360"/>
              </a:spcBef>
              <a:spcAft>
                <a:spcPts val="0"/>
              </a:spcAft>
              <a:buClr>
                <a:srgbClr val="40315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rot="5400000">
            <a:off x="7285038" y="1828803"/>
            <a:ext cx="5851525" cy="2743200"/>
          </a:xfrm>
          <a:prstGeom prst="rect">
            <a:avLst/>
          </a:prstGeom>
          <a:solidFill>
            <a:srgbClr val="002060"/>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 name="Google Shape;36;p8"/>
          <p:cNvSpPr txBox="1">
            <a:spLocks noGrp="1"/>
          </p:cNvSpPr>
          <p:nvPr>
            <p:ph type="body" idx="1"/>
          </p:nvPr>
        </p:nvSpPr>
        <p:spPr>
          <a:xfrm rot="5400000">
            <a:off x="1697038" y="-812797"/>
            <a:ext cx="5851525" cy="8026400"/>
          </a:xfrm>
          <a:prstGeom prst="rect">
            <a:avLst/>
          </a:prstGeom>
          <a:solidFill>
            <a:schemeClr val="lt1"/>
          </a:solid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406400" algn="l">
              <a:lnSpc>
                <a:spcPct val="100000"/>
              </a:lnSpc>
              <a:spcBef>
                <a:spcPts val="560"/>
              </a:spcBef>
              <a:spcAft>
                <a:spcPts val="0"/>
              </a:spcAft>
              <a:buClr>
                <a:srgbClr val="002060"/>
              </a:buClr>
              <a:buSzPts val="2800"/>
              <a:buChar char="–"/>
              <a:defRPr>
                <a:solidFill>
                  <a:srgbClr val="002060"/>
                </a:solidFill>
              </a:defRPr>
            </a:lvl2pPr>
            <a:lvl3pPr marL="1371600" lvl="2" indent="-342900" algn="l">
              <a:lnSpc>
                <a:spcPct val="100000"/>
              </a:lnSpc>
              <a:spcBef>
                <a:spcPts val="360"/>
              </a:spcBef>
              <a:spcAft>
                <a:spcPts val="0"/>
              </a:spcAft>
              <a:buClr>
                <a:srgbClr val="7030A0"/>
              </a:buClr>
              <a:buSzPts val="1800"/>
              <a:buChar char="•"/>
              <a:defRPr/>
            </a:lvl3pPr>
            <a:lvl4pPr marL="1828800" lvl="3" indent="-342900" algn="l">
              <a:lnSpc>
                <a:spcPct val="100000"/>
              </a:lnSpc>
              <a:spcBef>
                <a:spcPts val="360"/>
              </a:spcBef>
              <a:spcAft>
                <a:spcPts val="0"/>
              </a:spcAft>
              <a:buClr>
                <a:srgbClr val="403152"/>
              </a:buClr>
              <a:buSzPts val="1800"/>
              <a:buChar char="–"/>
              <a:defRPr/>
            </a:lvl4pPr>
            <a:lvl5pPr marL="2286000" lvl="4" indent="-342900" algn="l">
              <a:lnSpc>
                <a:spcPct val="100000"/>
              </a:lnSpc>
              <a:spcBef>
                <a:spcPts val="360"/>
              </a:spcBef>
              <a:spcAft>
                <a:spcPts val="0"/>
              </a:spcAft>
              <a:buClr>
                <a:srgbClr val="40315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7"/>
        <p:cNvGrpSpPr/>
        <p:nvPr/>
      </p:nvGrpSpPr>
      <p:grpSpPr>
        <a:xfrm>
          <a:off x="0" y="0"/>
          <a:ext cx="0" cy="0"/>
          <a:chOff x="0" y="0"/>
          <a:chExt cx="0" cy="0"/>
        </a:xfrm>
      </p:grpSpPr>
      <p:sp>
        <p:nvSpPr>
          <p:cNvPr id="38" name="Google Shape;38;p9"/>
          <p:cNvSpPr txBox="1"/>
          <p:nvPr/>
        </p:nvSpPr>
        <p:spPr>
          <a:xfrm>
            <a:off x="0" y="533400"/>
            <a:ext cx="3124200" cy="5973970"/>
          </a:xfrm>
          <a:prstGeom prst="rect">
            <a:avLst/>
          </a:prstGeom>
          <a:solidFill>
            <a:srgbClr val="124163"/>
          </a:solid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Google Shape;39;p9"/>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40"/>
        <p:cNvGrpSpPr/>
        <p:nvPr/>
      </p:nvGrpSpPr>
      <p:grpSpPr>
        <a:xfrm>
          <a:off x="0" y="0"/>
          <a:ext cx="0" cy="0"/>
          <a:chOff x="0" y="0"/>
          <a:chExt cx="0" cy="0"/>
        </a:xfrm>
      </p:grpSpPr>
      <p:sp>
        <p:nvSpPr>
          <p:cNvPr id="41" name="Google Shape;41;p10"/>
          <p:cNvSpPr txBox="1"/>
          <p:nvPr/>
        </p:nvSpPr>
        <p:spPr>
          <a:xfrm>
            <a:off x="0" y="533400"/>
            <a:ext cx="3124200" cy="5973970"/>
          </a:xfrm>
          <a:prstGeom prst="rect">
            <a:avLst/>
          </a:prstGeom>
          <a:solidFill>
            <a:srgbClr val="124163"/>
          </a:solid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Google Shape;42;p10"/>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33338" y="593725"/>
            <a:ext cx="12192000" cy="5959475"/>
          </a:xfrm>
          <a:prstGeom prst="rect">
            <a:avLst/>
          </a:prstGeom>
          <a:solidFill>
            <a:schemeClr val="lt1"/>
          </a:solid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rgbClr val="0000FF"/>
              </a:buClr>
              <a:buSzPts val="3200"/>
              <a:buFont typeface="Arial"/>
              <a:buChar char="•"/>
              <a:defRPr sz="3200" b="0" i="0" u="none" strike="noStrike" cap="none">
                <a:solidFill>
                  <a:srgbClr val="0000FF"/>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rgbClr val="124163"/>
              </a:buClr>
              <a:buSzPts val="2800"/>
              <a:buFont typeface="Arial"/>
              <a:buChar char="–"/>
              <a:defRPr sz="2800" b="0" i="0" u="none" strike="noStrike" cap="none">
                <a:solidFill>
                  <a:srgbClr val="124163"/>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rgbClr val="7030A0"/>
              </a:buClr>
              <a:buSzPts val="2400"/>
              <a:buFont typeface="Arial"/>
              <a:buChar char="•"/>
              <a:defRPr sz="2400" b="0" i="0" u="none" strike="noStrike" cap="none">
                <a:solidFill>
                  <a:srgbClr val="7030A0"/>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rgbClr val="403152"/>
              </a:buClr>
              <a:buSzPts val="2000"/>
              <a:buFont typeface="Arial"/>
              <a:buChar char="–"/>
              <a:defRPr sz="2000" b="0" i="0" u="none" strike="noStrike" cap="none">
                <a:solidFill>
                  <a:srgbClr val="403152"/>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rgbClr val="403152"/>
              </a:buClr>
              <a:buSzPts val="2000"/>
              <a:buFont typeface="Arial"/>
              <a:buChar char="»"/>
              <a:defRPr sz="2000" b="0" i="0" u="none" strike="noStrike" cap="none">
                <a:solidFill>
                  <a:srgbClr val="403152"/>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p:nvPr/>
        </p:nvSpPr>
        <p:spPr>
          <a:xfrm>
            <a:off x="0" y="6519863"/>
            <a:ext cx="12192000" cy="307975"/>
          </a:xfrm>
          <a:prstGeom prst="rect">
            <a:avLst/>
          </a:prstGeom>
          <a:solidFill>
            <a:srgbClr val="00206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Bell MT"/>
                <a:ea typeface="Bell MT"/>
                <a:cs typeface="Bell MT"/>
                <a:sym typeface="Bell MT"/>
              </a:rPr>
              <a:t>  										                                    Slide No </a:t>
            </a:r>
            <a:fld id="{00000000-1234-1234-1234-123412341234}" type="slidenum">
              <a:rPr lang="en-IN" sz="1400" b="1" i="0" u="none" strike="noStrike" cap="none">
                <a:solidFill>
                  <a:schemeClr val="lt1"/>
                </a:solidFill>
                <a:latin typeface="Bell MT"/>
                <a:ea typeface="Bell MT"/>
                <a:cs typeface="Bell MT"/>
                <a:sym typeface="Bell MT"/>
              </a:rPr>
              <a:t>‹#›</a:t>
            </a:fld>
            <a:endParaRPr sz="1400" b="1" i="0" u="none" strike="noStrike" cap="none">
              <a:solidFill>
                <a:schemeClr val="lt1"/>
              </a:solidFill>
              <a:latin typeface="Bell MT"/>
              <a:ea typeface="Bell MT"/>
              <a:cs typeface="Bell MT"/>
              <a:sym typeface="Bell M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6927" y="304800"/>
            <a:ext cx="12192000" cy="1981200"/>
          </a:xfrm>
          <a:prstGeom prst="rect">
            <a:avLst/>
          </a:prstGeom>
          <a:solidFill>
            <a:srgbClr val="00206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4000" b="1">
                <a:latin typeface="Times New Roman"/>
                <a:ea typeface="Times New Roman"/>
                <a:cs typeface="Times New Roman"/>
                <a:sym typeface="Times New Roman"/>
              </a:rPr>
              <a:t>Threat Actors, Attacks, and Mitigation</a:t>
            </a:r>
            <a:endParaRPr sz="4000">
              <a:latin typeface="Times New Roman"/>
              <a:ea typeface="Times New Roman"/>
              <a:cs typeface="Times New Roman"/>
              <a:sym typeface="Times New Roman"/>
            </a:endParaRPr>
          </a:p>
        </p:txBody>
      </p:sp>
      <p:pic>
        <p:nvPicPr>
          <p:cNvPr id="54" name="Google Shape;54;p12" descr="Cybersecurity norms: CISO at each &amp;#39;responsible entity&amp;#39; | Business News,The  Indian Express"/>
          <p:cNvPicPr preferRelativeResize="0"/>
          <p:nvPr/>
        </p:nvPicPr>
        <p:blipFill rotWithShape="1">
          <a:blip r:embed="rId3">
            <a:alphaModFix/>
          </a:blip>
          <a:srcRect/>
          <a:stretch/>
        </p:blipFill>
        <p:spPr>
          <a:xfrm>
            <a:off x="609600" y="2515551"/>
            <a:ext cx="6858000" cy="38119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b="1">
                <a:latin typeface="Times New Roman"/>
                <a:ea typeface="Times New Roman"/>
                <a:cs typeface="Times New Roman"/>
                <a:sym typeface="Times New Roman"/>
              </a:rPr>
              <a:t>Types of Passive Attack</a:t>
            </a:r>
            <a:endParaRPr b="1">
              <a:latin typeface="Times New Roman"/>
              <a:ea typeface="Times New Roman"/>
              <a:cs typeface="Times New Roman"/>
              <a:sym typeface="Times New Roman"/>
            </a:endParaRPr>
          </a:p>
        </p:txBody>
      </p:sp>
      <p:sp>
        <p:nvSpPr>
          <p:cNvPr id="126" name="Google Shape;126;p21"/>
          <p:cNvSpPr txBox="1">
            <a:spLocks noGrp="1"/>
          </p:cNvSpPr>
          <p:nvPr>
            <p:ph type="body" idx="1"/>
          </p:nvPr>
        </p:nvSpPr>
        <p:spPr>
          <a:xfrm>
            <a:off x="942975" y="1600200"/>
            <a:ext cx="10306050" cy="3428999"/>
          </a:xfrm>
          <a:prstGeom prst="rect">
            <a:avLst/>
          </a:prstGeom>
          <a:solidFill>
            <a:schemeClr val="lt1"/>
          </a:solidFill>
          <a:ln>
            <a:noFill/>
          </a:ln>
        </p:spPr>
        <p:txBody>
          <a:bodyPr spcFirstLastPara="1" wrap="square" lIns="91425" tIns="45700" rIns="91425" bIns="45700" anchor="t" anchorCtr="0">
            <a:noAutofit/>
          </a:bodyPr>
          <a:lstStyle/>
          <a:p>
            <a:pPr marL="342900" lvl="0" indent="-215900" algn="just" rtl="0">
              <a:lnSpc>
                <a:spcPct val="100000"/>
              </a:lnSpc>
              <a:spcBef>
                <a:spcPts val="0"/>
              </a:spcBef>
              <a:spcAft>
                <a:spcPts val="0"/>
              </a:spcAft>
              <a:buClr>
                <a:srgbClr val="0000FF"/>
              </a:buClr>
              <a:buSzPts val="2000"/>
              <a:buFont typeface="Noto Sans Symbols"/>
              <a:buNone/>
            </a:pPr>
            <a:endParaRPr sz="2000" b="1">
              <a:solidFill>
                <a:srgbClr val="124163"/>
              </a:solidFill>
              <a:latin typeface="Arial"/>
              <a:ea typeface="Arial"/>
              <a:cs typeface="Arial"/>
              <a:sym typeface="Arial"/>
            </a:endParaRPr>
          </a:p>
          <a:p>
            <a:pPr marL="342900" lvl="0" indent="-342900" algn="just" rtl="0">
              <a:lnSpc>
                <a:spcPct val="100000"/>
              </a:lnSpc>
              <a:spcBef>
                <a:spcPts val="400"/>
              </a:spcBef>
              <a:spcAft>
                <a:spcPts val="0"/>
              </a:spcAft>
              <a:buClr>
                <a:srgbClr val="124163"/>
              </a:buClr>
              <a:buSzPts val="2000"/>
              <a:buFont typeface="Noto Sans Symbols"/>
              <a:buChar char="❑"/>
            </a:pPr>
            <a:r>
              <a:rPr lang="en-IN" sz="2000" b="1">
                <a:solidFill>
                  <a:srgbClr val="124163"/>
                </a:solidFill>
                <a:latin typeface="Arial"/>
                <a:ea typeface="Arial"/>
                <a:cs typeface="Arial"/>
                <a:sym typeface="Arial"/>
              </a:rPr>
              <a:t>Types of Passive attacks: </a:t>
            </a:r>
            <a:endParaRPr/>
          </a:p>
          <a:p>
            <a:pPr marL="342900" lvl="0" indent="-215900" algn="just" rtl="0">
              <a:lnSpc>
                <a:spcPct val="100000"/>
              </a:lnSpc>
              <a:spcBef>
                <a:spcPts val="400"/>
              </a:spcBef>
              <a:spcAft>
                <a:spcPts val="0"/>
              </a:spcAft>
              <a:buClr>
                <a:srgbClr val="0000FF"/>
              </a:buClr>
              <a:buSzPts val="2000"/>
              <a:buFont typeface="Noto Sans Symbols"/>
              <a:buNone/>
            </a:pPr>
            <a:endParaRPr sz="2000" b="1">
              <a:solidFill>
                <a:srgbClr val="124163"/>
              </a:solidFill>
              <a:latin typeface="Arial"/>
              <a:ea typeface="Arial"/>
              <a:cs typeface="Arial"/>
              <a:sym typeface="Arial"/>
            </a:endParaRPr>
          </a:p>
          <a:p>
            <a:pPr marL="342900" lvl="0" indent="-342900" algn="just" rtl="0">
              <a:lnSpc>
                <a:spcPct val="100000"/>
              </a:lnSpc>
              <a:spcBef>
                <a:spcPts val="400"/>
              </a:spcBef>
              <a:spcAft>
                <a:spcPts val="0"/>
              </a:spcAft>
              <a:buClr>
                <a:srgbClr val="124163"/>
              </a:buClr>
              <a:buSzPts val="2000"/>
              <a:buFont typeface="Noto Sans Symbols"/>
              <a:buChar char="❑"/>
            </a:pPr>
            <a:r>
              <a:rPr lang="en-IN" sz="2000" b="1">
                <a:solidFill>
                  <a:srgbClr val="124163"/>
                </a:solidFill>
                <a:latin typeface="Arial"/>
                <a:ea typeface="Arial"/>
                <a:cs typeface="Arial"/>
                <a:sym typeface="Arial"/>
              </a:rPr>
              <a:t>Eavesdropping (tapping): </a:t>
            </a:r>
            <a:r>
              <a:rPr lang="en-IN" sz="2000">
                <a:solidFill>
                  <a:srgbClr val="124163"/>
                </a:solidFill>
                <a:latin typeface="Arial"/>
                <a:ea typeface="Arial"/>
                <a:cs typeface="Arial"/>
                <a:sym typeface="Arial"/>
              </a:rPr>
              <a:t>the attacker simply listens to messages exchanged by two entities. For the attack to be useful, the traffic must not be encrypted. Any unencrypted information, such as a password sent in response to an HTTP request, may be retrieved by the attacker. </a:t>
            </a:r>
            <a:endParaRPr/>
          </a:p>
        </p:txBody>
      </p:sp>
      <p:sp>
        <p:nvSpPr>
          <p:cNvPr id="127" name="Google Shape;127;p21"/>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10</a:t>
            </a:fld>
            <a:endParaRPr sz="1400">
              <a:solidFill>
                <a:srgbClr val="22222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Types of Passive Attacks</a:t>
            </a:r>
            <a:endParaRPr b="1">
              <a:latin typeface="Times New Roman"/>
              <a:ea typeface="Times New Roman"/>
              <a:cs typeface="Times New Roman"/>
              <a:sym typeface="Times New Roman"/>
            </a:endParaRPr>
          </a:p>
        </p:txBody>
      </p:sp>
      <p:sp>
        <p:nvSpPr>
          <p:cNvPr id="135" name="Google Shape;135;p22"/>
          <p:cNvSpPr txBox="1">
            <a:spLocks noGrp="1"/>
          </p:cNvSpPr>
          <p:nvPr>
            <p:ph type="body" idx="1"/>
          </p:nvPr>
        </p:nvSpPr>
        <p:spPr>
          <a:xfrm>
            <a:off x="942975" y="1524000"/>
            <a:ext cx="10306050" cy="3428999"/>
          </a:xfrm>
          <a:prstGeom prst="rect">
            <a:avLst/>
          </a:prstGeom>
          <a:solidFill>
            <a:schemeClr val="lt1"/>
          </a:solidFill>
          <a:ln>
            <a:noFill/>
          </a:ln>
        </p:spPr>
        <p:txBody>
          <a:bodyPr spcFirstLastPara="1" wrap="square" lIns="91425" tIns="45700" rIns="91425" bIns="45700" anchor="t" anchorCtr="0">
            <a:noAutofit/>
          </a:bodyPr>
          <a:lstStyle/>
          <a:p>
            <a:pPr marL="342900" lvl="0" indent="-215900" algn="just" rtl="0">
              <a:lnSpc>
                <a:spcPct val="100000"/>
              </a:lnSpc>
              <a:spcBef>
                <a:spcPts val="0"/>
              </a:spcBef>
              <a:spcAft>
                <a:spcPts val="0"/>
              </a:spcAft>
              <a:buClr>
                <a:srgbClr val="0000FF"/>
              </a:buClr>
              <a:buSzPts val="2000"/>
              <a:buFont typeface="Noto Sans Symbols"/>
              <a:buNone/>
            </a:pPr>
            <a:endParaRPr sz="2000" b="1">
              <a:solidFill>
                <a:srgbClr val="124163"/>
              </a:solidFill>
              <a:latin typeface="Arial"/>
              <a:ea typeface="Arial"/>
              <a:cs typeface="Arial"/>
              <a:sym typeface="Arial"/>
            </a:endParaRPr>
          </a:p>
          <a:p>
            <a:pPr marL="342900" lvl="0" indent="-342900" algn="just" rtl="0">
              <a:lnSpc>
                <a:spcPct val="100000"/>
              </a:lnSpc>
              <a:spcBef>
                <a:spcPts val="400"/>
              </a:spcBef>
              <a:spcAft>
                <a:spcPts val="0"/>
              </a:spcAft>
              <a:buClr>
                <a:srgbClr val="124163"/>
              </a:buClr>
              <a:buSzPts val="2000"/>
              <a:buFont typeface="Noto Sans Symbols"/>
              <a:buChar char="❑"/>
            </a:pPr>
            <a:r>
              <a:rPr lang="en-IN" sz="2000" b="1">
                <a:solidFill>
                  <a:srgbClr val="124163"/>
                </a:solidFill>
                <a:latin typeface="Arial"/>
                <a:ea typeface="Arial"/>
                <a:cs typeface="Arial"/>
                <a:sym typeface="Arial"/>
              </a:rPr>
              <a:t>Traffic analysis: </a:t>
            </a:r>
            <a:r>
              <a:rPr lang="en-IN" sz="2000">
                <a:solidFill>
                  <a:srgbClr val="124163"/>
                </a:solidFill>
                <a:latin typeface="Arial"/>
                <a:ea typeface="Arial"/>
                <a:cs typeface="Arial"/>
                <a:sym typeface="Arial"/>
              </a:rPr>
              <a:t>the attacker looks at the metadata transmitted in traffic in order to deduce information relating to the exchange and the participating entities, e.g. the form of the exchanged traffic (rate, duration, etc.). In the cases where encrypted data are used, traffic analysis can also lead to attacks by cryptanalysis, whereby the attacker may obtain information or succeed in unencrypting the traffic. </a:t>
            </a:r>
            <a:endParaRPr/>
          </a:p>
          <a:p>
            <a:pPr marL="342900" lvl="0" indent="-215900" algn="just" rtl="0">
              <a:lnSpc>
                <a:spcPct val="100000"/>
              </a:lnSpc>
              <a:spcBef>
                <a:spcPts val="400"/>
              </a:spcBef>
              <a:spcAft>
                <a:spcPts val="0"/>
              </a:spcAft>
              <a:buClr>
                <a:srgbClr val="0000FF"/>
              </a:buClr>
              <a:buSzPts val="2000"/>
              <a:buFont typeface="Noto Sans Symbols"/>
              <a:buNone/>
            </a:pPr>
            <a:endParaRPr sz="2000" b="1">
              <a:solidFill>
                <a:srgbClr val="124163"/>
              </a:solidFill>
              <a:latin typeface="Arial"/>
              <a:ea typeface="Arial"/>
              <a:cs typeface="Arial"/>
              <a:sym typeface="Arial"/>
            </a:endParaRPr>
          </a:p>
          <a:p>
            <a:pPr marL="342900" lvl="0" indent="-342900" algn="just" rtl="0">
              <a:lnSpc>
                <a:spcPct val="100000"/>
              </a:lnSpc>
              <a:spcBef>
                <a:spcPts val="400"/>
              </a:spcBef>
              <a:spcAft>
                <a:spcPts val="0"/>
              </a:spcAft>
              <a:buClr>
                <a:srgbClr val="124163"/>
              </a:buClr>
              <a:buSzPts val="2000"/>
              <a:buFont typeface="Noto Sans Symbols"/>
              <a:buChar char="❑"/>
            </a:pPr>
            <a:r>
              <a:rPr lang="en-IN" sz="2000" b="1">
                <a:solidFill>
                  <a:srgbClr val="124163"/>
                </a:solidFill>
                <a:latin typeface="Arial"/>
                <a:ea typeface="Arial"/>
                <a:cs typeface="Arial"/>
                <a:sym typeface="Arial"/>
              </a:rPr>
              <a:t>Software Attacks</a:t>
            </a:r>
            <a:r>
              <a:rPr lang="en-IN" sz="2000">
                <a:solidFill>
                  <a:srgbClr val="124163"/>
                </a:solidFill>
                <a:latin typeface="Arial"/>
                <a:ea typeface="Arial"/>
                <a:cs typeface="Arial"/>
                <a:sym typeface="Arial"/>
              </a:rPr>
              <a:t>: Malicious code (sometimes called malware) is a type of software designed to take over or damage a computer user's operating system, without the user's knowledge or approval. It can be very difficult to remove and very damaging. </a:t>
            </a:r>
            <a:endParaRPr/>
          </a:p>
        </p:txBody>
      </p:sp>
      <p:sp>
        <p:nvSpPr>
          <p:cNvPr id="136" name="Google Shape;136;p2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11</a:t>
            </a:fld>
            <a:endParaRPr sz="1400">
              <a:solidFill>
                <a:srgbClr val="22222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p:nvPr/>
        </p:nvSpPr>
        <p:spPr>
          <a:xfrm>
            <a:off x="3048000" y="2598003"/>
            <a:ext cx="609600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IN" sz="4800" b="1" i="0" u="none" strike="noStrike" cap="none">
                <a:solidFill>
                  <a:schemeClr val="dk1"/>
                </a:solidFill>
                <a:latin typeface="Times New Roman"/>
                <a:ea typeface="Times New Roman"/>
                <a:cs typeface="Times New Roman"/>
                <a:sym typeface="Times New Roman"/>
              </a:rPr>
              <a:t>Types of Attacks </a:t>
            </a:r>
            <a:endParaRPr sz="4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b="1">
                <a:latin typeface="Times New Roman"/>
                <a:ea typeface="Times New Roman"/>
                <a:cs typeface="Times New Roman"/>
                <a:sym typeface="Times New Roman"/>
              </a:rPr>
              <a:t>Types of Attacks</a:t>
            </a:r>
            <a:endParaRPr/>
          </a:p>
        </p:txBody>
      </p:sp>
      <p:sp>
        <p:nvSpPr>
          <p:cNvPr id="149" name="Google Shape;149;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13</a:t>
            </a:fld>
            <a:endParaRPr sz="1400">
              <a:solidFill>
                <a:srgbClr val="222222"/>
              </a:solidFill>
              <a:latin typeface="Arial"/>
              <a:ea typeface="Arial"/>
              <a:cs typeface="Arial"/>
              <a:sym typeface="Arial"/>
            </a:endParaRPr>
          </a:p>
        </p:txBody>
      </p:sp>
      <p:sp>
        <p:nvSpPr>
          <p:cNvPr id="151" name="Google Shape;151;p24"/>
          <p:cNvSpPr txBox="1"/>
          <p:nvPr/>
        </p:nvSpPr>
        <p:spPr>
          <a:xfrm>
            <a:off x="1738745" y="1600200"/>
            <a:ext cx="8714509"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Types of Cyber Attacks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A cyber-attack is an exploitation of computer systems and networks. It uses malicious code to alter computer code, logic or data and lead to cybercrimes, such as information and identity theft.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Cyber-attacks can be classified into the following categories: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1) Web-based attacks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2) System-based attacks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3048000" y="2598003"/>
            <a:ext cx="609600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IN" sz="4800" b="1" i="0" u="none" strike="noStrike" cap="none">
                <a:solidFill>
                  <a:srgbClr val="000000"/>
                </a:solidFill>
                <a:latin typeface="Times New Roman"/>
                <a:ea typeface="Times New Roman"/>
                <a:cs typeface="Times New Roman"/>
                <a:sym typeface="Times New Roman"/>
              </a:rPr>
              <a:t>Web-based attacks </a:t>
            </a:r>
            <a:endParaRPr sz="4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b="1">
                <a:latin typeface="Times New Roman"/>
                <a:ea typeface="Times New Roman"/>
                <a:cs typeface="Times New Roman"/>
                <a:sym typeface="Times New Roman"/>
              </a:rPr>
              <a:t>Types of Attacks</a:t>
            </a:r>
            <a:endParaRPr/>
          </a:p>
        </p:txBody>
      </p:sp>
      <p:sp>
        <p:nvSpPr>
          <p:cNvPr id="163" name="Google Shape;163;p2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2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15</a:t>
            </a:fld>
            <a:endParaRPr sz="1400">
              <a:solidFill>
                <a:srgbClr val="222222"/>
              </a:solidFill>
              <a:latin typeface="Arial"/>
              <a:ea typeface="Arial"/>
              <a:cs typeface="Arial"/>
              <a:sym typeface="Arial"/>
            </a:endParaRPr>
          </a:p>
        </p:txBody>
      </p:sp>
      <p:sp>
        <p:nvSpPr>
          <p:cNvPr id="165" name="Google Shape;165;p26"/>
          <p:cNvSpPr txBox="1"/>
          <p:nvPr/>
        </p:nvSpPr>
        <p:spPr>
          <a:xfrm>
            <a:off x="1738745" y="1600200"/>
            <a:ext cx="8714509"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1. Injection attacks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the attack in which some data will be injected into a web application to manipulate the application and fetch the required information.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Example- </a:t>
            </a:r>
            <a:r>
              <a:rPr lang="en-IN" sz="2400" b="0" i="0" u="none" strike="noStrike" cap="none">
                <a:solidFill>
                  <a:srgbClr val="000000"/>
                </a:solidFill>
                <a:latin typeface="Times New Roman"/>
                <a:ea typeface="Times New Roman"/>
                <a:cs typeface="Times New Roman"/>
                <a:sym typeface="Times New Roman"/>
              </a:rPr>
              <a:t>SQL Injection, code Injection, log Injection, XML Injection etc.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0" i="0" u="none" strike="noStrike">
                <a:latin typeface="Times New Roman"/>
                <a:ea typeface="Times New Roman"/>
                <a:cs typeface="Times New Roman"/>
                <a:sym typeface="Times New Roman"/>
              </a:rPr>
              <a:t>SQL  </a:t>
            </a:r>
            <a:r>
              <a:rPr lang="en-IN" sz="3600" b="1" i="0" u="none" strike="noStrike">
                <a:latin typeface="Times New Roman"/>
                <a:ea typeface="Times New Roman"/>
                <a:cs typeface="Times New Roman"/>
                <a:sym typeface="Times New Roman"/>
              </a:rPr>
              <a:t>Injection attacks </a:t>
            </a:r>
            <a:endParaRPr sz="3600" b="0" i="0" u="none" strike="noStrike">
              <a:latin typeface="Times New Roman"/>
              <a:ea typeface="Times New Roman"/>
              <a:cs typeface="Times New Roman"/>
              <a:sym typeface="Times New Roman"/>
            </a:endParaRPr>
          </a:p>
        </p:txBody>
      </p:sp>
      <p:sp>
        <p:nvSpPr>
          <p:cNvPr id="172" name="Google Shape;172;p2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16</a:t>
            </a:fld>
            <a:endParaRPr sz="1400">
              <a:solidFill>
                <a:srgbClr val="222222"/>
              </a:solidFill>
              <a:latin typeface="Arial"/>
              <a:ea typeface="Arial"/>
              <a:cs typeface="Arial"/>
              <a:sym typeface="Arial"/>
            </a:endParaRPr>
          </a:p>
        </p:txBody>
      </p:sp>
      <p:sp>
        <p:nvSpPr>
          <p:cNvPr id="174" name="Google Shape;174;p27"/>
          <p:cNvSpPr txBox="1"/>
          <p:nvPr/>
        </p:nvSpPr>
        <p:spPr>
          <a:xfrm>
            <a:off x="1738745" y="1600200"/>
            <a:ext cx="8714509"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1. SQL Injection attacks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the attack in which some data will be injected into a web application to manipulate the application and fetch the required information.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Example- </a:t>
            </a:r>
            <a:r>
              <a:rPr lang="en-IN" sz="2400" b="0" i="0" u="none" strike="noStrike" cap="none">
                <a:solidFill>
                  <a:srgbClr val="000000"/>
                </a:solidFill>
                <a:latin typeface="Times New Roman"/>
                <a:ea typeface="Times New Roman"/>
                <a:cs typeface="Times New Roman"/>
                <a:sym typeface="Times New Roman"/>
              </a:rPr>
              <a:t>SQL Injection, code Injection, log Injection, XML Injection etc.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i="0" u="none" strike="noStrike">
                <a:latin typeface="Times New Roman"/>
                <a:ea typeface="Times New Roman"/>
                <a:cs typeface="Times New Roman"/>
                <a:sym typeface="Times New Roman"/>
              </a:rPr>
              <a:t>Injection attacks </a:t>
            </a:r>
            <a:endParaRPr sz="3600" b="0" i="0" u="none" strike="noStrike">
              <a:latin typeface="Times New Roman"/>
              <a:ea typeface="Times New Roman"/>
              <a:cs typeface="Times New Roman"/>
              <a:sym typeface="Times New Roman"/>
            </a:endParaRPr>
          </a:p>
        </p:txBody>
      </p:sp>
      <p:sp>
        <p:nvSpPr>
          <p:cNvPr id="181" name="Google Shape;181;p2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2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17</a:t>
            </a:fld>
            <a:endParaRPr sz="1400">
              <a:solidFill>
                <a:srgbClr val="222222"/>
              </a:solidFill>
              <a:latin typeface="Arial"/>
              <a:ea typeface="Arial"/>
              <a:cs typeface="Arial"/>
              <a:sym typeface="Arial"/>
            </a:endParaRPr>
          </a:p>
        </p:txBody>
      </p:sp>
      <p:sp>
        <p:nvSpPr>
          <p:cNvPr id="183" name="Google Shape;183;p28"/>
          <p:cNvSpPr txBox="1"/>
          <p:nvPr/>
        </p:nvSpPr>
        <p:spPr>
          <a:xfrm>
            <a:off x="1738745" y="1600200"/>
            <a:ext cx="8714509"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1. Injection attacks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the attack in which some data will be injected into a web application to manipulate the application and fetch the required information.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Example- </a:t>
            </a:r>
            <a:r>
              <a:rPr lang="en-IN" sz="2400" b="0" i="0" u="none" strike="noStrike" cap="none">
                <a:solidFill>
                  <a:srgbClr val="000000"/>
                </a:solidFill>
                <a:latin typeface="Times New Roman"/>
                <a:ea typeface="Times New Roman"/>
                <a:cs typeface="Times New Roman"/>
                <a:sym typeface="Times New Roman"/>
              </a:rPr>
              <a:t>SQL Injection, code Injection, log Injection, XML Injection etc.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DNS Spoofing </a:t>
            </a:r>
            <a:endParaRPr/>
          </a:p>
        </p:txBody>
      </p:sp>
      <p:sp>
        <p:nvSpPr>
          <p:cNvPr id="190" name="Google Shape;190;p2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2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18</a:t>
            </a:fld>
            <a:endParaRPr sz="1400">
              <a:solidFill>
                <a:srgbClr val="222222"/>
              </a:solidFill>
              <a:latin typeface="Arial"/>
              <a:ea typeface="Arial"/>
              <a:cs typeface="Arial"/>
              <a:sym typeface="Arial"/>
            </a:endParaRPr>
          </a:p>
        </p:txBody>
      </p:sp>
      <p:sp>
        <p:nvSpPr>
          <p:cNvPr id="192" name="Google Shape;192;p29"/>
          <p:cNvSpPr txBox="1"/>
          <p:nvPr/>
        </p:nvSpPr>
        <p:spPr>
          <a:xfrm>
            <a:off x="1066800" y="1524000"/>
            <a:ext cx="9538855"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2. DNS Spoofing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DNS Spoofing is a type of computer security hacking. Whereby a data is introduced into a DNS resolver's cache causing the name server to return an incorrect IP address, diverting traffic to the attackers computer or any other computer.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The DNS spoofing attacks can go on for a long period of time without being detected and can cause serious security issues.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DNS Spoofing </a:t>
            </a:r>
            <a:endParaRPr/>
          </a:p>
        </p:txBody>
      </p:sp>
      <p:sp>
        <p:nvSpPr>
          <p:cNvPr id="199" name="Google Shape;199;p3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3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19</a:t>
            </a:fld>
            <a:endParaRPr sz="1400">
              <a:solidFill>
                <a:srgbClr val="222222"/>
              </a:solidFill>
              <a:latin typeface="Arial"/>
              <a:ea typeface="Arial"/>
              <a:cs typeface="Arial"/>
              <a:sym typeface="Arial"/>
            </a:endParaRPr>
          </a:p>
        </p:txBody>
      </p:sp>
      <p:sp>
        <p:nvSpPr>
          <p:cNvPr id="201" name="Google Shape;201;p30"/>
          <p:cNvSpPr txBox="1"/>
          <p:nvPr/>
        </p:nvSpPr>
        <p:spPr>
          <a:xfrm>
            <a:off x="1066800" y="1524000"/>
            <a:ext cx="9538855"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3. </a:t>
            </a:r>
            <a:r>
              <a:rPr lang="en-IN" sz="2400" b="1" i="0" u="none" strike="noStrike" cap="none">
                <a:solidFill>
                  <a:srgbClr val="000000"/>
                </a:solidFill>
                <a:latin typeface="Times New Roman"/>
                <a:ea typeface="Times New Roman"/>
                <a:cs typeface="Times New Roman"/>
                <a:sym typeface="Times New Roman"/>
              </a:rPr>
              <a:t>Session Hijacking </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IN" sz="2400" b="0" i="0" u="none" strike="noStrike" cap="none">
                <a:solidFill>
                  <a:srgbClr val="000000"/>
                </a:solidFill>
                <a:latin typeface="Times New Roman"/>
                <a:ea typeface="Times New Roman"/>
                <a:cs typeface="Times New Roman"/>
                <a:sym typeface="Times New Roman"/>
              </a:rPr>
              <a:t>It is a security attack on a user session over a protected network. Web applications create cookies to store the state and user sessions.</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IN" sz="2400" b="0" i="0" u="none" strike="noStrike" cap="none">
                <a:solidFill>
                  <a:srgbClr val="000000"/>
                </a:solidFill>
                <a:latin typeface="Times New Roman"/>
                <a:ea typeface="Times New Roman"/>
                <a:cs typeface="Times New Roman"/>
                <a:sym typeface="Times New Roman"/>
              </a:rPr>
              <a:t> By stealing the cookies, an attacker can have access to all of the user data.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p:nvPr/>
        </p:nvSpPr>
        <p:spPr>
          <a:xfrm>
            <a:off x="3048000" y="2598003"/>
            <a:ext cx="609600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IN" sz="4800" b="1" i="0" u="none" strike="noStrike" cap="none">
                <a:solidFill>
                  <a:schemeClr val="dk1"/>
                </a:solidFill>
                <a:latin typeface="Times New Roman"/>
                <a:ea typeface="Times New Roman"/>
                <a:cs typeface="Times New Roman"/>
                <a:sym typeface="Times New Roman"/>
              </a:rPr>
              <a:t>Threat Actors</a:t>
            </a:r>
            <a:endParaRPr sz="48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DNS Spoofing </a:t>
            </a:r>
            <a:endParaRPr/>
          </a:p>
        </p:txBody>
      </p:sp>
      <p:sp>
        <p:nvSpPr>
          <p:cNvPr id="208" name="Google Shape;208;p31"/>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3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20</a:t>
            </a:fld>
            <a:endParaRPr sz="1400">
              <a:solidFill>
                <a:srgbClr val="222222"/>
              </a:solidFill>
              <a:latin typeface="Arial"/>
              <a:ea typeface="Arial"/>
              <a:cs typeface="Arial"/>
              <a:sym typeface="Arial"/>
            </a:endParaRPr>
          </a:p>
        </p:txBody>
      </p:sp>
      <p:sp>
        <p:nvSpPr>
          <p:cNvPr id="210" name="Google Shape;210;p31"/>
          <p:cNvSpPr txBox="1"/>
          <p:nvPr/>
        </p:nvSpPr>
        <p:spPr>
          <a:xfrm>
            <a:off x="1066800" y="1524000"/>
            <a:ext cx="9538855"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4. Phishing </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Times New Roman"/>
                <a:ea typeface="Times New Roman"/>
                <a:cs typeface="Times New Roman"/>
                <a:sym typeface="Times New Roman"/>
              </a:rPr>
              <a:t>Phishing is a type of attack which attempts to steal sensitive information like user login credentials and credit card number. It occurs when an attacker is masquerading as a trustworthy entity in electronic communication.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5. Brute force </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Times New Roman"/>
                <a:ea typeface="Times New Roman"/>
                <a:cs typeface="Times New Roman"/>
                <a:sym typeface="Times New Roman"/>
              </a:rPr>
              <a:t>It is a type of attack which uses a trial and error method. This attack generates a large number of guesses and validates them to obtain actual data like user password and personal identification number. This attack may be used by criminals to crack encrypted data, or by security, analysts to test an organization's network security. </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DNS Spoofing </a:t>
            </a:r>
            <a:endParaRPr/>
          </a:p>
        </p:txBody>
      </p:sp>
      <p:sp>
        <p:nvSpPr>
          <p:cNvPr id="217" name="Google Shape;217;p3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3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21</a:t>
            </a:fld>
            <a:endParaRPr sz="1400">
              <a:solidFill>
                <a:srgbClr val="222222"/>
              </a:solidFill>
              <a:latin typeface="Arial"/>
              <a:ea typeface="Arial"/>
              <a:cs typeface="Arial"/>
              <a:sym typeface="Arial"/>
            </a:endParaRPr>
          </a:p>
        </p:txBody>
      </p:sp>
      <p:sp>
        <p:nvSpPr>
          <p:cNvPr id="219" name="Google Shape;219;p32"/>
          <p:cNvSpPr txBox="1"/>
          <p:nvPr/>
        </p:nvSpPr>
        <p:spPr>
          <a:xfrm>
            <a:off x="1066800" y="1524000"/>
            <a:ext cx="9538855" cy="4524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6. Denial of Service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an attack which meant to make a server or network resource unavailable to the users. It accomplishes this by flooding the target with traffic or sending it information that triggers a crash. It uses the single system and single internet connection to attack a server. It can be classified into the following-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Volume-based attacks- </a:t>
            </a:r>
            <a:r>
              <a:rPr lang="en-IN" sz="2400" b="0" i="0" u="none" strike="noStrike" cap="none">
                <a:solidFill>
                  <a:srgbClr val="000000"/>
                </a:solidFill>
                <a:latin typeface="Times New Roman"/>
                <a:ea typeface="Times New Roman"/>
                <a:cs typeface="Times New Roman"/>
                <a:sym typeface="Times New Roman"/>
              </a:rPr>
              <a:t>Its goal is to saturate the bandwidth of the attacked site, and is measured in bit per second.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Protocol attacks- </a:t>
            </a:r>
            <a:r>
              <a:rPr lang="en-IN" sz="2400" b="0" i="0" u="none" strike="noStrike" cap="none">
                <a:solidFill>
                  <a:srgbClr val="000000"/>
                </a:solidFill>
                <a:latin typeface="Times New Roman"/>
                <a:ea typeface="Times New Roman"/>
                <a:cs typeface="Times New Roman"/>
                <a:sym typeface="Times New Roman"/>
              </a:rPr>
              <a:t>It consumes actual server resources, and is measured in a packet.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Application layer attacks- </a:t>
            </a:r>
            <a:r>
              <a:rPr lang="en-IN" sz="2400" b="0" i="0" u="none" strike="noStrike" cap="none">
                <a:solidFill>
                  <a:srgbClr val="000000"/>
                </a:solidFill>
                <a:latin typeface="Times New Roman"/>
                <a:ea typeface="Times New Roman"/>
                <a:cs typeface="Times New Roman"/>
                <a:sym typeface="Times New Roman"/>
              </a:rPr>
              <a:t>Its goal is to crash the web server and is measured in request per second. </a:t>
            </a:r>
            <a:endParaRPr sz="3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DNS Spoofing </a:t>
            </a:r>
            <a:endParaRPr/>
          </a:p>
        </p:txBody>
      </p:sp>
      <p:sp>
        <p:nvSpPr>
          <p:cNvPr id="226" name="Google Shape;226;p3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3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22</a:t>
            </a:fld>
            <a:endParaRPr sz="1400">
              <a:solidFill>
                <a:srgbClr val="222222"/>
              </a:solidFill>
              <a:latin typeface="Arial"/>
              <a:ea typeface="Arial"/>
              <a:cs typeface="Arial"/>
              <a:sym typeface="Arial"/>
            </a:endParaRPr>
          </a:p>
        </p:txBody>
      </p:sp>
      <p:sp>
        <p:nvSpPr>
          <p:cNvPr id="228" name="Google Shape;228;p33"/>
          <p:cNvSpPr txBox="1"/>
          <p:nvPr/>
        </p:nvSpPr>
        <p:spPr>
          <a:xfrm>
            <a:off x="1066800" y="1524000"/>
            <a:ext cx="9538855" cy="41549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7. Dictionary attacks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This type of attack stored the list of a commonly used password and validated them to get original password.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8. URL Interpretation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a type of attack where we can change the certain parts of a URL, and one can make a web server to deliver web pages for which he is not authorized to browse.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9. File Inclusion attacks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a type of attack that allows an attacker to access unauthorized or essential files which is available on the web server or to execute malicious files on the web server by making use of the include functionality. </a:t>
            </a:r>
            <a:endParaRPr sz="3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DNS Spoofing </a:t>
            </a:r>
            <a:endParaRPr/>
          </a:p>
        </p:txBody>
      </p:sp>
      <p:sp>
        <p:nvSpPr>
          <p:cNvPr id="235" name="Google Shape;235;p3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3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23</a:t>
            </a:fld>
            <a:endParaRPr sz="1400">
              <a:solidFill>
                <a:srgbClr val="222222"/>
              </a:solidFill>
              <a:latin typeface="Arial"/>
              <a:ea typeface="Arial"/>
              <a:cs typeface="Arial"/>
              <a:sym typeface="Arial"/>
            </a:endParaRPr>
          </a:p>
        </p:txBody>
      </p:sp>
      <p:sp>
        <p:nvSpPr>
          <p:cNvPr id="237" name="Google Shape;237;p34"/>
          <p:cNvSpPr txBox="1"/>
          <p:nvPr/>
        </p:nvSpPr>
        <p:spPr>
          <a:xfrm>
            <a:off x="1066800" y="1524000"/>
            <a:ext cx="9538855"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10. Man in the middle attacks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a type of attack that allows an attacker to intercepts the connection between client and server and acts as a bridge between them. Due to this, an attacker will be able to read, insert and modify the data in the intercepted connection. </a:t>
            </a:r>
            <a:endParaRPr sz="3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p:nvPr/>
        </p:nvSpPr>
        <p:spPr>
          <a:xfrm>
            <a:off x="3048000" y="2598003"/>
            <a:ext cx="609600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IN" sz="4800" b="1" i="0" u="none" strike="noStrike" cap="none">
                <a:solidFill>
                  <a:srgbClr val="000000"/>
                </a:solidFill>
                <a:latin typeface="Times New Roman"/>
                <a:ea typeface="Times New Roman"/>
                <a:cs typeface="Times New Roman"/>
                <a:sym typeface="Times New Roman"/>
              </a:rPr>
              <a:t>System-based attacks </a:t>
            </a:r>
            <a:endParaRPr sz="48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i="0" u="none" strike="noStrike">
                <a:latin typeface="Times New Roman"/>
                <a:ea typeface="Times New Roman"/>
                <a:cs typeface="Times New Roman"/>
                <a:sym typeface="Times New Roman"/>
              </a:rPr>
              <a:t>Virus</a:t>
            </a:r>
            <a:endParaRPr sz="3600" b="1">
              <a:latin typeface="Times New Roman"/>
              <a:ea typeface="Times New Roman"/>
              <a:cs typeface="Times New Roman"/>
              <a:sym typeface="Times New Roman"/>
            </a:endParaRPr>
          </a:p>
        </p:txBody>
      </p:sp>
      <p:sp>
        <p:nvSpPr>
          <p:cNvPr id="249" name="Google Shape;249;p3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3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25</a:t>
            </a:fld>
            <a:endParaRPr sz="1400">
              <a:solidFill>
                <a:srgbClr val="222222"/>
              </a:solidFill>
              <a:latin typeface="Arial"/>
              <a:ea typeface="Arial"/>
              <a:cs typeface="Arial"/>
              <a:sym typeface="Arial"/>
            </a:endParaRPr>
          </a:p>
        </p:txBody>
      </p:sp>
      <p:sp>
        <p:nvSpPr>
          <p:cNvPr id="251" name="Google Shape;251;p36"/>
          <p:cNvSpPr txBox="1"/>
          <p:nvPr/>
        </p:nvSpPr>
        <p:spPr>
          <a:xfrm>
            <a:off x="1066800" y="1524000"/>
            <a:ext cx="9538855"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1. Virus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a type of malicious software program that spread throughout the computer files without the knowledge of a user. It is a self-replicating malicious computer program that replicates by inserting copies of itself into other computer programs when executed. It can also execute instructions that cause harm to the system. </a:t>
            </a:r>
            <a:endParaRPr sz="3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i="0" u="none" strike="noStrike">
                <a:latin typeface="Times New Roman"/>
                <a:ea typeface="Times New Roman"/>
                <a:cs typeface="Times New Roman"/>
                <a:sym typeface="Times New Roman"/>
              </a:rPr>
              <a:t>Virus</a:t>
            </a:r>
            <a:endParaRPr sz="3600" b="1">
              <a:latin typeface="Times New Roman"/>
              <a:ea typeface="Times New Roman"/>
              <a:cs typeface="Times New Roman"/>
              <a:sym typeface="Times New Roman"/>
            </a:endParaRPr>
          </a:p>
        </p:txBody>
      </p:sp>
      <p:sp>
        <p:nvSpPr>
          <p:cNvPr id="258" name="Google Shape;258;p3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26</a:t>
            </a:fld>
            <a:endParaRPr sz="1400">
              <a:solidFill>
                <a:srgbClr val="222222"/>
              </a:solidFill>
              <a:latin typeface="Arial"/>
              <a:ea typeface="Arial"/>
              <a:cs typeface="Arial"/>
              <a:sym typeface="Arial"/>
            </a:endParaRPr>
          </a:p>
        </p:txBody>
      </p:sp>
      <p:sp>
        <p:nvSpPr>
          <p:cNvPr id="260" name="Google Shape;260;p37"/>
          <p:cNvSpPr txBox="1"/>
          <p:nvPr/>
        </p:nvSpPr>
        <p:spPr>
          <a:xfrm>
            <a:off x="1066800" y="1524000"/>
            <a:ext cx="9538855"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2. Worm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a type of malware whose primary function is to replicate itself to spread to uninfected computers. It works same as the computer virus. Worms often originate from email attachments that appear to be from trusted senders. </a:t>
            </a:r>
            <a:endParaRPr sz="3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i="0" u="none" strike="noStrike">
                <a:latin typeface="Times New Roman"/>
                <a:ea typeface="Times New Roman"/>
                <a:cs typeface="Times New Roman"/>
                <a:sym typeface="Times New Roman"/>
              </a:rPr>
              <a:t>Virus</a:t>
            </a:r>
            <a:endParaRPr sz="3600" b="1">
              <a:latin typeface="Times New Roman"/>
              <a:ea typeface="Times New Roman"/>
              <a:cs typeface="Times New Roman"/>
              <a:sym typeface="Times New Roman"/>
            </a:endParaRPr>
          </a:p>
        </p:txBody>
      </p:sp>
      <p:sp>
        <p:nvSpPr>
          <p:cNvPr id="267" name="Google Shape;267;p3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3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27</a:t>
            </a:fld>
            <a:endParaRPr sz="1400">
              <a:solidFill>
                <a:srgbClr val="222222"/>
              </a:solidFill>
              <a:latin typeface="Arial"/>
              <a:ea typeface="Arial"/>
              <a:cs typeface="Arial"/>
              <a:sym typeface="Arial"/>
            </a:endParaRPr>
          </a:p>
        </p:txBody>
      </p:sp>
      <p:sp>
        <p:nvSpPr>
          <p:cNvPr id="269" name="Google Shape;269;p38"/>
          <p:cNvSpPr txBox="1"/>
          <p:nvPr/>
        </p:nvSpPr>
        <p:spPr>
          <a:xfrm>
            <a:off x="1066800" y="1524000"/>
            <a:ext cx="9538855"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3. Trojan horse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a malicious program that occurs unexpected changes to computer setting and unusual activity, even when the computer should be idle. It misleads the user of its true intent. It appears to be a normal application but when opened/executed some malicious code will run in the background.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4. Backdoors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It is a method that bypasses the normal authentication process. A developer may create a backdoor so that an application or operating system can be accessed for troubleshooting or other purposes. </a:t>
            </a:r>
            <a:endParaRPr sz="3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i="0" u="none" strike="noStrike">
                <a:latin typeface="Times New Roman"/>
                <a:ea typeface="Times New Roman"/>
                <a:cs typeface="Times New Roman"/>
                <a:sym typeface="Times New Roman"/>
              </a:rPr>
              <a:t>Virus</a:t>
            </a:r>
            <a:endParaRPr sz="3600" b="1">
              <a:latin typeface="Times New Roman"/>
              <a:ea typeface="Times New Roman"/>
              <a:cs typeface="Times New Roman"/>
              <a:sym typeface="Times New Roman"/>
            </a:endParaRPr>
          </a:p>
        </p:txBody>
      </p:sp>
      <p:sp>
        <p:nvSpPr>
          <p:cNvPr id="276" name="Google Shape;276;p3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3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28</a:t>
            </a:fld>
            <a:endParaRPr sz="1400">
              <a:solidFill>
                <a:srgbClr val="222222"/>
              </a:solidFill>
              <a:latin typeface="Arial"/>
              <a:ea typeface="Arial"/>
              <a:cs typeface="Arial"/>
              <a:sym typeface="Arial"/>
            </a:endParaRPr>
          </a:p>
        </p:txBody>
      </p:sp>
      <p:sp>
        <p:nvSpPr>
          <p:cNvPr id="278" name="Google Shape;278;p39"/>
          <p:cNvSpPr txBox="1"/>
          <p:nvPr/>
        </p:nvSpPr>
        <p:spPr>
          <a:xfrm>
            <a:off x="1066800" y="1524000"/>
            <a:ext cx="9538855"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5. Bots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A bot (short for "robot") is an automated process that interacts with other network services. Some bots program run automatically, while others only execute commands when they receive specific input. Common examples of bots program are the crawler, chatroom bots, and malicious bots. </a:t>
            </a:r>
            <a:endParaRPr sz="3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0"/>
          <p:cNvSpPr/>
          <p:nvPr/>
        </p:nvSpPr>
        <p:spPr>
          <a:xfrm>
            <a:off x="3278140" y="2362200"/>
            <a:ext cx="5635719" cy="132343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IN" sz="8000" b="1" i="0" u="none" strike="noStrike" cap="none">
                <a:solidFill>
                  <a:srgbClr val="FFFFFF"/>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Threat</a:t>
            </a:r>
            <a:endParaRPr b="1">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1552575" y="1371600"/>
            <a:ext cx="9086850" cy="3124200"/>
          </a:xfrm>
          <a:prstGeom prst="rect">
            <a:avLst/>
          </a:prstGeom>
          <a:solidFill>
            <a:schemeClr val="lt1"/>
          </a:solidFill>
          <a:ln>
            <a:noFill/>
          </a:ln>
        </p:spPr>
        <p:txBody>
          <a:bodyPr spcFirstLastPara="1" wrap="square" lIns="91425" tIns="45700" rIns="91425" bIns="45700" anchor="t" anchorCtr="0">
            <a:normAutofit/>
          </a:bodyPr>
          <a:lstStyle/>
          <a:p>
            <a:pPr marL="742950" lvl="1" indent="-285750" algn="just" rtl="0">
              <a:lnSpc>
                <a:spcPct val="100000"/>
              </a:lnSpc>
              <a:spcBef>
                <a:spcPts val="0"/>
              </a:spcBef>
              <a:spcAft>
                <a:spcPts val="0"/>
              </a:spcAft>
              <a:buClr>
                <a:srgbClr val="124163"/>
              </a:buClr>
              <a:buSzPts val="2800"/>
              <a:buFont typeface="Noto Sans Symbols"/>
              <a:buChar char="❑"/>
            </a:pPr>
            <a:r>
              <a:rPr lang="en-IN">
                <a:latin typeface="Arial"/>
                <a:ea typeface="Arial"/>
                <a:cs typeface="Arial"/>
                <a:sym typeface="Arial"/>
              </a:rPr>
              <a:t> Threat is any incident that could negatively affect an asset – for example, if it’s lost, knocked offline or accessed by an unauthorized party.</a:t>
            </a:r>
            <a:endParaRPr>
              <a:latin typeface="Arial"/>
              <a:ea typeface="Arial"/>
              <a:cs typeface="Arial"/>
              <a:sym typeface="Arial"/>
            </a:endParaRPr>
          </a:p>
        </p:txBody>
      </p:sp>
      <p:sp>
        <p:nvSpPr>
          <p:cNvPr id="67" name="Google Shape;67;p1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1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3</a:t>
            </a:fld>
            <a:endParaRPr sz="1400">
              <a:solidFill>
                <a:srgbClr val="22222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Threat Actors</a:t>
            </a:r>
            <a:endParaRPr b="1">
              <a:latin typeface="Times New Roman"/>
              <a:ea typeface="Times New Roman"/>
              <a:cs typeface="Times New Roman"/>
              <a:sym typeface="Times New Roman"/>
            </a:endParaRPr>
          </a:p>
        </p:txBody>
      </p:sp>
      <p:sp>
        <p:nvSpPr>
          <p:cNvPr id="75" name="Google Shape;75;p1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1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4</a:t>
            </a:fld>
            <a:endParaRPr sz="1400">
              <a:solidFill>
                <a:srgbClr val="222222"/>
              </a:solidFill>
              <a:latin typeface="Arial"/>
              <a:ea typeface="Arial"/>
              <a:cs typeface="Arial"/>
              <a:sym typeface="Arial"/>
            </a:endParaRPr>
          </a:p>
        </p:txBody>
      </p:sp>
      <p:sp>
        <p:nvSpPr>
          <p:cNvPr id="77" name="Google Shape;77;p15"/>
          <p:cNvSpPr txBox="1">
            <a:spLocks noGrp="1"/>
          </p:cNvSpPr>
          <p:nvPr>
            <p:ph type="body" idx="1"/>
          </p:nvPr>
        </p:nvSpPr>
        <p:spPr>
          <a:xfrm>
            <a:off x="33338" y="593725"/>
            <a:ext cx="12192000" cy="5959475"/>
          </a:xfrm>
          <a:prstGeom prst="rect">
            <a:avLst/>
          </a:prstGeom>
          <a:solidFill>
            <a:schemeClr val="lt1"/>
          </a:solid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rgbClr val="0000FF"/>
              </a:buClr>
              <a:buSzPts val="3200"/>
              <a:buNone/>
            </a:pPr>
            <a:endParaRPr/>
          </a:p>
        </p:txBody>
      </p:sp>
      <p:pic>
        <p:nvPicPr>
          <p:cNvPr id="78" name="Google Shape;78;p15"/>
          <p:cNvPicPr preferRelativeResize="0"/>
          <p:nvPr/>
        </p:nvPicPr>
        <p:blipFill rotWithShape="1">
          <a:blip r:embed="rId3">
            <a:alphaModFix/>
          </a:blip>
          <a:srcRect l="13124" t="32214" r="30000" b="12204"/>
          <a:stretch/>
        </p:blipFill>
        <p:spPr>
          <a:xfrm>
            <a:off x="2628900" y="1668462"/>
            <a:ext cx="69342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3048000" y="2598003"/>
            <a:ext cx="609600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IN" sz="4800" b="1" i="0" u="none" strike="noStrike" cap="none">
                <a:solidFill>
                  <a:schemeClr val="dk1"/>
                </a:solidFill>
                <a:latin typeface="Times New Roman"/>
                <a:ea typeface="Times New Roman"/>
                <a:cs typeface="Times New Roman"/>
                <a:sym typeface="Times New Roman"/>
              </a:rPr>
              <a:t>Attacks </a:t>
            </a:r>
            <a:endParaRPr sz="4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Active Attack</a:t>
            </a:r>
            <a:endParaRPr b="1">
              <a:latin typeface="Times New Roman"/>
              <a:ea typeface="Times New Roman"/>
              <a:cs typeface="Times New Roman"/>
              <a:sym typeface="Times New Roman"/>
            </a:endParaRPr>
          </a:p>
        </p:txBody>
      </p:sp>
      <p:sp>
        <p:nvSpPr>
          <p:cNvPr id="90" name="Google Shape;90;p17"/>
          <p:cNvSpPr txBox="1">
            <a:spLocks noGrp="1"/>
          </p:cNvSpPr>
          <p:nvPr>
            <p:ph type="body" idx="1"/>
          </p:nvPr>
        </p:nvSpPr>
        <p:spPr>
          <a:xfrm>
            <a:off x="1885950" y="2133600"/>
            <a:ext cx="8420100" cy="2971799"/>
          </a:xfrm>
          <a:prstGeom prst="rect">
            <a:avLst/>
          </a:prstGeom>
          <a:solidFill>
            <a:schemeClr val="lt1"/>
          </a:solid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rgbClr val="124163"/>
              </a:buClr>
              <a:buSzPts val="2000"/>
              <a:buFont typeface="Noto Sans Symbols"/>
              <a:buChar char="❑"/>
            </a:pPr>
            <a:r>
              <a:rPr lang="en-IN" sz="2000">
                <a:solidFill>
                  <a:srgbClr val="124163"/>
                </a:solidFill>
                <a:latin typeface="Arial"/>
                <a:ea typeface="Arial"/>
                <a:cs typeface="Arial"/>
                <a:sym typeface="Arial"/>
              </a:rPr>
              <a:t>Active attacks: An active attack is a network exploit in which a hacker attempts to make changes to data on the target or data en route to the target. </a:t>
            </a:r>
            <a:endParaRPr/>
          </a:p>
        </p:txBody>
      </p:sp>
      <p:sp>
        <p:nvSpPr>
          <p:cNvPr id="91" name="Google Shape;91;p1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1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6</a:t>
            </a:fld>
            <a:endParaRPr sz="1400">
              <a:solidFill>
                <a:srgbClr val="22222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Types of Active attacks: </a:t>
            </a:r>
            <a:endParaRPr/>
          </a:p>
        </p:txBody>
      </p:sp>
      <p:sp>
        <p:nvSpPr>
          <p:cNvPr id="99" name="Google Shape;99;p18"/>
          <p:cNvSpPr txBox="1">
            <a:spLocks noGrp="1"/>
          </p:cNvSpPr>
          <p:nvPr>
            <p:ph type="body" idx="1"/>
          </p:nvPr>
        </p:nvSpPr>
        <p:spPr>
          <a:xfrm>
            <a:off x="942975" y="1752600"/>
            <a:ext cx="10306050" cy="3048000"/>
          </a:xfrm>
          <a:prstGeom prst="rect">
            <a:avLst/>
          </a:prstGeom>
          <a:solidFill>
            <a:schemeClr val="lt1"/>
          </a:solid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124163"/>
              </a:buClr>
              <a:buSzPts val="2000"/>
              <a:buFont typeface="Noto Sans Symbols"/>
              <a:buChar char="❑"/>
            </a:pPr>
            <a:r>
              <a:rPr lang="en-IN" sz="2000">
                <a:solidFill>
                  <a:srgbClr val="124163"/>
                </a:solidFill>
                <a:latin typeface="Arial"/>
                <a:ea typeface="Arial"/>
                <a:cs typeface="Arial"/>
                <a:sym typeface="Arial"/>
              </a:rPr>
              <a:t>Masquerade: in this attack, the intruder pretends to be a particular user of a system to gain access or to gain greater privileges than they are authorized for. A masquerade may be attempted through the use of stolen login IDs and passwords, through finding security gaps in programs or through bypassing the authentication mechanism. </a:t>
            </a:r>
            <a:endParaRPr/>
          </a:p>
          <a:p>
            <a:pPr marL="342900" lvl="0" indent="-215900" algn="just" rtl="0">
              <a:lnSpc>
                <a:spcPct val="100000"/>
              </a:lnSpc>
              <a:spcBef>
                <a:spcPts val="400"/>
              </a:spcBef>
              <a:spcAft>
                <a:spcPts val="0"/>
              </a:spcAft>
              <a:buClr>
                <a:srgbClr val="0000FF"/>
              </a:buClr>
              <a:buSzPts val="2000"/>
              <a:buFont typeface="Noto Sans Symbols"/>
              <a:buNone/>
            </a:pPr>
            <a:endParaRPr sz="2000">
              <a:solidFill>
                <a:srgbClr val="124163"/>
              </a:solidFill>
              <a:latin typeface="Arial"/>
              <a:ea typeface="Arial"/>
              <a:cs typeface="Arial"/>
              <a:sym typeface="Arial"/>
            </a:endParaRPr>
          </a:p>
          <a:p>
            <a:pPr marL="342900" lvl="0" indent="-342900" algn="just" rtl="0">
              <a:lnSpc>
                <a:spcPct val="100000"/>
              </a:lnSpc>
              <a:spcBef>
                <a:spcPts val="400"/>
              </a:spcBef>
              <a:spcAft>
                <a:spcPts val="0"/>
              </a:spcAft>
              <a:buClr>
                <a:srgbClr val="124163"/>
              </a:buClr>
              <a:buSzPts val="2000"/>
              <a:buFont typeface="Noto Sans Symbols"/>
              <a:buChar char="❑"/>
            </a:pPr>
            <a:r>
              <a:rPr lang="en-IN" sz="2000">
                <a:solidFill>
                  <a:srgbClr val="124163"/>
                </a:solidFill>
                <a:latin typeface="Arial"/>
                <a:ea typeface="Arial"/>
                <a:cs typeface="Arial"/>
                <a:sym typeface="Arial"/>
              </a:rPr>
              <a:t>Session replay: In this type of attack, a hacker steals an authorized user’s log in information by stealing the session ID. The intruder gains access and the ability to do anything the authorized user can do on the website. </a:t>
            </a:r>
            <a:endParaRPr/>
          </a:p>
          <a:p>
            <a:pPr marL="342900" lvl="0" indent="-215900" algn="just" rtl="0">
              <a:lnSpc>
                <a:spcPct val="100000"/>
              </a:lnSpc>
              <a:spcBef>
                <a:spcPts val="400"/>
              </a:spcBef>
              <a:spcAft>
                <a:spcPts val="0"/>
              </a:spcAft>
              <a:buClr>
                <a:srgbClr val="0000FF"/>
              </a:buClr>
              <a:buSzPts val="2000"/>
              <a:buFont typeface="Noto Sans Symbols"/>
              <a:buNone/>
            </a:pPr>
            <a:endParaRPr sz="2000">
              <a:solidFill>
                <a:srgbClr val="124163"/>
              </a:solidFill>
              <a:latin typeface="Arial"/>
              <a:ea typeface="Arial"/>
              <a:cs typeface="Arial"/>
              <a:sym typeface="Arial"/>
            </a:endParaRPr>
          </a:p>
        </p:txBody>
      </p:sp>
      <p:sp>
        <p:nvSpPr>
          <p:cNvPr id="100" name="Google Shape;100;p1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7</a:t>
            </a:fld>
            <a:endParaRPr sz="1400">
              <a:solidFill>
                <a:srgbClr val="22222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600" b="1">
                <a:latin typeface="Times New Roman"/>
                <a:ea typeface="Times New Roman"/>
                <a:cs typeface="Times New Roman"/>
                <a:sym typeface="Times New Roman"/>
              </a:rPr>
              <a:t>Types of Active attacks</a:t>
            </a:r>
            <a:endParaRPr/>
          </a:p>
        </p:txBody>
      </p:sp>
      <p:sp>
        <p:nvSpPr>
          <p:cNvPr id="108" name="Google Shape;108;p19"/>
          <p:cNvSpPr txBox="1">
            <a:spLocks noGrp="1"/>
          </p:cNvSpPr>
          <p:nvPr>
            <p:ph type="body" idx="1"/>
          </p:nvPr>
        </p:nvSpPr>
        <p:spPr>
          <a:xfrm>
            <a:off x="942975" y="1905000"/>
            <a:ext cx="10306050" cy="3048000"/>
          </a:xfrm>
          <a:prstGeom prst="rect">
            <a:avLst/>
          </a:prstGeom>
          <a:solidFill>
            <a:schemeClr val="lt1"/>
          </a:solidFill>
          <a:ln>
            <a:noFill/>
          </a:ln>
        </p:spPr>
        <p:txBody>
          <a:bodyPr spcFirstLastPara="1" wrap="square" lIns="91425" tIns="45700" rIns="91425" bIns="45700" anchor="t" anchorCtr="0">
            <a:noAutofit/>
          </a:bodyPr>
          <a:lstStyle/>
          <a:p>
            <a:pPr marL="342900" lvl="0" indent="-215900" algn="just" rtl="0">
              <a:lnSpc>
                <a:spcPct val="100000"/>
              </a:lnSpc>
              <a:spcBef>
                <a:spcPts val="0"/>
              </a:spcBef>
              <a:spcAft>
                <a:spcPts val="0"/>
              </a:spcAft>
              <a:buClr>
                <a:srgbClr val="0000FF"/>
              </a:buClr>
              <a:buSzPts val="2000"/>
              <a:buFont typeface="Noto Sans Symbols"/>
              <a:buNone/>
            </a:pPr>
            <a:endParaRPr sz="2000">
              <a:solidFill>
                <a:srgbClr val="124163"/>
              </a:solidFill>
              <a:latin typeface="Arial"/>
              <a:ea typeface="Arial"/>
              <a:cs typeface="Arial"/>
              <a:sym typeface="Arial"/>
            </a:endParaRPr>
          </a:p>
          <a:p>
            <a:pPr marL="342900" lvl="0" indent="-342900" algn="just" rtl="0">
              <a:lnSpc>
                <a:spcPct val="100000"/>
              </a:lnSpc>
              <a:spcBef>
                <a:spcPts val="400"/>
              </a:spcBef>
              <a:spcAft>
                <a:spcPts val="0"/>
              </a:spcAft>
              <a:buClr>
                <a:srgbClr val="124163"/>
              </a:buClr>
              <a:buSzPts val="2000"/>
              <a:buFont typeface="Noto Sans Symbols"/>
              <a:buChar char="❑"/>
            </a:pPr>
            <a:r>
              <a:rPr lang="en-IN" sz="2000">
                <a:solidFill>
                  <a:srgbClr val="124163"/>
                </a:solidFill>
                <a:latin typeface="Arial"/>
                <a:ea typeface="Arial"/>
                <a:cs typeface="Arial"/>
                <a:sym typeface="Arial"/>
              </a:rPr>
              <a:t>Message modification: In this attack, an intruder alters packet header addresses to direct a message to a different destination or modify the data on a target machine. </a:t>
            </a:r>
            <a:endParaRPr/>
          </a:p>
          <a:p>
            <a:pPr marL="342900" lvl="0" indent="-215900" algn="just" rtl="0">
              <a:lnSpc>
                <a:spcPct val="100000"/>
              </a:lnSpc>
              <a:spcBef>
                <a:spcPts val="400"/>
              </a:spcBef>
              <a:spcAft>
                <a:spcPts val="0"/>
              </a:spcAft>
              <a:buClr>
                <a:srgbClr val="0000FF"/>
              </a:buClr>
              <a:buSzPts val="2000"/>
              <a:buFont typeface="Noto Sans Symbols"/>
              <a:buNone/>
            </a:pPr>
            <a:endParaRPr sz="2000">
              <a:solidFill>
                <a:srgbClr val="124163"/>
              </a:solidFill>
              <a:latin typeface="Arial"/>
              <a:ea typeface="Arial"/>
              <a:cs typeface="Arial"/>
              <a:sym typeface="Arial"/>
            </a:endParaRPr>
          </a:p>
          <a:p>
            <a:pPr marL="342900" lvl="0" indent="-342900" algn="just" rtl="0">
              <a:lnSpc>
                <a:spcPct val="100000"/>
              </a:lnSpc>
              <a:spcBef>
                <a:spcPts val="400"/>
              </a:spcBef>
              <a:spcAft>
                <a:spcPts val="0"/>
              </a:spcAft>
              <a:buClr>
                <a:srgbClr val="124163"/>
              </a:buClr>
              <a:buSzPts val="2000"/>
              <a:buFont typeface="Noto Sans Symbols"/>
              <a:buChar char="❑"/>
            </a:pPr>
            <a:r>
              <a:rPr lang="en-IN" sz="2000">
                <a:solidFill>
                  <a:srgbClr val="124163"/>
                </a:solidFill>
                <a:latin typeface="Arial"/>
                <a:ea typeface="Arial"/>
                <a:cs typeface="Arial"/>
                <a:sym typeface="Arial"/>
              </a:rPr>
              <a:t>In a denial of service (DoS) attack, users are deprived of access to a network or web resource. This is generally accomplished by overwhelming the target with more traffic than it can handle. </a:t>
            </a:r>
            <a:endParaRPr/>
          </a:p>
          <a:p>
            <a:pPr marL="342900" lvl="0" indent="-215900" algn="just" rtl="0">
              <a:lnSpc>
                <a:spcPct val="100000"/>
              </a:lnSpc>
              <a:spcBef>
                <a:spcPts val="400"/>
              </a:spcBef>
              <a:spcAft>
                <a:spcPts val="0"/>
              </a:spcAft>
              <a:buClr>
                <a:srgbClr val="0000FF"/>
              </a:buClr>
              <a:buSzPts val="2000"/>
              <a:buFont typeface="Noto Sans Symbols"/>
              <a:buNone/>
            </a:pPr>
            <a:endParaRPr sz="2000">
              <a:solidFill>
                <a:srgbClr val="124163"/>
              </a:solidFill>
              <a:latin typeface="Arial"/>
              <a:ea typeface="Arial"/>
              <a:cs typeface="Arial"/>
              <a:sym typeface="Arial"/>
            </a:endParaRPr>
          </a:p>
          <a:p>
            <a:pPr marL="342900" lvl="0" indent="-342900" algn="just" rtl="0">
              <a:lnSpc>
                <a:spcPct val="100000"/>
              </a:lnSpc>
              <a:spcBef>
                <a:spcPts val="400"/>
              </a:spcBef>
              <a:spcAft>
                <a:spcPts val="0"/>
              </a:spcAft>
              <a:buClr>
                <a:srgbClr val="124163"/>
              </a:buClr>
              <a:buSzPts val="2000"/>
              <a:buFont typeface="Noto Sans Symbols"/>
              <a:buChar char="❑"/>
            </a:pPr>
            <a:r>
              <a:rPr lang="en-IN" sz="2000">
                <a:solidFill>
                  <a:srgbClr val="124163"/>
                </a:solidFill>
                <a:latin typeface="Arial"/>
                <a:ea typeface="Arial"/>
                <a:cs typeface="Arial"/>
                <a:sym typeface="Arial"/>
              </a:rPr>
              <a:t>In a distributed denial-of-service (DDoS) exploit, large numbers of compromised systems (sometimes called a botnet or zombie army) attack a single target. </a:t>
            </a:r>
            <a:endParaRPr/>
          </a:p>
        </p:txBody>
      </p:sp>
      <p:sp>
        <p:nvSpPr>
          <p:cNvPr id="109" name="Google Shape;109;p1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1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8</a:t>
            </a:fld>
            <a:endParaRPr sz="1400">
              <a:solidFill>
                <a:srgbClr val="22222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0" y="0"/>
            <a:ext cx="12192000" cy="593725"/>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b="1">
                <a:latin typeface="Times New Roman"/>
                <a:ea typeface="Times New Roman"/>
                <a:cs typeface="Times New Roman"/>
                <a:sym typeface="Times New Roman"/>
              </a:rPr>
              <a:t>Passive Attack</a:t>
            </a:r>
            <a:endParaRPr b="1">
              <a:latin typeface="Times New Roman"/>
              <a:ea typeface="Times New Roman"/>
              <a:cs typeface="Times New Roman"/>
              <a:sym typeface="Times New Roman"/>
            </a:endParaRPr>
          </a:p>
        </p:txBody>
      </p:sp>
      <p:sp>
        <p:nvSpPr>
          <p:cNvPr id="117" name="Google Shape;117;p20"/>
          <p:cNvSpPr txBox="1">
            <a:spLocks noGrp="1"/>
          </p:cNvSpPr>
          <p:nvPr>
            <p:ph type="body" idx="1"/>
          </p:nvPr>
        </p:nvSpPr>
        <p:spPr>
          <a:xfrm>
            <a:off x="942975" y="1600200"/>
            <a:ext cx="10306050" cy="3428999"/>
          </a:xfrm>
          <a:prstGeom prst="rect">
            <a:avLst/>
          </a:prstGeom>
          <a:solidFill>
            <a:schemeClr val="lt1"/>
          </a:solid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124163"/>
              </a:buClr>
              <a:buSzPts val="2000"/>
              <a:buFont typeface="Noto Sans Symbols"/>
              <a:buChar char="❑"/>
            </a:pPr>
            <a:r>
              <a:rPr lang="en-IN" sz="2000" b="1">
                <a:solidFill>
                  <a:srgbClr val="124163"/>
                </a:solidFill>
                <a:latin typeface="Arial"/>
                <a:ea typeface="Arial"/>
                <a:cs typeface="Arial"/>
                <a:sym typeface="Arial"/>
              </a:rPr>
              <a:t>Passive Attacks</a:t>
            </a:r>
            <a:r>
              <a:rPr lang="en-IN" sz="2000">
                <a:solidFill>
                  <a:srgbClr val="124163"/>
                </a:solidFill>
                <a:latin typeface="Arial"/>
                <a:ea typeface="Arial"/>
                <a:cs typeface="Arial"/>
                <a:sym typeface="Arial"/>
              </a:rPr>
              <a:t>: Passive attacks are relatively scarce from a classification perspective, but can be carried out with relative ease, particularly if the traffic is not encrypted. </a:t>
            </a:r>
            <a:endParaRPr/>
          </a:p>
          <a:p>
            <a:pPr marL="342900" lvl="0" indent="-215900" algn="just" rtl="0">
              <a:lnSpc>
                <a:spcPct val="100000"/>
              </a:lnSpc>
              <a:spcBef>
                <a:spcPts val="400"/>
              </a:spcBef>
              <a:spcAft>
                <a:spcPts val="0"/>
              </a:spcAft>
              <a:buClr>
                <a:srgbClr val="0000FF"/>
              </a:buClr>
              <a:buSzPts val="2000"/>
              <a:buFont typeface="Noto Sans Symbols"/>
              <a:buNone/>
            </a:pPr>
            <a:endParaRPr sz="2000" b="1">
              <a:solidFill>
                <a:srgbClr val="124163"/>
              </a:solidFill>
              <a:latin typeface="Arial"/>
              <a:ea typeface="Arial"/>
              <a:cs typeface="Arial"/>
              <a:sym typeface="Arial"/>
            </a:endParaRPr>
          </a:p>
        </p:txBody>
      </p:sp>
      <p:sp>
        <p:nvSpPr>
          <p:cNvPr id="118" name="Google Shape;118;p2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IN" sz="1400">
                <a:solidFill>
                  <a:srgbClr val="222222"/>
                </a:solidFill>
                <a:latin typeface="Arial"/>
                <a:ea typeface="Arial"/>
                <a:cs typeface="Arial"/>
                <a:sym typeface="Arial"/>
              </a:rPr>
              <a:t>9</a:t>
            </a:fld>
            <a:endParaRPr sz="1400">
              <a:solidFill>
                <a:srgbClr val="22222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Violet">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1532</Words>
  <Application>Microsoft Office PowerPoint</Application>
  <PresentationFormat>Widescreen</PresentationFormat>
  <Paragraphs>155</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Times New Roman</vt:lpstr>
      <vt:lpstr>Noto Sans Symbols</vt:lpstr>
      <vt:lpstr>Calibri</vt:lpstr>
      <vt:lpstr>Bell MT</vt:lpstr>
      <vt:lpstr>Office Theme</vt:lpstr>
      <vt:lpstr>Threat Actors, Attacks, and Mitigation</vt:lpstr>
      <vt:lpstr>PowerPoint Presentation</vt:lpstr>
      <vt:lpstr>Threat</vt:lpstr>
      <vt:lpstr>Threat Actors</vt:lpstr>
      <vt:lpstr>PowerPoint Presentation</vt:lpstr>
      <vt:lpstr>Active Attack</vt:lpstr>
      <vt:lpstr>Types of Active attacks: </vt:lpstr>
      <vt:lpstr>Types of Active attacks</vt:lpstr>
      <vt:lpstr>Passive Attack</vt:lpstr>
      <vt:lpstr>Types of Passive Attack</vt:lpstr>
      <vt:lpstr>Types of Passive Attacks</vt:lpstr>
      <vt:lpstr>PowerPoint Presentation</vt:lpstr>
      <vt:lpstr>Types of Attacks</vt:lpstr>
      <vt:lpstr>PowerPoint Presentation</vt:lpstr>
      <vt:lpstr>Types of Attacks</vt:lpstr>
      <vt:lpstr>SQL  Injection attacks </vt:lpstr>
      <vt:lpstr>Injection attacks </vt:lpstr>
      <vt:lpstr>DNS Spoofing </vt:lpstr>
      <vt:lpstr>DNS Spoofing </vt:lpstr>
      <vt:lpstr>DNS Spoofing </vt:lpstr>
      <vt:lpstr>DNS Spoofing </vt:lpstr>
      <vt:lpstr>DNS Spoofing </vt:lpstr>
      <vt:lpstr>DNS Spoofing </vt:lpstr>
      <vt:lpstr>PowerPoint Presentation</vt:lpstr>
      <vt:lpstr>Virus</vt:lpstr>
      <vt:lpstr>Virus</vt:lpstr>
      <vt:lpstr>Virus</vt:lpstr>
      <vt:lpstr>Virus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Actors, Attacks, and Mitigation</dc:title>
  <cp:lastModifiedBy>Dhrish Kumari</cp:lastModifiedBy>
  <cp:revision>1</cp:revision>
  <dcterms:modified xsi:type="dcterms:W3CDTF">2023-07-11T05:04:41Z</dcterms:modified>
</cp:coreProperties>
</file>