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</p:sldIdLst>
  <p:sldSz cy="6858000" cx="12192000"/>
  <p:notesSz cx="6858000" cy="9144000"/>
  <p:embeddedFontLst>
    <p:embeddedFont>
      <p:font typeface="Bell MT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BellMT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font" Target="fonts/BellMT-bold.fntdata"/><Relationship Id="rId23" Type="http://schemas.openxmlformats.org/officeDocument/2006/relationships/slide" Target="slides/slide18.xml"/><Relationship Id="rId67" Type="http://schemas.openxmlformats.org/officeDocument/2006/relationships/font" Target="fonts/BellMT-regular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BellMT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0" name="Google Shape;50;p1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0000"/>
                </a:solidFill>
              </a:rPr>
              <a:t>1/22/2022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1" name="Google Shape;51;p1:notes"/>
          <p:cNvSpPr txBox="1"/>
          <p:nvPr>
            <p:ph idx="11" type="ftr"/>
          </p:nvPr>
        </p:nvSpPr>
        <p:spPr>
          <a:xfrm>
            <a:off x="0" y="9374188"/>
            <a:ext cx="2919413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J. Saira banu; School of Computing Science and Engineering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1/22/2022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4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cs490ns - cotter</a:t>
            </a:r>
            <a:endParaRPr/>
          </a:p>
        </p:txBody>
      </p:sp>
      <p:sp>
        <p:nvSpPr>
          <p:cNvPr id="155" name="Google Shape;155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1/22/2022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5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cs490ns - cotter</a:t>
            </a:r>
            <a:endParaRPr/>
          </a:p>
        </p:txBody>
      </p:sp>
      <p:sp>
        <p:nvSpPr>
          <p:cNvPr id="166" name="Google Shape;166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1/22/2022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16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cs490ns - cotter</a:t>
            </a:r>
            <a:endParaRPr/>
          </a:p>
        </p:txBody>
      </p:sp>
      <p:sp>
        <p:nvSpPr>
          <p:cNvPr id="177" name="Google Shape;177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1/22/2022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17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cs490ns - cotter</a:t>
            </a:r>
            <a:endParaRPr/>
          </a:p>
        </p:txBody>
      </p:sp>
      <p:sp>
        <p:nvSpPr>
          <p:cNvPr id="188" name="Google Shape;188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1/22/2022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8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cs490ns - cotter</a:t>
            </a:r>
            <a:endParaRPr/>
          </a:p>
        </p:txBody>
      </p:sp>
      <p:sp>
        <p:nvSpPr>
          <p:cNvPr id="199" name="Google Shape;199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1/22/2022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19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cs490ns - cotter</a:t>
            </a:r>
            <a:endParaRPr/>
          </a:p>
        </p:txBody>
      </p:sp>
      <p:sp>
        <p:nvSpPr>
          <p:cNvPr id="210" name="Google Shape;210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Google Shape;21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1/22/2022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0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cs490ns - cotter</a:t>
            </a:r>
            <a:endParaRPr/>
          </a:p>
        </p:txBody>
      </p:sp>
      <p:sp>
        <p:nvSpPr>
          <p:cNvPr id="221" name="Google Shape;221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1/22/2022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21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cs490ns - cotter</a:t>
            </a:r>
            <a:endParaRPr/>
          </a:p>
        </p:txBody>
      </p:sp>
      <p:sp>
        <p:nvSpPr>
          <p:cNvPr id="232" name="Google Shape;232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1/22/2022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22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cs490ns - cotter</a:t>
            </a:r>
            <a:endParaRPr/>
          </a:p>
        </p:txBody>
      </p:sp>
      <p:sp>
        <p:nvSpPr>
          <p:cNvPr id="243" name="Google Shape;243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1/22/2022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23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cs490ns - cotter</a:t>
            </a:r>
            <a:endParaRPr/>
          </a:p>
        </p:txBody>
      </p:sp>
      <p:sp>
        <p:nvSpPr>
          <p:cNvPr id="254" name="Google Shape;254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1/22/2022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24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cs490ns - cotter</a:t>
            </a:r>
            <a:endParaRPr/>
          </a:p>
        </p:txBody>
      </p:sp>
      <p:sp>
        <p:nvSpPr>
          <p:cNvPr id="265" name="Google Shape;265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1/22/2022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25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cs490ns - cotter</a:t>
            </a:r>
            <a:endParaRPr/>
          </a:p>
        </p:txBody>
      </p:sp>
      <p:sp>
        <p:nvSpPr>
          <p:cNvPr id="276" name="Google Shape;276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Google Shape;27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1" name="Google Shape;29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Google Shape;30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1/22/2022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30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cs490ns - cotter</a:t>
            </a:r>
            <a:endParaRPr/>
          </a:p>
        </p:txBody>
      </p:sp>
      <p:sp>
        <p:nvSpPr>
          <p:cNvPr id="315" name="Google Shape;315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Google Shape;31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Google Shape;32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4" name="Google Shape;334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1/22/2022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33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cs490ns - cotter</a:t>
            </a:r>
            <a:endParaRPr/>
          </a:p>
        </p:txBody>
      </p:sp>
      <p:sp>
        <p:nvSpPr>
          <p:cNvPr id="340" name="Google Shape;340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2" name="Google Shape;34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8" name="Google Shape;368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7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1/22/2022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37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cs490ns - cotter</a:t>
            </a:r>
            <a:endParaRPr/>
          </a:p>
        </p:txBody>
      </p:sp>
      <p:sp>
        <p:nvSpPr>
          <p:cNvPr id="374" name="Google Shape;374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6" name="Google Shape;37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4" name="Google Shape;38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3" name="Google Shape;393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8" name="Google Shape;39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1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1/22/2022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" name="Google Shape;407;p41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cs490ns - cotter</a:t>
            </a:r>
            <a:endParaRPr/>
          </a:p>
        </p:txBody>
      </p:sp>
      <p:sp>
        <p:nvSpPr>
          <p:cNvPr id="408" name="Google Shape;408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9" name="Google Shape;409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0" name="Google Shape;41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Google Shape;41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9" name="Google Shape;419;p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7" name="Google Shape;42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8" name="Google Shape;428;p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6" name="Google Shape;436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1" name="Google Shape;44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 Policies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Data policies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 Address different aspects of how data should be handled within an organization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Data storage policy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- Set of procedures designed to control and manage data within organization by specifying data collection and storage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Data retention policy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- Outlines how to maintain information in user’s possession for predetermined length of time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Data wiping and disposing policy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 Addresses how and when data will ultimately be erased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2" name="Google Shape;442;p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9" name="Google Shape;449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4" name="Google Shape;45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Google Shape;455;p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8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1/22/2022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3" name="Google Shape;463;p48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cs490ns - cotter</a:t>
            </a:r>
            <a:endParaRPr/>
          </a:p>
        </p:txBody>
      </p:sp>
      <p:sp>
        <p:nvSpPr>
          <p:cNvPr id="464" name="Google Shape;464;p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5" name="Google Shape;465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6" name="Google Shape;46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4" name="Google Shape;474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5" name="Google Shape;475;p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3" name="Google Shape;483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4" name="Google Shape;484;p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2" name="Google Shape;492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2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1/22/2022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7" name="Google Shape;497;p52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cs490ns - cotter</a:t>
            </a:r>
            <a:endParaRPr/>
          </a:p>
        </p:txBody>
      </p:sp>
      <p:sp>
        <p:nvSpPr>
          <p:cNvPr id="498" name="Google Shape;498;p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9" name="Google Shape;499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0" name="Google Shape;500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8" name="Google Shape;508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9" name="Google Shape;509;p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7" name="Google Shape;517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8" name="Google Shape;518;p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6" name="Google Shape;526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7" name="Google Shape;527;p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5" name="Google Shape;535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6" name="Google Shape;536;p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4" name="Google Shape;544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5" name="Google Shape;545;p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3" name="Google Shape;553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4" name="Google Shape;554;p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2" name="Google Shape;562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3" name="Google Shape;563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1" name="Google Shape;571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2" name="Google Shape;572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0" name="Google Shape;580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1/22/2022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7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cs490ns - cotter</a:t>
            </a:r>
            <a:endParaRPr/>
          </a:p>
        </p:txBody>
      </p:sp>
      <p:sp>
        <p:nvSpPr>
          <p:cNvPr id="94" name="Google Shape;94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24163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609601" y="273051"/>
            <a:ext cx="4011084" cy="11620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766735" y="273051"/>
            <a:ext cx="6815667" cy="58531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 sz="2800">
                <a:solidFill>
                  <a:srgbClr val="002060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609601" y="1435102"/>
            <a:ext cx="4011084" cy="46910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124163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030A0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2389717" y="5367339"/>
            <a:ext cx="7315200" cy="8048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124163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030A0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 rot="5400000">
            <a:off x="3149601" y="-2522537"/>
            <a:ext cx="5959475" cy="121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 rot="5400000">
            <a:off x="7285038" y="1828803"/>
            <a:ext cx="5851525" cy="2743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 rot="5400000">
            <a:off x="1697038" y="-812797"/>
            <a:ext cx="5851525" cy="802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4031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4031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6519863"/>
            <a:ext cx="12192000" cy="3079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  										                                    Slide No </a:t>
            </a: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cseweb.ucsd.edu/users/swanson/papers/Fast2011SecErase.pdf" TargetMode="External"/><Relationship Id="rId4" Type="http://schemas.openxmlformats.org/officeDocument/2006/relationships/hyperlink" Target="http://cseweb.ucsd.edu/users/swanson/papers/Fast2011SecErase.pdf" TargetMode="External"/><Relationship Id="rId5" Type="http://schemas.openxmlformats.org/officeDocument/2006/relationships/hyperlink" Target="http://cseweb.ucsd.edu/users/swanson/papers/Fast2011SecErase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-6927" y="304800"/>
            <a:ext cx="12192000" cy="1981200"/>
          </a:xfrm>
          <a:prstGeom prst="rect">
            <a:avLst/>
          </a:prstGeom>
          <a:solidFill>
            <a:srgbClr val="00206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Security Policies and Procedures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ybersecurity norms: CISO at each &amp;#39;responsible entity&amp;#39; | Business News,The  Indian Express" id="54" name="Google Shape;5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515551"/>
            <a:ext cx="6858000" cy="381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1981200" y="304800"/>
            <a:ext cx="8229600" cy="1143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Designing a Security Policy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1524000" y="1143000"/>
            <a:ext cx="8991600" cy="525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•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Standard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124163"/>
              </a:buClr>
              <a:buSzPct val="1000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Collection of requirements specific to the system or procedure that must be met by everyone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7030A0"/>
              </a:buClr>
              <a:buSzPct val="100000"/>
              <a:buChar char="•"/>
            </a:pPr>
            <a:r>
              <a:rPr lang="en-US"/>
              <a:t>Example: Only fully patched laptops can connect to the network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7030A0"/>
              </a:buClr>
              <a:buSzPct val="100000"/>
              <a:buChar char="•"/>
            </a:pPr>
            <a:r>
              <a:rPr lang="en-US"/>
              <a:t>Example: All computers must have antivirus software installed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0000FF"/>
              </a:buClr>
              <a:buSzPct val="100000"/>
              <a:buChar char="•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Guideline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124163"/>
              </a:buClr>
              <a:buSzPct val="1000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Collection of suggestions that should be implemented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7030A0"/>
              </a:buClr>
              <a:buSzPct val="100000"/>
              <a:buChar char="•"/>
            </a:pPr>
            <a:r>
              <a:rPr lang="en-US"/>
              <a:t>Example: Wash your hands before eating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0000FF"/>
              </a:buClr>
              <a:buSzPct val="100000"/>
              <a:buChar char="•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Policy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124163"/>
              </a:buClr>
              <a:buSzPct val="1000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Document that outlines specific requirements or rules that must be met</a:t>
            </a:r>
            <a:endParaRPr/>
          </a:p>
          <a:p>
            <a:pPr indent="-274319" lvl="2" marL="1122426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Noto Sans Symbols"/>
              <a:buChar char="⚫"/>
            </a:pPr>
            <a:r>
              <a:rPr lang="en-US"/>
              <a:t>Frequently refers to standards and guidelines</a:t>
            </a:r>
            <a:endParaRPr/>
          </a:p>
          <a:p>
            <a:pPr indent="-274319" lvl="2" marL="1122426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Noto Sans Symbols"/>
              <a:buChar char="⚫"/>
            </a:pPr>
            <a:r>
              <a:rPr lang="en-US"/>
              <a:t>Example: All passwords must be 8 characters long as defined in the password standard.</a:t>
            </a:r>
            <a:endParaRPr/>
          </a:p>
          <a:p>
            <a:pPr indent="-121284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124163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1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3209"/>
              <a:buNone/>
            </a:pPr>
            <a:r>
              <a:rPr b="1" lang="en-US"/>
              <a:t>Designing a Security Policy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Characteristics of a policy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Communicates a consensus of judgment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Defines appropriate user behavior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Identifies needed tools and procedures are needed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Provides directives for Human Resource action in response to inappropriate behavior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Helpful in the event that it is necessary to discipline or prosecute violators</a:t>
            </a:r>
            <a:endParaRPr/>
          </a:p>
        </p:txBody>
      </p:sp>
      <p:sp>
        <p:nvSpPr>
          <p:cNvPr id="132" name="Google Shape;132;p2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3209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Three phases of the security policy cycle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1676400" y="1371600"/>
            <a:ext cx="8458200" cy="4525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First Phase - Risk Management assessment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Asset identification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Threat identification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Vulnerability appraisal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Risk assessment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Risk mitigation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Second Phase - Create the policy using information from risk management study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Final Phase - Review the policy for compliance</a:t>
            </a:r>
            <a:endParaRPr/>
          </a:p>
        </p:txBody>
      </p:sp>
      <p:sp>
        <p:nvSpPr>
          <p:cNvPr id="141" name="Google Shape;141;p2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4724401" y="4770439"/>
            <a:ext cx="3135313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14-2 Security policy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Cengage Learning 2012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1219200"/>
            <a:ext cx="72390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cs490ns-cotter</a:t>
            </a:r>
            <a:endParaRPr/>
          </a:p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5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Asset Identification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Many different classes of assets.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Asset Identifiers: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Asset Name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Serial No.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Model No.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Dates of purchase / version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Anything that helps to uniquely identify the asset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cs490ns-cotter</a:t>
            </a:r>
            <a:endParaRPr/>
          </a:p>
        </p:txBody>
      </p:sp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6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Asset Identification (cont)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Relative Value of Asset: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How critical is this asset to the organization?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Is it a profit generator?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Is it a revenue generator?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What is its replacement cost?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What is its protection cost?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How long would it take to replace?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cs490ns-cotter</a:t>
            </a:r>
            <a:endParaRPr/>
          </a:p>
        </p:txBody>
      </p:sp>
      <p:sp>
        <p:nvSpPr>
          <p:cNvPr id="182" name="Google Shape;182;p27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7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Threat Identification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Types of Threats: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Hardware failures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Acts of God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Human error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Theft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Sabotage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Compromise of Intellectual Property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etc.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Times New Roman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cs490ns-cotter</a:t>
            </a:r>
            <a:endParaRPr/>
          </a:p>
        </p:txBody>
      </p:sp>
      <p:sp>
        <p:nvSpPr>
          <p:cNvPr id="193" name="Google Shape;193;p28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8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Attack Tree</a:t>
            </a:r>
            <a:endParaRPr/>
          </a:p>
        </p:txBody>
      </p:sp>
      <p:pic>
        <p:nvPicPr>
          <p:cNvPr id="195" name="Google Shape;19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962151"/>
            <a:ext cx="8229600" cy="3802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cs490ns-cotter</a:t>
            </a:r>
            <a:endParaRPr/>
          </a:p>
        </p:txBody>
      </p:sp>
      <p:sp>
        <p:nvSpPr>
          <p:cNvPr id="204" name="Google Shape;204;p29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9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Vulnerability Appraisal</a:t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To assist with determining vulnerabilities of hardware and software assets, use vulnerability scanners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Examples: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Nessus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nmap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etc.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cs490ns-cotter</a:t>
            </a:r>
            <a:endParaRPr/>
          </a:p>
        </p:txBody>
      </p:sp>
      <p:sp>
        <p:nvSpPr>
          <p:cNvPr id="215" name="Google Shape;215;p30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0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Risk Assessment</a:t>
            </a:r>
            <a:endParaRPr/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No Impact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Small Impact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Significant Impact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Major Impact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4294967295" type="ctrTitle"/>
          </p:nvPr>
        </p:nvSpPr>
        <p:spPr>
          <a:xfrm>
            <a:off x="2057400" y="2743200"/>
            <a:ext cx="7772400" cy="1143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 Security Policy?</a:t>
            </a:r>
            <a:endParaRPr b="0" i="0" sz="3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cs490ns-cotter</a:t>
            </a:r>
            <a:endParaRPr/>
          </a:p>
        </p:txBody>
      </p:sp>
      <p:sp>
        <p:nvSpPr>
          <p:cNvPr id="226" name="Google Shape;226;p31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Risk Assessment (cont)</a:t>
            </a:r>
            <a:endParaRPr/>
          </a:p>
        </p:txBody>
      </p:sp>
      <p:sp>
        <p:nvSpPr>
          <p:cNvPr id="228" name="Google Shape;228;p31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Formulas commonly used to calculate expected losses are: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Single Loss Expectancy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Annualized Loss Expectancy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An organization has three options when confronted with a risk: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Accept the risk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Diminish the risk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Transfer the risk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cs490ns-cotter</a:t>
            </a:r>
            <a:endParaRPr/>
          </a:p>
        </p:txBody>
      </p:sp>
      <p:sp>
        <p:nvSpPr>
          <p:cNvPr id="237" name="Google Shape;237;p3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2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Risk Identification (Summary)</a:t>
            </a:r>
            <a:endParaRPr/>
          </a:p>
        </p:txBody>
      </p:sp>
      <p:pic>
        <p:nvPicPr>
          <p:cNvPr id="239" name="Google Shape;23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824039"/>
            <a:ext cx="8229600" cy="4078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3"/>
          <p:cNvSpPr txBox="1"/>
          <p:nvPr>
            <p:ph type="title"/>
          </p:nvPr>
        </p:nvSpPr>
        <p:spPr>
          <a:xfrm>
            <a:off x="1524000" y="244476"/>
            <a:ext cx="9144000" cy="14319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Designing a Security Policy?</a:t>
            </a:r>
            <a:endParaRPr/>
          </a:p>
        </p:txBody>
      </p:sp>
      <p:sp>
        <p:nvSpPr>
          <p:cNvPr id="250" name="Google Shape;250;p33"/>
          <p:cNvSpPr txBox="1"/>
          <p:nvPr>
            <p:ph idx="1" type="body"/>
          </p:nvPr>
        </p:nvSpPr>
        <p:spPr>
          <a:xfrm>
            <a:off x="2286000" y="1676400"/>
            <a:ext cx="77724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A policy is a document that outlines specific requirements or rules that must be met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Has standard characteristics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Correct vehicle for an organization to use when establishing information security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A standard is a collection of requirements specific to the system or procedure that must be met by everyone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A guideline is a collection of suggestions that should be implemented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cs490ns-cotter</a:t>
            </a:r>
            <a:endParaRPr/>
          </a:p>
        </p:txBody>
      </p:sp>
      <p:sp>
        <p:nvSpPr>
          <p:cNvPr id="259" name="Google Shape;259;p3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4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Balancing Control and Trust</a:t>
            </a:r>
            <a:endParaRPr/>
          </a:p>
        </p:txBody>
      </p:sp>
      <p:sp>
        <p:nvSpPr>
          <p:cNvPr id="261" name="Google Shape;261;p34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To create an effective security policy, two elements must be carefully balanced: trust and control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Three models of trust: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Trust everyone all of the 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Trust no one at any 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Trust some people some of the time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cs490ns-cotter</a:t>
            </a:r>
            <a:endParaRPr/>
          </a:p>
        </p:txBody>
      </p:sp>
      <p:sp>
        <p:nvSpPr>
          <p:cNvPr id="270" name="Google Shape;270;p35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5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Security Policies</a:t>
            </a:r>
            <a:endParaRPr/>
          </a:p>
        </p:txBody>
      </p:sp>
      <p:sp>
        <p:nvSpPr>
          <p:cNvPr id="272" name="Google Shape;272;p35"/>
          <p:cNvSpPr txBox="1"/>
          <p:nvPr>
            <p:ph idx="1" type="body"/>
          </p:nvPr>
        </p:nvSpPr>
        <p:spPr>
          <a:xfrm>
            <a:off x="1981200" y="1371601"/>
            <a:ext cx="8229600" cy="4525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Requirements: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Must be able to implement and enforce the policy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Must be concise and easy to understand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Must Balance protection with productivity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Recommendations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Should state reasons why the policy is needed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Should Describe what is covered by the policy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Should Outline how violations will be handled.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cs490ns-cotter</a:t>
            </a:r>
            <a:endParaRPr/>
          </a:p>
        </p:txBody>
      </p:sp>
      <p:sp>
        <p:nvSpPr>
          <p:cNvPr id="281" name="Google Shape;281;p3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6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Security Policy Team</a:t>
            </a:r>
            <a:endParaRPr/>
          </a:p>
        </p:txBody>
      </p:sp>
      <p:sp>
        <p:nvSpPr>
          <p:cNvPr id="283" name="Google Shape;283;p36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The team should have these representatives: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Senior level administrator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Member of management who can enforce the policy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Member of the legal staff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Representative from the user community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/>
          <p:nvPr>
            <p:ph idx="4294967295" type="ctrTitle"/>
          </p:nvPr>
        </p:nvSpPr>
        <p:spPr>
          <a:xfrm>
            <a:off x="2057400" y="2743200"/>
            <a:ext cx="7772400" cy="1143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Security Policies</a:t>
            </a:r>
            <a:endParaRPr b="1" i="0" sz="3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Types of Security Policies</a:t>
            </a:r>
            <a:endParaRPr/>
          </a:p>
        </p:txBody>
      </p:sp>
      <p:sp>
        <p:nvSpPr>
          <p:cNvPr id="295" name="Google Shape;295;p38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Most organizations have security (sub) policies that address: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Acceptable use policy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Privacy policy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Security-related human resource policy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Password management and complexity policy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Disposal and destruction policy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Service level agreements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Personally identifiable information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Classification of information policy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Ethics policy</a:t>
            </a:r>
            <a:endParaRPr/>
          </a:p>
        </p:txBody>
      </p:sp>
      <p:sp>
        <p:nvSpPr>
          <p:cNvPr id="296" name="Google Shape;296;p3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38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p39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9"/>
          <p:cNvSpPr txBox="1"/>
          <p:nvPr/>
        </p:nvSpPr>
        <p:spPr>
          <a:xfrm>
            <a:off x="1630363" y="2724150"/>
            <a:ext cx="2514600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14-3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 of security policies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801" y="311150"/>
            <a:ext cx="6270625" cy="5995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 txBox="1"/>
          <p:nvPr>
            <p:ph idx="4294967295" type="ctrTitle"/>
          </p:nvPr>
        </p:nvSpPr>
        <p:spPr>
          <a:xfrm>
            <a:off x="2057400" y="2743200"/>
            <a:ext cx="7772400" cy="1143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Acceptable use policy</a:t>
            </a:r>
            <a:endParaRPr b="0" i="0" sz="3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What Is a Security Policy?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Document that outlines protections to ensure organization’s assets face minimal risks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Higher level definition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Set of management statements that define organization’s philosophy of how to safeguard information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Lower level definition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Rules for computer access and how the rules are carried out</a:t>
            </a:r>
            <a:endParaRPr/>
          </a:p>
        </p:txBody>
      </p:sp>
      <p:sp>
        <p:nvSpPr>
          <p:cNvPr id="67" name="Google Shape;67;p1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cs490ns-cotter</a:t>
            </a:r>
            <a:endParaRPr/>
          </a:p>
        </p:txBody>
      </p:sp>
      <p:sp>
        <p:nvSpPr>
          <p:cNvPr id="320" name="Google Shape;320;p41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Acceptable Use Policy (AUP)</a:t>
            </a:r>
            <a:endParaRPr/>
          </a:p>
        </p:txBody>
      </p:sp>
      <p:sp>
        <p:nvSpPr>
          <p:cNvPr id="322" name="Google Shape;322;p41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Defines what actions users of a system may perform while using computing and networking equipment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Should have an overview regarding what is covered by this policy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Unacceptable use should also be outlined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3209"/>
              <a:buNone/>
            </a:pPr>
            <a:r>
              <a:rPr lang="en-US"/>
              <a:t>Acceptable Use Policy (AUP)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2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Acceptable use policy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Policy that defines actions users may perform while accessing systems and the network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Users include employees, vendors, contractors, and visitors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Typically covers all computer use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Unacceptable use may also be outlined by the AUP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Acceptable use policies are generally considered to be the most important information security policies</a:t>
            </a:r>
            <a:endParaRPr/>
          </a:p>
        </p:txBody>
      </p:sp>
      <p:sp>
        <p:nvSpPr>
          <p:cNvPr id="330" name="Google Shape;330;p4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p4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3"/>
          <p:cNvSpPr txBox="1"/>
          <p:nvPr>
            <p:ph idx="4294967295" type="ctrTitle"/>
          </p:nvPr>
        </p:nvSpPr>
        <p:spPr>
          <a:xfrm>
            <a:off x="2057400" y="2743200"/>
            <a:ext cx="7772400" cy="1143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Privacy Policy</a:t>
            </a:r>
            <a:endParaRPr b="1" i="0" sz="3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cs490ns-cotter</a:t>
            </a:r>
            <a:endParaRPr/>
          </a:p>
        </p:txBody>
      </p:sp>
      <p:sp>
        <p:nvSpPr>
          <p:cNvPr id="345" name="Google Shape;345;p4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4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Privacy Policy</a:t>
            </a:r>
            <a:endParaRPr/>
          </a:p>
        </p:txBody>
      </p:sp>
      <p:sp>
        <p:nvSpPr>
          <p:cNvPr id="347" name="Google Shape;347;p44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Privacy is of growing concern among today’s consumers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Organizations should have a privacy policy that outlines how the organization uses information it collects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3209"/>
              <a:buNone/>
            </a:pPr>
            <a:r>
              <a:rPr lang="en-US"/>
              <a:t>Privacy Policy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5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Privacy policy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Also called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personally identifiable information policy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Outlines how organization uses personal information it collects</a:t>
            </a:r>
            <a:endParaRPr/>
          </a:p>
        </p:txBody>
      </p:sp>
      <p:sp>
        <p:nvSpPr>
          <p:cNvPr id="355" name="Google Shape;355;p4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p45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3" name="Google Shape;363;p4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6"/>
          <p:cNvSpPr txBox="1"/>
          <p:nvPr/>
        </p:nvSpPr>
        <p:spPr>
          <a:xfrm>
            <a:off x="4583114" y="5181600"/>
            <a:ext cx="3271837" cy="554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14-3 Sample privacy policy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Cengage Learning 2012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685801"/>
            <a:ext cx="6580188" cy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7"/>
          <p:cNvSpPr txBox="1"/>
          <p:nvPr>
            <p:ph idx="4294967295" type="ctrTitle"/>
          </p:nvPr>
        </p:nvSpPr>
        <p:spPr>
          <a:xfrm>
            <a:off x="2057400" y="2743200"/>
            <a:ext cx="7772400" cy="1143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 Resource Policy</a:t>
            </a:r>
            <a:endParaRPr b="1" i="0" sz="3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cs490ns-cotter</a:t>
            </a:r>
            <a:endParaRPr/>
          </a:p>
        </p:txBody>
      </p:sp>
      <p:sp>
        <p:nvSpPr>
          <p:cNvPr id="379" name="Google Shape;379;p48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8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Human Resource Policy</a:t>
            </a:r>
            <a:endParaRPr/>
          </a:p>
        </p:txBody>
      </p:sp>
      <p:sp>
        <p:nvSpPr>
          <p:cNvPr id="381" name="Google Shape;381;p48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Policies of the organization that address human resources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Should include statements regarding how an employee’s information technology resources will be addressed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When hired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When fired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For leave-of-absence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Temporary promotions or transfers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9"/>
          <p:cNvSpPr txBox="1"/>
          <p:nvPr>
            <p:ph type="title"/>
          </p:nvPr>
        </p:nvSpPr>
        <p:spPr>
          <a:xfrm>
            <a:off x="1981200" y="86480"/>
            <a:ext cx="8229600" cy="1143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Security-related human resource policy</a:t>
            </a:r>
            <a:endParaRPr/>
          </a:p>
        </p:txBody>
      </p:sp>
      <p:sp>
        <p:nvSpPr>
          <p:cNvPr id="388" name="Google Shape;388;p49"/>
          <p:cNvSpPr txBox="1"/>
          <p:nvPr>
            <p:ph idx="1" type="body"/>
          </p:nvPr>
        </p:nvSpPr>
        <p:spPr>
          <a:xfrm>
            <a:off x="1676400" y="1219200"/>
            <a:ext cx="8915400" cy="533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Information about technology resources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7030A0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How resources are used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7030A0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Acceptable use and security policies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7030A0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Penalties for violating policies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124163"/>
              </a:buClr>
              <a:buSzPct val="1000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Due process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7030A0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Treating all accused persons in an equal fashion, using established rules and principles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124163"/>
              </a:buClr>
              <a:buSzPct val="1000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Due diligence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7030A0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Any investigation into suspicious employee conduct will examine all material facts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124163"/>
              </a:buClr>
              <a:buSzPct val="1000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Typically presented at employee orientation session after employee is hired and may include statements regarding actions to be taken when employee is terminated</a:t>
            </a:r>
            <a:endParaRPr/>
          </a:p>
          <a:p>
            <a:pPr indent="-121284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124163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9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0" name="Google Shape;390;p49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0"/>
          <p:cNvSpPr txBox="1"/>
          <p:nvPr>
            <p:ph idx="4294967295" type="ctrTitle"/>
          </p:nvPr>
        </p:nvSpPr>
        <p:spPr>
          <a:xfrm>
            <a:off x="2057400" y="2743200"/>
            <a:ext cx="7772400" cy="1143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Password Management Policy</a:t>
            </a:r>
            <a:endParaRPr b="1" i="0" sz="3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3209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What Is a Security Policy? (cont’d.)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Security policy functions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Documents management’s overall intention and direction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Details specific risks and how to address them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Provides controls to direct employee behavior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Helps create a security-aware organizational culture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Helps ensure employee behavior is directed and monitored</a:t>
            </a:r>
            <a:endParaRPr/>
          </a:p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3209"/>
              <a:buNone/>
            </a:pPr>
            <a:r>
              <a:rPr lang="en-US"/>
              <a:t>Password Management Policy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51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Password management and complexity policy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Addresses how passwords are created and managed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Reminds users of differences between strong and weak passwords</a:t>
            </a:r>
            <a:endParaRPr/>
          </a:p>
        </p:txBody>
      </p:sp>
      <p:sp>
        <p:nvSpPr>
          <p:cNvPr id="403" name="Google Shape;403;p51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p51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cs490ns-cotter</a:t>
            </a:r>
            <a:endParaRPr/>
          </a:p>
        </p:txBody>
      </p:sp>
      <p:sp>
        <p:nvSpPr>
          <p:cNvPr id="413" name="Google Shape;413;p5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52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Password Management Policy</a:t>
            </a:r>
            <a:endParaRPr/>
          </a:p>
        </p:txBody>
      </p:sp>
      <p:sp>
        <p:nvSpPr>
          <p:cNvPr id="415" name="Google Shape;415;p52"/>
          <p:cNvSpPr txBox="1"/>
          <p:nvPr>
            <p:ph idx="1" type="body"/>
          </p:nvPr>
        </p:nvSpPr>
        <p:spPr>
          <a:xfrm>
            <a:off x="1524000" y="1447800"/>
            <a:ext cx="8915400" cy="419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Although passwords often form the weakest link in information security, they are still the most widely used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A password management policy should clearly address how passwords are managed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In addition to controls that can be implemented through technology, users should be reminded of how to select and use passwords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2" name="Google Shape;422;p5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53"/>
          <p:cNvSpPr txBox="1"/>
          <p:nvPr/>
        </p:nvSpPr>
        <p:spPr>
          <a:xfrm>
            <a:off x="4422776" y="4267200"/>
            <a:ext cx="3819525" cy="554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14-4 Weak password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Cengage Learning 2012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Google Shape;42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1" y="1295401"/>
            <a:ext cx="8245475" cy="2709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1" name="Google Shape;431;p5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54"/>
          <p:cNvSpPr txBox="1"/>
          <p:nvPr/>
        </p:nvSpPr>
        <p:spPr>
          <a:xfrm>
            <a:off x="4267201" y="4256089"/>
            <a:ext cx="3902075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14-5 Strong password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Cengage Learning 2012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3" name="Google Shape;43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2463" y="1676400"/>
            <a:ext cx="859155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5"/>
          <p:cNvSpPr txBox="1"/>
          <p:nvPr>
            <p:ph idx="4294967295" type="ctrTitle"/>
          </p:nvPr>
        </p:nvSpPr>
        <p:spPr>
          <a:xfrm>
            <a:off x="2057400" y="2743200"/>
            <a:ext cx="7772400" cy="1143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Policies</a:t>
            </a:r>
            <a:endParaRPr b="0" i="0" sz="3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6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Policies</a:t>
            </a:r>
            <a:endParaRPr/>
          </a:p>
        </p:txBody>
      </p:sp>
      <p:sp>
        <p:nvSpPr>
          <p:cNvPr id="445" name="Google Shape;445;p56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Char char="•"/>
            </a:pPr>
            <a:r>
              <a:rPr b="1" lang="en-US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Data policies </a:t>
            </a:r>
            <a:r>
              <a:rPr lang="en-US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 different aspects of how data should be handled within an organization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3200"/>
              <a:buChar char="•"/>
            </a:pPr>
            <a:r>
              <a:rPr b="1" lang="en-US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Data storage policy</a:t>
            </a:r>
            <a:r>
              <a:rPr lang="en-US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of procedures designed to control and manage data within organization by specifying data collection and storage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3200"/>
              <a:buChar char="•"/>
            </a:pPr>
            <a:r>
              <a:rPr b="1" lang="en-US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Data retention policy</a:t>
            </a:r>
            <a:r>
              <a:rPr lang="en-US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Outlines how to maintain information in user’s possession for predetermined length of time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3200"/>
              <a:buChar char="•"/>
            </a:pPr>
            <a:r>
              <a:rPr b="1" lang="en-US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Data wiping and disposing policy </a:t>
            </a:r>
            <a:r>
              <a:rPr lang="en-US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Addresses how and when data will ultimately be erased</a:t>
            </a:r>
            <a:endParaRPr/>
          </a:p>
        </p:txBody>
      </p:sp>
      <p:sp>
        <p:nvSpPr>
          <p:cNvPr id="446" name="Google Shape;446;p5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7"/>
          <p:cNvSpPr txBox="1"/>
          <p:nvPr>
            <p:ph idx="4294967295" type="ctrTitle"/>
          </p:nvPr>
        </p:nvSpPr>
        <p:spPr>
          <a:xfrm>
            <a:off x="2057400" y="2743200"/>
            <a:ext cx="7772400" cy="1143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Disposal and Destruction Policy</a:t>
            </a:r>
            <a:endParaRPr b="1" i="0" sz="3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8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3209"/>
              <a:buNone/>
            </a:pPr>
            <a:r>
              <a:rPr b="1" lang="en-US"/>
              <a:t>Disposal and Destruction Policy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58"/>
          <p:cNvSpPr txBox="1"/>
          <p:nvPr>
            <p:ph idx="1" type="body"/>
          </p:nvPr>
        </p:nvSpPr>
        <p:spPr>
          <a:xfrm>
            <a:off x="1524000" y="1371601"/>
            <a:ext cx="9144000" cy="47545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Addresses disposal of confidential resources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Often covers how long records and data will be retained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Involves how to dispose of equipment, records, and data such as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Destroying hard drives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Proper disposal of sensitive documents</a:t>
            </a:r>
            <a:endParaRPr/>
          </a:p>
        </p:txBody>
      </p:sp>
      <p:sp>
        <p:nvSpPr>
          <p:cNvPr id="459" name="Google Shape;459;p5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0" name="Google Shape;460;p58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9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cs490ns-cotter</a:t>
            </a:r>
            <a:endParaRPr/>
          </a:p>
        </p:txBody>
      </p:sp>
      <p:sp>
        <p:nvSpPr>
          <p:cNvPr id="469" name="Google Shape;469;p59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59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Disposal and Destruction Policy</a:t>
            </a:r>
            <a:endParaRPr/>
          </a:p>
        </p:txBody>
      </p:sp>
      <p:sp>
        <p:nvSpPr>
          <p:cNvPr id="471" name="Google Shape;471;p59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A disposal and destruction policy that addresses the disposing of resources is considered essential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The policy should cover how long records and data will be retained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It should also cover how to dispose of them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0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3209"/>
              <a:buNone/>
            </a:pPr>
            <a:r>
              <a:rPr b="1" lang="en-US"/>
              <a:t>Disposal and Destruction Policy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60"/>
          <p:cNvSpPr txBox="1"/>
          <p:nvPr>
            <p:ph idx="1" type="body"/>
          </p:nvPr>
        </p:nvSpPr>
        <p:spPr>
          <a:xfrm>
            <a:off x="1524000" y="1371601"/>
            <a:ext cx="9144000" cy="47545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Vendor Supplied SSD wiping tools</a:t>
            </a:r>
            <a:endParaRPr b="1" u="sng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  <a:hlinkClick r:id="rId3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University of California, San Diego, Non-Volatile Systems Laboratory found that those tools (and similar tools for flash-based devices such as thumb-drives) often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did not work</a:t>
            </a:r>
            <a:endParaRPr u="sng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  <a:hlinkClick r:id="rId4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http://cseweb.ucsd.edu/users/swanson/papers/Fast2011SecErase.pdf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NIST Guidelines for Media Sanitization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Recommendation for wiping varies media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http://csrc.nist.gov/publications/nistpubs/800-88/NISTSP800-88_with-errata.pdf</a:t>
            </a:r>
            <a:endParaRPr/>
          </a:p>
        </p:txBody>
      </p:sp>
      <p:sp>
        <p:nvSpPr>
          <p:cNvPr id="479" name="Google Shape;479;p60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0" name="Google Shape;480;p60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4294967295" type="ctrTitle"/>
          </p:nvPr>
        </p:nvSpPr>
        <p:spPr>
          <a:xfrm>
            <a:off x="2057400" y="2743200"/>
            <a:ext cx="7772400" cy="1143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Policies and Procedures</a:t>
            </a:r>
            <a:endParaRPr b="0" i="0" sz="3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3209"/>
              <a:buNone/>
            </a:pPr>
            <a:r>
              <a:rPr b="1" lang="en-US"/>
              <a:t>Disposal and Destruction Policy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61"/>
          <p:cNvSpPr txBox="1"/>
          <p:nvPr>
            <p:ph idx="1" type="body"/>
          </p:nvPr>
        </p:nvSpPr>
        <p:spPr>
          <a:xfrm>
            <a:off x="1524000" y="1371601"/>
            <a:ext cx="9144000" cy="47545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b="1" lang="en-US"/>
              <a:t>Scramble and Finally Erase</a:t>
            </a:r>
            <a:r>
              <a:rPr lang="en-US"/>
              <a:t> (SAFE)</a:t>
            </a:r>
            <a:endParaRPr/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None/>
            </a:pPr>
            <a:r>
              <a:t/>
            </a:r>
            <a:endParaRPr b="1"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b="1" lang="en-US"/>
              <a:t>1.</a:t>
            </a:r>
            <a:r>
              <a:rPr lang="en-US"/>
              <a:t> Routinely use encryption to protect at least your most sensitive files (if not the whole drive).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b="1" lang="en-US"/>
              <a:t>2.</a:t>
            </a:r>
            <a:r>
              <a:rPr lang="en-US"/>
              <a:t> Wipe the whole disk with a known-good tool when it's time to sell, scrap, or pass along your device.</a:t>
            </a:r>
            <a:endParaRPr/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http://cseweb.ucsd.edu/users/swanson/papers/TR-cs2011-0963-Safe.pdf</a:t>
            </a:r>
            <a:endParaRPr/>
          </a:p>
        </p:txBody>
      </p:sp>
      <p:sp>
        <p:nvSpPr>
          <p:cNvPr id="488" name="Google Shape;488;p61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9" name="Google Shape;489;p61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2"/>
          <p:cNvSpPr txBox="1"/>
          <p:nvPr>
            <p:ph idx="4294967295" type="ctrTitle"/>
          </p:nvPr>
        </p:nvSpPr>
        <p:spPr>
          <a:xfrm>
            <a:off x="2057400" y="2743200"/>
            <a:ext cx="7772400" cy="1143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Ethics Policy</a:t>
            </a:r>
            <a:endParaRPr b="1" i="0" sz="3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cs490ns-cotter</a:t>
            </a:r>
            <a:endParaRPr/>
          </a:p>
        </p:txBody>
      </p:sp>
      <p:sp>
        <p:nvSpPr>
          <p:cNvPr id="503" name="Google Shape;503;p6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63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Ethics Policy</a:t>
            </a:r>
            <a:endParaRPr/>
          </a:p>
        </p:txBody>
      </p:sp>
      <p:sp>
        <p:nvSpPr>
          <p:cNvPr id="505" name="Google Shape;505;p63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Codes of ethics by external agencies have encouraged its membership to adhere to strict ethical behavior within their profession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Codes of ethics for IT professionals are available from the Institute for Electrical and Electronic Engineers (IEEE) and the Association for Computing Machinery (ACM), among others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Main purpose of an ethics policy is to state the values, principles, and ideals each member of an organization must agree to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4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3209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Ethics Policy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2" name="Google Shape;512;p64"/>
          <p:cNvSpPr txBox="1"/>
          <p:nvPr>
            <p:ph idx="1" type="body"/>
          </p:nvPr>
        </p:nvSpPr>
        <p:spPr>
          <a:xfrm>
            <a:off x="1981200" y="1600201"/>
            <a:ext cx="8686800" cy="4525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Written code of conduct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Guides employees in decision making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Serves as a communication tool to reflect organization’s commitments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Defining ethics can be difficult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 organization does not set an employee’s values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Does set ethical behavior standards</a:t>
            </a:r>
            <a:endParaRPr/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6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4" name="Google Shape;514;p6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5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3209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Ethics Policy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1" name="Google Shape;521;p65"/>
          <p:cNvSpPr txBox="1"/>
          <p:nvPr>
            <p:ph idx="1" type="body"/>
          </p:nvPr>
        </p:nvSpPr>
        <p:spPr>
          <a:xfrm>
            <a:off x="1981200" y="1295401"/>
            <a:ext cx="8229600" cy="48307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Values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 person’s fundamental beliefs and principles used to define what is good, right, and just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Morals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Values attributed to a belief system that helps individuals distinguish right from wrong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Ethics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study of what a group of people understand to be good and right behavior and how people make those judgments</a:t>
            </a:r>
            <a:endParaRPr/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6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3" name="Google Shape;523;p65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6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3209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Ethics Policy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66"/>
          <p:cNvSpPr txBox="1"/>
          <p:nvPr>
            <p:ph idx="1" type="body"/>
          </p:nvPr>
        </p:nvSpPr>
        <p:spPr>
          <a:xfrm>
            <a:off x="1981200" y="1295401"/>
            <a:ext cx="8229600" cy="48307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COD Faculty Ethics Policy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/>
              <a:t>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/>
              <a:t>The Board of Trustees of Community College District 502 recognizes that there is a unique employer-employee relationship between the College and its employees and desires to promote and maintain an atmosphere of good will with its employees.</a:t>
            </a:r>
            <a:endParaRPr/>
          </a:p>
          <a:p>
            <a:pPr indent="-17018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/>
              <a:t>All employees will conduct themselves in accordance with all local, state and federal statutes, as well as all College of DuPage policies, procedures and regulations.</a:t>
            </a:r>
            <a:endParaRPr/>
          </a:p>
          <a:p>
            <a:pPr indent="-134619" lvl="1" marL="74295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rgbClr val="124163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66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2" name="Google Shape;532;p6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7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Threat Awareness</a:t>
            </a:r>
            <a:endParaRPr/>
          </a:p>
        </p:txBody>
      </p:sp>
      <p:sp>
        <p:nvSpPr>
          <p:cNvPr id="539" name="Google Shape;539;p67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Peer-to-peer (P2P) networks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Similar to instant messaging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Users connect directly to each other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Typically used for sharing audio, video, data files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Tempting targets for attackers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Viruses, worms, Trojans, and spyware can be sent using P2P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Most organizations prohibit use of P2P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High risk of infection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Legal consequences</a:t>
            </a:r>
            <a:endParaRPr/>
          </a:p>
        </p:txBody>
      </p:sp>
      <p:sp>
        <p:nvSpPr>
          <p:cNvPr id="540" name="Google Shape;540;p67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1" name="Google Shape;541;p67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8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Threat Awareness (cont’d.)</a:t>
            </a:r>
            <a:endParaRPr/>
          </a:p>
        </p:txBody>
      </p:sp>
      <p:sp>
        <p:nvSpPr>
          <p:cNvPr id="548" name="Google Shape;548;p68"/>
          <p:cNvSpPr txBox="1"/>
          <p:nvPr>
            <p:ph idx="1" type="body"/>
          </p:nvPr>
        </p:nvSpPr>
        <p:spPr>
          <a:xfrm>
            <a:off x="1828800" y="1600201"/>
            <a:ext cx="8686800" cy="4525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Social networking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124163"/>
              </a:buClr>
              <a:buSzPct val="1000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Grouping individuals based on some sort of affiliation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124163"/>
              </a:buClr>
              <a:buSzPct val="1000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Can be physical or online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0000FF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Web sites that facilitate social networking called social networking sites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0000FF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Social networking sites carry risks: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124163"/>
              </a:buClr>
              <a:buSzPct val="1000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Personal data can be used maliciously.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124163"/>
              </a:buClr>
              <a:buSzPct val="1000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Users may be too trusting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124163"/>
              </a:buClr>
              <a:buSzPct val="1000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Accepting friends may have unforeseen consequences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124163"/>
              </a:buClr>
              <a:buSzPct val="1000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Social networking security is lax or confusing</a:t>
            </a:r>
            <a:endParaRPr/>
          </a:p>
          <a:p>
            <a:pPr indent="-15494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6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0" name="Google Shape;550;p68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9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Threat Awareness (cont’d.)</a:t>
            </a:r>
            <a:endParaRPr/>
          </a:p>
        </p:txBody>
      </p:sp>
      <p:sp>
        <p:nvSpPr>
          <p:cNvPr id="557" name="Google Shape;557;p69"/>
          <p:cNvSpPr txBox="1"/>
          <p:nvPr>
            <p:ph idx="1" type="body"/>
          </p:nvPr>
        </p:nvSpPr>
        <p:spPr>
          <a:xfrm>
            <a:off x="1774844" y="1600201"/>
            <a:ext cx="8664557" cy="4525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Security tips for using social networking sites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124163"/>
              </a:buClr>
              <a:buSzPct val="1000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Consider carefully who is accepted as a friend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124163"/>
              </a:buClr>
              <a:buSzPct val="1000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Show limited friends a reduced version of your profile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124163"/>
              </a:buClr>
              <a:buSzPct val="1000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Users should be cautious about what information posted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124163"/>
              </a:buClr>
              <a:buSzPct val="1000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Users should be cautioned regarding who can view their information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124163"/>
              </a:buClr>
              <a:buSzPct val="1000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Users should be instructed to pay close attention to information about new or updated security settings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124163"/>
              </a:buClr>
              <a:buSzPct val="1000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Disable options and then enable them only as necessary</a:t>
            </a:r>
            <a:endParaRPr/>
          </a:p>
          <a:p>
            <a:pPr indent="-121284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124163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69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9" name="Google Shape;559;p69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0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/>
          </a:p>
        </p:txBody>
      </p:sp>
      <p:sp>
        <p:nvSpPr>
          <p:cNvPr id="566" name="Google Shape;566;p70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 risk is the likelihood that a threat agent will exploit a vulnerability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Privilege management and change management are risk management approaches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 security policy states how an organization plans to protect its information technology assets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Development and maintenance of a security policy follows a three-phase cycle</a:t>
            </a:r>
            <a:endParaRPr/>
          </a:p>
        </p:txBody>
      </p:sp>
      <p:sp>
        <p:nvSpPr>
          <p:cNvPr id="567" name="Google Shape;567;p70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8" name="Google Shape;568;p70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Security Policy Cycle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Times New Roman"/>
              <a:buAutoNum type="arabicPeriod"/>
            </a:pPr>
            <a:r>
              <a:rPr lang="en-US"/>
              <a:t>Risk Analysis</a:t>
            </a:r>
            <a:endParaRPr/>
          </a:p>
          <a:p>
            <a:pPr indent="-51435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Times New Roman"/>
              <a:buAutoNum type="arabicPeriod"/>
            </a:pPr>
            <a:r>
              <a:rPr lang="en-US"/>
              <a:t>Asset Identification</a:t>
            </a:r>
            <a:endParaRPr/>
          </a:p>
          <a:p>
            <a:pPr indent="-51435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Times New Roman"/>
              <a:buAutoNum type="arabicPeriod"/>
            </a:pPr>
            <a:r>
              <a:rPr lang="en-US"/>
              <a:t>Threat Identification</a:t>
            </a:r>
            <a:endParaRPr/>
          </a:p>
          <a:p>
            <a:pPr indent="-51435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Times New Roman"/>
              <a:buAutoNum type="arabicPeriod"/>
            </a:pPr>
            <a:r>
              <a:rPr lang="en-US"/>
              <a:t>Vulnerability Appraisal</a:t>
            </a:r>
            <a:endParaRPr/>
          </a:p>
          <a:p>
            <a:pPr indent="-51435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Times New Roman"/>
              <a:buAutoNum type="arabicPeriod"/>
            </a:pPr>
            <a:r>
              <a:rPr lang="en-US"/>
              <a:t>Risk Assessment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Times New Roman"/>
              <a:buAutoNum type="arabicPeriod"/>
            </a:pPr>
            <a:r>
              <a:rPr lang="en-US"/>
              <a:t>Security Policy Generation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Times New Roman"/>
              <a:buAutoNum type="arabicPeriod"/>
            </a:pPr>
            <a:r>
              <a:rPr lang="en-US"/>
              <a:t>Compliance Monitoring and Evaluation</a:t>
            </a:r>
            <a:endParaRPr/>
          </a:p>
        </p:txBody>
      </p:sp>
      <p:sp>
        <p:nvSpPr>
          <p:cNvPr id="89" name="Google Shape;89;p17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cs490ns-cotter</a:t>
            </a:r>
            <a:endParaRPr/>
          </a:p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Summary (cont’d.)</a:t>
            </a:r>
            <a:endParaRPr/>
          </a:p>
        </p:txBody>
      </p:sp>
      <p:sp>
        <p:nvSpPr>
          <p:cNvPr id="575" name="Google Shape;575;p71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Security policies are often broken into subpolicies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Acceptable use policy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Privacy policy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Password management and complexity policy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Disposal and destruction policy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Classification of information policy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Awareness training provides users with knowledge and skills necessary to support information security</a:t>
            </a:r>
            <a:endParaRPr/>
          </a:p>
        </p:txBody>
      </p:sp>
      <p:sp>
        <p:nvSpPr>
          <p:cNvPr id="576" name="Google Shape;576;p71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7" name="Google Shape;577;p71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2"/>
          <p:cNvSpPr/>
          <p:nvPr/>
        </p:nvSpPr>
        <p:spPr>
          <a:xfrm>
            <a:off x="3278140" y="2362200"/>
            <a:ext cx="563571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cs490ns-cotter</a:t>
            </a:r>
            <a:endParaRPr/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Risk Analysis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First step in security policy cycle is to identify risks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Involves the four steps:</a:t>
            </a:r>
            <a:endParaRPr/>
          </a:p>
          <a:p>
            <a:pPr indent="-419100" lvl="1" marL="8763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Inventory the assets</a:t>
            </a:r>
            <a:endParaRPr/>
          </a:p>
          <a:p>
            <a:pPr indent="-419100" lvl="1" marL="8763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Determine what threats exist against the assets and by which threat agents</a:t>
            </a:r>
            <a:endParaRPr/>
          </a:p>
          <a:p>
            <a:pPr indent="-419100" lvl="1" marL="8763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Investigate whether vulnerabilities exist that can be exploited</a:t>
            </a:r>
            <a:endParaRPr/>
          </a:p>
          <a:p>
            <a:pPr indent="-419100" lvl="1" marL="8763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Decide what to do about the risks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Balancing Trust and Control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1752600" y="1295400"/>
            <a:ext cx="8610600" cy="487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Three approaches to trust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124163"/>
              </a:buClr>
              <a:buSzPct val="1000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Trust everyone all of the 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124163"/>
              </a:buClr>
              <a:buSzPct val="1000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Trust no one at any 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124163"/>
              </a:buClr>
              <a:buSzPct val="1000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Trust some people some of the time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0000FF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Security policy attempts to provide right amount of trust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124163"/>
              </a:buClr>
              <a:buSzPct val="1000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Trust some people some of the 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124163"/>
              </a:buClr>
              <a:buSzPct val="1000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Builds trust over time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0000FF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Level of control must also be balanced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124163"/>
              </a:buClr>
              <a:buSzPct val="1000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security needs and the culture of the organization play a major role when deciding what level of control is appropriate</a:t>
            </a:r>
            <a:endParaRPr/>
          </a:p>
        </p:txBody>
      </p:sp>
      <p:sp>
        <p:nvSpPr>
          <p:cNvPr id="109" name="Google Shape;109;p19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4294967295" type="ctrTitle"/>
          </p:nvPr>
        </p:nvSpPr>
        <p:spPr>
          <a:xfrm>
            <a:off x="2057400" y="2743200"/>
            <a:ext cx="7772400" cy="1143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Designing a Security Policy</a:t>
            </a:r>
            <a:endParaRPr b="1" i="0" sz="3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Violet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