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Bell M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BellMT-regular.fntdata"/><Relationship Id="rId21" Type="http://schemas.openxmlformats.org/officeDocument/2006/relationships/slide" Target="slides/slide16.xml"/><Relationship Id="rId24" Type="http://schemas.openxmlformats.org/officeDocument/2006/relationships/font" Target="fonts/BellMT-italic.fntdata"/><Relationship Id="rId23" Type="http://schemas.openxmlformats.org/officeDocument/2006/relationships/font" Target="fonts/BellM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BellM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9" name="Google Shape;49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2/15/2022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" name="Google Shape;50;p1:notes"/>
          <p:cNvSpPr txBox="1"/>
          <p:nvPr>
            <p:ph idx="11" type="ftr"/>
          </p:nvPr>
        </p:nvSpPr>
        <p:spPr>
          <a:xfrm>
            <a:off x="0" y="9374188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Saira banu; School of Computing Science and Engineering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520018" y="6376989"/>
            <a:ext cx="73448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0938934" y="6376989"/>
            <a:ext cx="977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09601" y="273051"/>
            <a:ext cx="4011084" cy="11620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766735" y="273051"/>
            <a:ext cx="6815667" cy="5853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2800"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09601" y="1435102"/>
            <a:ext cx="4011084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 rot="5400000">
            <a:off x="3149601" y="-2522537"/>
            <a:ext cx="5959475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 rot="5400000">
            <a:off x="7285038" y="1828803"/>
            <a:ext cx="5851525" cy="274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 rot="5400000">
            <a:off x="1697038" y="-812797"/>
            <a:ext cx="5851525" cy="80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519863"/>
            <a:ext cx="12192000" cy="3079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 										                                    Slide No </a:t>
            </a: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imperva.com/learn/application-security/vulnerability-managemen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imperva.com/learn/application-security/malware-detection-and-removal/" TargetMode="External"/><Relationship Id="rId4" Type="http://schemas.openxmlformats.org/officeDocument/2006/relationships/hyperlink" Target="https://www.imperva.com/learn/application-security/phishing-attack-sca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imperva.com/learn/application-security/cross-site-scripting-xss-attacks/" TargetMode="External"/><Relationship Id="rId4" Type="http://schemas.openxmlformats.org/officeDocument/2006/relationships/hyperlink" Target="https://www.imperva.com/learn/application-security/sql-injection-sqli/" TargetMode="External"/><Relationship Id="rId5" Type="http://schemas.openxmlformats.org/officeDocument/2006/relationships/hyperlink" Target="https://www.imperva.com/learn/application-security/backdoor-shell-attack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mperva.com/learn/application-security/apt-advanced-persistent-threa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7772400" y="3771901"/>
            <a:ext cx="41148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600"/>
              <a:buNone/>
            </a:pPr>
            <a:r>
              <a:t/>
            </a:r>
            <a:endParaRPr b="1" sz="24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</a:pPr>
            <a:r>
              <a:t/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53" name="Google Shape;53;p12"/>
          <p:cNvSpPr txBox="1"/>
          <p:nvPr>
            <p:ph type="title"/>
          </p:nvPr>
        </p:nvSpPr>
        <p:spPr>
          <a:xfrm>
            <a:off x="-6927" y="304800"/>
            <a:ext cx="12192000" cy="19812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Penetration Testing Methodologies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ybersecurity norms: CISO at each &amp;#39;responsible entity&amp;#39; | Business News,The  Indian Express" id="54" name="Google Shape;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15551"/>
            <a:ext cx="68580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5. Analysis</a:t>
            </a:r>
            <a:endParaRPr/>
          </a:p>
        </p:txBody>
      </p:sp>
      <p:sp>
        <p:nvSpPr>
          <p:cNvPr descr="Five Stages of Penetration Testing" id="128" name="Google Shape;128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1676400" y="1352283"/>
            <a:ext cx="94488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results of the penetration test are then compiled into a report detailing: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 vulnerabilities that were exploited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Sensitive data that was accessed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amount of time the pen tester was able to remain in the system undetected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information is analyzed by security personnel to help configure an enterprise’s Web Application Firewall (WAF) settings and other application security solutions to patch </a:t>
            </a:r>
            <a:r>
              <a:rPr b="0" i="0" lang="en-US" sz="2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vulnerabilities</a:t>
            </a: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 protect against future attacks.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Five Stages of Penetration Testing" id="135" name="Google Shape;135;p2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3048000" y="2413338"/>
            <a:ext cx="7772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Penetration Testing 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External testing</a:t>
            </a:r>
            <a:endParaRPr/>
          </a:p>
        </p:txBody>
      </p:sp>
      <p:sp>
        <p:nvSpPr>
          <p:cNvPr descr="Five Stages of Penetration Testing" id="143" name="Google Shape;143;p2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2286000" y="1447800"/>
            <a:ext cx="79248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penetration tests target the assets of a company that are visible on the internet, e.g.,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241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web application itself, the company website, and email and domain name servers (DNS).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241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is to gain access and extract valuable data.</a:t>
            </a:r>
            <a:endParaRPr b="0" i="0" sz="2800" u="none" cap="none" strike="noStrike">
              <a:solidFill>
                <a:srgbClr val="1241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Internal testing</a:t>
            </a:r>
            <a:endParaRPr/>
          </a:p>
        </p:txBody>
      </p:sp>
      <p:sp>
        <p:nvSpPr>
          <p:cNvPr descr="Five Stages of Penetration Testing" id="151" name="Google Shape;151;p2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1295400" y="1828800"/>
            <a:ext cx="960120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 internal test, a tester with access to an application behind its firewall simulates an attack by a </a:t>
            </a:r>
            <a:r>
              <a:rPr b="0" i="0" lang="en-US" sz="2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malicious insider</a:t>
            </a: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241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isn’t necessarily simulating a rogue employee.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241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common starting scenario can be an employee whose credentials were stolen due to a </a:t>
            </a:r>
            <a:r>
              <a:rPr b="0" i="0" lang="en-US" sz="2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phishing attack</a:t>
            </a: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800" u="none" cap="none" strike="noStrike">
              <a:solidFill>
                <a:srgbClr val="1241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Blind testing</a:t>
            </a:r>
            <a:endParaRPr/>
          </a:p>
        </p:txBody>
      </p:sp>
      <p:sp>
        <p:nvSpPr>
          <p:cNvPr descr="Five Stages of Penetration Testing" id="159" name="Google Shape;159;p2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2057400" y="1955016"/>
            <a:ext cx="78486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blind test, a tester is only given the name of the enterprise that’s being targeted.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241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gives security personnel a real-time look into how an actual application assault would take place.</a:t>
            </a:r>
            <a:endParaRPr b="0" i="0" sz="2800" u="none" cap="none" strike="noStrike">
              <a:solidFill>
                <a:srgbClr val="1241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Targeted testing</a:t>
            </a:r>
            <a:endParaRPr/>
          </a:p>
        </p:txBody>
      </p:sp>
      <p:sp>
        <p:nvSpPr>
          <p:cNvPr descr="Five Stages of Penetration Testing" id="167" name="Google Shape;167;p2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1447800" y="2286000"/>
            <a:ext cx="92202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scenario, both the tester and security personnel work together and keep each other appraised of their movements.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241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valuable training exercise that provides a security team with real-time feedback from a hacker’s point of view.</a:t>
            </a:r>
            <a:endParaRPr b="0" i="0" sz="2800" u="none" cap="none" strike="noStrike">
              <a:solidFill>
                <a:srgbClr val="1241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/>
          <p:nvPr/>
        </p:nvSpPr>
        <p:spPr>
          <a:xfrm>
            <a:off x="3278140" y="2362200"/>
            <a:ext cx="563571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3520018" y="6376989"/>
            <a:ext cx="73448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Hands-On Ethical Hacking and Network Defense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0938934" y="6376989"/>
            <a:ext cx="977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Penetration-Testing</a:t>
            </a:r>
            <a:r>
              <a:rPr lang="en-US">
                <a:solidFill>
                  <a:srgbClr val="00C3FF"/>
                </a:solidFill>
              </a:rPr>
              <a:t> </a:t>
            </a:r>
            <a:r>
              <a:rPr lang="en-US"/>
              <a:t>Methodologies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711200" y="1676400"/>
            <a:ext cx="109728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White box model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Tester is told everything about the network topology and technology</a:t>
            </a:r>
            <a:endParaRPr/>
          </a:p>
          <a:p>
            <a:pPr indent="-273050" lvl="2" marL="11430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Char char="▪"/>
            </a:pPr>
            <a:r>
              <a:rPr lang="en-US"/>
              <a:t>Network diagram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Tester is authorized to interview IT personnel and company employees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Makes tester’s job a little easier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3520018" y="6376989"/>
            <a:ext cx="73448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Hands-On Ethical Hacking and Network Defense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10938934" y="6376989"/>
            <a:ext cx="977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Penetration-Testing</a:t>
            </a:r>
            <a:r>
              <a:rPr lang="en-US">
                <a:solidFill>
                  <a:srgbClr val="00C3FF"/>
                </a:solidFill>
              </a:rPr>
              <a:t> </a:t>
            </a:r>
            <a:r>
              <a:rPr lang="en-US"/>
              <a:t>Methodologies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711200" y="1676400"/>
            <a:ext cx="109728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389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Char char="◼"/>
            </a:pPr>
            <a:r>
              <a:rPr lang="en-US"/>
              <a:t>Black box model</a:t>
            </a:r>
            <a:endParaRPr/>
          </a:p>
          <a:p>
            <a:pPr indent="-274318" lvl="1" marL="73152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Noto Sans Symbols"/>
              <a:buChar char="▪"/>
            </a:pPr>
            <a:r>
              <a:rPr lang="en-US"/>
              <a:t>Company staff does not know about the test</a:t>
            </a:r>
            <a:endParaRPr/>
          </a:p>
          <a:p>
            <a:pPr indent="-274318" lvl="1" marL="73152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Noto Sans Symbols"/>
              <a:buChar char="▪"/>
            </a:pPr>
            <a:r>
              <a:rPr lang="en-US"/>
              <a:t>Tester is not given details about the network</a:t>
            </a:r>
            <a:endParaRPr/>
          </a:p>
          <a:p>
            <a:pPr indent="-228600" lvl="2" marL="996696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</a:pPr>
            <a:r>
              <a:rPr lang="en-US"/>
              <a:t>Burden is on the tester to find these details</a:t>
            </a:r>
            <a:endParaRPr/>
          </a:p>
          <a:p>
            <a:pPr indent="-274318" lvl="1" marL="73152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Noto Sans Symbols"/>
              <a:buChar char="▪"/>
            </a:pPr>
            <a:r>
              <a:rPr lang="en-US"/>
              <a:t>Tests if security personnel are able to detect an attack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520018" y="6376989"/>
            <a:ext cx="73448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Hands-On Ethical Hacking and Network Defense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10938934" y="6376989"/>
            <a:ext cx="977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Penetration-Testing</a:t>
            </a:r>
            <a:r>
              <a:rPr lang="en-US" sz="3200">
                <a:solidFill>
                  <a:srgbClr val="00C3FF"/>
                </a:solidFill>
              </a:rPr>
              <a:t> </a:t>
            </a:r>
            <a:r>
              <a:rPr lang="en-US" sz="3200"/>
              <a:t>Methodologies 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711200" y="1676400"/>
            <a:ext cx="109728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Gray box model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Hybrid of the white and black box models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Company gives tester partial information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Penetration testing stages</a:t>
            </a:r>
            <a:endParaRPr/>
          </a:p>
        </p:txBody>
      </p:sp>
      <p:sp>
        <p:nvSpPr>
          <p:cNvPr descr="Five Stages of Penetration Testing" id="88" name="Google Shape;88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676400"/>
            <a:ext cx="8763000" cy="434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 1. Planning and reconnaissance</a:t>
            </a:r>
            <a:endParaRPr/>
          </a:p>
        </p:txBody>
      </p:sp>
      <p:sp>
        <p:nvSpPr>
          <p:cNvPr descr="Five Stages of Penetration Testing" id="96" name="Google Shape;96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2057400" y="1295400"/>
            <a:ext cx="7924800" cy="401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stage involves: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the scope and goals of a test, including the systems to be addressed and the testing methods to be used.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Gathering intelligence (e.g., network and domain names, mail server) to better understand how a target works and its potential vulnerabilities.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2. Scanning</a:t>
            </a:r>
            <a:endParaRPr/>
          </a:p>
        </p:txBody>
      </p:sp>
      <p:sp>
        <p:nvSpPr>
          <p:cNvPr descr="Five Stages of Penetration Testing" id="104" name="Google Shape;104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1219200" y="1447800"/>
            <a:ext cx="9753600" cy="4536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step is to understand how the target application will respond to various intrusion attempts. This is typically done using: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analysis </a:t>
            </a: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Inspecting an application’s code to estimate the way it behaves while running. These tools can scan the entirely of the code in a single pass.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analysis </a:t>
            </a: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Inspecting an application’s code in a running state. This is a more practical way of scanning, as it provides a real-time view into an application’s performance.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 3.Gaining Access</a:t>
            </a:r>
            <a:endParaRPr/>
          </a:p>
        </p:txBody>
      </p:sp>
      <p:sp>
        <p:nvSpPr>
          <p:cNvPr descr="Five Stages of Penetration Testing" id="112" name="Google Shape;112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1676400" y="1524000"/>
            <a:ext cx="906780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stage uses web application attacks, such as </a:t>
            </a:r>
            <a:r>
              <a:rPr b="0" i="0" lang="en-US" sz="2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cross-site scripting</a:t>
            </a: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b="0" i="0" lang="en-US" sz="2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SQL injection</a:t>
            </a: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b="0" i="0" lang="en-US" sz="2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backdoors</a:t>
            </a: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to uncover a target’s vulnerabilities.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241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Testers then try and exploit these vulnerabilities, typically by escalating privileges, stealing data, intercepting traffic, etc., to understand the damage they can cause.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4. Maintaining access</a:t>
            </a:r>
            <a:endParaRPr/>
          </a:p>
        </p:txBody>
      </p:sp>
      <p:sp>
        <p:nvSpPr>
          <p:cNvPr descr="Five Stages of Penetration Testing" id="120" name="Google Shape;120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1676400" y="1752600"/>
            <a:ext cx="87630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this stage is to see if the vulnerability can be used to achieve a persistent presence in the exploited system— long enough for a bad actor to gain in-depth access.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241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idea is to imitate </a:t>
            </a:r>
            <a:r>
              <a:rPr b="0" i="0" lang="en-US" sz="2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advanced persistent threats</a:t>
            </a: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often remain in a system for months in order to steal an organization’s most sensitive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