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Bell M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llMT-bold.fntdata"/><Relationship Id="rId30" Type="http://schemas.openxmlformats.org/officeDocument/2006/relationships/font" Target="fonts/BellMT-regular.fntdata"/><Relationship Id="rId11" Type="http://schemas.openxmlformats.org/officeDocument/2006/relationships/slide" Target="slides/slide6.xml"/><Relationship Id="rId33" Type="http://schemas.openxmlformats.org/officeDocument/2006/relationships/font" Target="fonts/BellMT-boldItalic.fntdata"/><Relationship Id="rId10" Type="http://schemas.openxmlformats.org/officeDocument/2006/relationships/slide" Target="slides/slide5.xml"/><Relationship Id="rId32" Type="http://schemas.openxmlformats.org/officeDocument/2006/relationships/font" Target="fonts/BellM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0" name="Google Shape;50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000000"/>
                </a:solidFill>
              </a:rPr>
              <a:t>1/24/2022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Default Passwords: 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Google “default passwords”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Weak Passwords: 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OrangeHRM - login with admin/admin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User enumeration at login: 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Getboo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User enumeration at user registration: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Getboo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User enumeration at forgotten password: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Joomla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Password hint weakness: 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Getboo – create new user / use account recovery</a:t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Brute force password guessing: 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Wordpress – introduce ZAP Fuzzer. Do a failed login as admin then user ZAP fuzzer</a:t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Default pages: 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Mutillidae – phpinfo.php</a:t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Robots.txt directory leakage: 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Mutillidae – robots.txt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Guessable admin page (note: no authentication needed):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lang="en-GB" sz="1110"/>
              <a:t>BodgeIt Store – admin.jsp</a:t>
            </a:r>
            <a:endParaRPr sz="1110"/>
          </a:p>
        </p:txBody>
      </p:sp>
      <p:sp>
        <p:nvSpPr>
          <p:cNvPr id="128" name="Google Shape;12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Cookie meaning: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OrangeHRM – Introduce ZAP Re-Send. Login as admin then use ZAP Re-send to demo how removing the cookie is meaningful</a:t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Wordpress – Introduce Burp Repeater. Login via 2 separate browsers both going through different proxies (user/user, admin/admin), two cookies are set, substitute cookie values in Repeater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Decoding: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Joomla – Introduce ZAP Decoder. Show how a cookie response might be captured and decoded using burp decoder and also in ZAP (login with author/author); this won’t decode but principle is there to see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Sample Session token - </a:t>
            </a:r>
            <a:r>
              <a:rPr lang="en-GB" sz="1020">
                <a:solidFill>
                  <a:schemeClr val="accent1"/>
                </a:solidFill>
              </a:rPr>
              <a:t>dXNlcj1ib2I7YXBwPWFkbWluO2RhdGU9MTAvMDkvMTQ – Base64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Cookie Entropy: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Web calendar – Introduce Burp Sequencer. Login as user/user, send the login POST request to sequencer and demonstrate an analysis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Secure Flag: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Mutillidae over SSL – clear cookies, show how a cookie is set without the secure flag by capturing a response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Timeouts:	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Pick a previously logged in example in Burp and attempt to replay a request (e.g. you should have logged into Wordpress a while back)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Duplicate Logins: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Wordpress – show how you can login as user/user from two separate browsers and proxies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Session Fixation: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rPr lang="en-GB" sz="1020"/>
              <a:t>OrangeHRM – clear cookies, capture PHPSESSID </a:t>
            </a:r>
            <a:r>
              <a:rPr b="1" lang="en-GB" sz="1020"/>
              <a:t>before login</a:t>
            </a:r>
            <a:r>
              <a:rPr lang="en-GB" sz="1020"/>
              <a:t>, change it, show it was accepted, and then login as admin/admin to show that it was also not changed after login</a:t>
            </a:r>
            <a:endParaRPr/>
          </a:p>
        </p:txBody>
      </p:sp>
      <p:sp>
        <p:nvSpPr>
          <p:cNvPr id="142" name="Google Shape;14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Vertical privilege escalation: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BodgeIt Store – guess admin.jsp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Vertical privilege escalation: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OrangeHRM – observe admin tab that a normal user won’t see, show how to request it as non-admin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Vertical privilege escalation: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Mutillidae – web server allows access to passwd file here http://192.168.126.141/mutillidae/index.php?page=source-viewer.php if you intercept the request and change the file name to /../../etc/passwd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Horizontal privilege escalation: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Wordpress – attempt if you login as user/user, try to change the password for the admin user (guessing UID=1); doesn’t work but demonstrates how to attack this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Horizontal privilege escalation: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AppSense – login as foo / foo, add friend, observe ID and access that user’s ID.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Forced Browsing (ZAP):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BodgeIt Store – Introduce ZAP Forced Browsing via Attack -&gt; Forced Browse Directory</a:t>
            </a:r>
            <a:endParaRPr/>
          </a:p>
        </p:txBody>
      </p:sp>
      <p:sp>
        <p:nvSpPr>
          <p:cNvPr id="157" name="Google Shape;15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User Agent manipulation: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Mutillidae – Introduce user agent manipulation via Burp Match &amp; Replace, and Mantra Tools -&gt; Application Auditing -&gt; User Agents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Show how you practice on http://192.168.126.141/mutillidae/index.php?page=user-agent-impersonation.php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Mistake to use as access control, as client controls this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JavaScript Input length Bypass: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Mutillidae – Introduce Burp response modification. JavaScript input length bypass at http://192.168.126.141/mutillidae/index.php?page=login.php, show the input field length limits then show how you can set burp to ‘remove input field length limits’ or simply catch a valid response and edit the values in the proxy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Hidden Form Fields: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BodgeIt Store – Hidden form fields: register an account, login then browse to http://192.168.126.141/bodgeit/product.jsp?prodid=26, then set burp to unhide hidden form fields, explain that hidden form fields can be used to affect pricing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SQL injection detection: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BodgeIt Store – admin’, then admin’’ - observe how in the login field a single tick causes a system error in the top left, whereas two ticks clear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Trivial SQL injection: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Peruggia - login can be bypassed with user: admin ‘ or 1=1--&lt;space at end&gt; password: anything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http://192.168.126.141/peruggia/index.php?action=comment&amp;pic_id=2%20union%20all%20select%201,2,3,@@version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SQLMAP: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Mutillidae - sqlmap -u http://192.168.126.141/mutillidae/index.php?page=login.php --data="username=username&amp;password=password&amp;login-php-submit-button=Login"  --passwords –flush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Y – N – Defaults…</a:t>
            </a:r>
            <a:endParaRPr/>
          </a:p>
        </p:txBody>
      </p:sp>
      <p:sp>
        <p:nvSpPr>
          <p:cNvPr id="186" name="Google Shape;18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Reflected XSS: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Simple ASP.Net Forms - http://192.168.126.141/mono/simple-reflected-xss.aspx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Reflected XSS: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GTD-PHP - Go to Lists -&gt; Checklists, Check List title is vulnerable at http://owaspbwa/gtd-php/checklistReport.php?checklistId=2&amp;checklistTitle=&lt;script&gt;alert('xss')&lt;/script&gt;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Stored XSS: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DVWA - Go to DVWA and Stored XSS section, login as user/user, add stored XSS to show document.cookie, verify, then logout and login as admin/admin for admin session hijack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CSRF: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Bodge It – login with test@thebodgeitstore.com/password, send to repeater, change request method.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Explain that this could be embedded in a blog website, fed via instant messaging or hidden as an image in an HTML email.</a:t>
            </a:r>
            <a:endParaRPr/>
          </a:p>
        </p:txBody>
      </p:sp>
      <p:sp>
        <p:nvSpPr>
          <p:cNvPr id="200" name="Google Shape;20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Question – what counts as consent to perform a security assessment?</a:t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Question – does everybody understand the concept of an intercepting proxy?</a:t>
            </a:r>
            <a:endParaRPr/>
          </a:p>
        </p:txBody>
      </p:sp>
      <p:sp>
        <p:nvSpPr>
          <p:cNvPr id="78" name="Google Shape;7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Open ZAP and show this.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GB"/>
              <a:t>Explain that we will also user Burp (free edition) for some demos, which can be configured in a similar way.</a:t>
            </a:r>
            <a:endParaRPr/>
          </a:p>
        </p:txBody>
      </p:sp>
      <p:sp>
        <p:nvSpPr>
          <p:cNvPr id="86" name="Google Shape;8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Open Mantra and show this. </a:t>
            </a:r>
            <a:endParaRPr/>
          </a:p>
        </p:txBody>
      </p:sp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Open Broken Web Apps and show this.</a:t>
            </a:r>
            <a:endParaRPr/>
          </a:p>
        </p:txBody>
      </p:sp>
      <p:sp>
        <p:nvSpPr>
          <p:cNvPr id="107" name="Google Shape;10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GB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owasp.org/index.php/OWASP_Mantra_-_Security_Framework" TargetMode="External"/><Relationship Id="rId4" Type="http://schemas.openxmlformats.org/officeDocument/2006/relationships/hyperlink" Target="https://www.owasp.org/index.php/OWASP_Zed_Attack_Proxy_Project" TargetMode="External"/><Relationship Id="rId5" Type="http://schemas.openxmlformats.org/officeDocument/2006/relationships/hyperlink" Target="https://www.owasp.org/index.php/OWASP_Broken_Web_Applications_Project" TargetMode="External"/><Relationship Id="rId6" Type="http://schemas.openxmlformats.org/officeDocument/2006/relationships/hyperlink" Target="https://www.owasp.org/index.php/OWASP_Testing_Guide_v4_Table_of_Conten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li.org/" TargetMode="External"/><Relationship Id="rId4" Type="http://schemas.openxmlformats.org/officeDocument/2006/relationships/hyperlink" Target="http://portswigger.net/burp/downloadfree.html" TargetMode="External"/><Relationship Id="rId5" Type="http://schemas.openxmlformats.org/officeDocument/2006/relationships/hyperlink" Target="http://www.amanhardikar.com/mindmaps/Practice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Practical Hacking Exercise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1. Authentication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The authentication of an application is a critical line of defence.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If authentication fails, the application fails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Primary target for attackers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Why You Need Advanced Authentication to Protect User Identities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514600"/>
            <a:ext cx="5762625" cy="3563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Example Attacks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Default / weak passwords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User enumeration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Password hints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Brute force password guessing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Default pages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Robots.txt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Guessable admin pages (security through obscurity)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2. Session Management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3338" y="593725"/>
            <a:ext cx="12387262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GB" sz="2800"/>
              <a:t>Session management is fundamental to security as it uniquely identifies users.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GB" sz="2400"/>
              <a:t>Enables assurance of user identity beyond login.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GB" sz="2400"/>
              <a:t>Session management is a </a:t>
            </a:r>
            <a:r>
              <a:rPr lang="en-GB" sz="2000"/>
              <a:t>prime</a:t>
            </a:r>
            <a:r>
              <a:rPr lang="en-GB" sz="2400"/>
              <a:t> target for attacks.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Authentication and Session Management Process | Download Scientific Diagram"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057400"/>
            <a:ext cx="5120584" cy="4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Example Attacks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Cookie meaning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Decoding cookie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Cookie pseudo-randomness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The ‘secure’ flag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Session timeouts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Duplicate logins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Session fixation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3. Access Controls 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Access controls check authorisation to do something.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Defective access controls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allow a user to perform an action that should not be allowed.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account for a significant proportion of web application issues.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descr="Access control vulnerability" id="152" name="Google Shape;152;p2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743200"/>
            <a:ext cx="5965204" cy="35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Example Attacks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Vertical privilege escalation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Horizontal privilege escalation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Forced browsing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4. Client Controls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GB" sz="2800"/>
              <a:t>Applications pass important data to the client, read it back and then process it on the server.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GB" sz="2400"/>
              <a:t>valuable source of attacks due to the various techniques that can be used to achieve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GB" sz="2400"/>
              <a:t>all data sent from the client can be modified; it is outside our control.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What is Parameter Tampering. Parameter Tampering: Special Characters | by  MRunal | InfoSec Write-ups"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895600"/>
            <a:ext cx="111728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2590800" y="5894943"/>
            <a:ext cx="83096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Visit: https://infosecwriteups.com/what-is-parameter-tampering-5b1beb12c5ba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Example Attacks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User Agent manipulation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JavaScript controls bypass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Hidden form fields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9483" y="158115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5. Back-end Interpreters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GB" sz="2800"/>
              <a:t>Web apps can interact with back-end interpreters such as databases or XML parsers.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GB" sz="2400"/>
              <a:t>user input is captured as variables which result in for example an SQL database query.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GB" sz="2400"/>
              <a:t>malicious injected syntax can be used to taint code that “breaks out” of the intended purpose to implement arbitrary commands.</a:t>
            </a:r>
            <a:endParaRPr sz="24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956963"/>
            <a:ext cx="5638800" cy="34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Example Attacks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SQL injection detection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SQL injection login bypass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SQLMAP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How to setup up OWASP tools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Web App Attack Examples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GB"/>
              <a:t>Authentication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GB"/>
              <a:t>Session management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GB"/>
              <a:t>Access controls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GB"/>
              <a:t>Client controls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GB"/>
              <a:t>Back-end interpreters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Times New Roman"/>
              <a:buAutoNum type="arabicPeriod"/>
            </a:pPr>
            <a:r>
              <a:rPr lang="en-GB"/>
              <a:t>Attacking the user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6. Attacking the Client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Recent shift in emphasis from server-side flaws to client-side flaws.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server-side flaws are now better understood and less prevalent.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attackers now look to exploit users by means of client-based flaws.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3.2.18 Client-Side Attacks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438400"/>
            <a:ext cx="6101260" cy="35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Example Attacks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Reflected XSS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Stored XSS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CSRF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Links for a Home Test Lab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/>
              <a:t>Web Browser - OWASP Mantra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https://www.owasp.org/index.php/OWASP_Mantra_-_Security_Framework</a:t>
            </a:r>
            <a:r>
              <a:rPr lang="en-GB" sz="18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/>
              <a:t>Intercepting Proxy - OWASP Zed Attack Proxy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https://www.owasp.org/index.php/OWASP_Zed_Attack_Proxy_Project</a:t>
            </a:r>
            <a:r>
              <a:rPr lang="en-GB" sz="18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/>
              <a:t>Target websites - OWASP Broken Web Applications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https://www.owasp.org/index.php/OWASP_Broken_Web_Applications_Project</a:t>
            </a:r>
            <a:r>
              <a:rPr lang="en-GB" sz="18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/>
              <a:t>How To - OWASP Testing Guide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https://www.owasp.org/index.php/OWASP_Testing_Guide_v4_Table_of_Contents</a:t>
            </a:r>
            <a:r>
              <a:rPr lang="en-GB" sz="1800"/>
              <a:t>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Links for a Home Test Lab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/>
              <a:t>Pen Test Build – Kali (includes SQLMAP)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https://www.kali.org/</a:t>
            </a:r>
            <a:r>
              <a:rPr lang="en-GB" sz="18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/>
              <a:t>Intercepting Proxy – BurpSuite Free Edition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http://portswigger.net/burp/downloadfree.html</a:t>
            </a:r>
            <a:r>
              <a:rPr lang="en-GB" sz="18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/>
              <a:t>Mindmap for Pen Test Lab Software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http://www.amanhardikar.com/mindmaps/Practice.html</a:t>
            </a:r>
            <a:r>
              <a:rPr lang="en-GB" sz="18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t/>
            </a:r>
            <a:endParaRPr sz="1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GB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Legality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Computer Misuse Act 1990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Issue of ‘consent’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b="1" lang="en-GB"/>
              <a:t>DON’T </a:t>
            </a:r>
            <a:r>
              <a:rPr lang="en-GB"/>
              <a:t>target anything for which you do not have explicit written consent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b="1" lang="en-GB"/>
              <a:t>DO</a:t>
            </a:r>
            <a:r>
              <a:rPr lang="en-GB"/>
              <a:t> try this at home </a:t>
            </a:r>
            <a:r>
              <a:rPr b="1" lang="en-GB"/>
              <a:t>BUT</a:t>
            </a:r>
            <a:r>
              <a:rPr lang="en-GB"/>
              <a:t> on your own network / virtual machine (e.g. using OWASP projects)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Setting Up Your Tools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We will use OWASP projects (of course).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We need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a </a:t>
            </a:r>
            <a:r>
              <a:rPr i="1" lang="en-GB"/>
              <a:t>browser</a:t>
            </a:r>
            <a:r>
              <a:rPr lang="en-GB"/>
              <a:t> -&gt; “Mantra”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an </a:t>
            </a:r>
            <a:r>
              <a:rPr i="1" lang="en-GB"/>
              <a:t>intercepting proxy </a:t>
            </a:r>
            <a:r>
              <a:rPr lang="en-GB"/>
              <a:t>-&gt; “ZAP”,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GB"/>
              <a:t>and some </a:t>
            </a:r>
            <a:r>
              <a:rPr i="1" lang="en-GB"/>
              <a:t>target websites </a:t>
            </a:r>
            <a:r>
              <a:rPr lang="en-GB"/>
              <a:t>-&gt; “Broken Web Apps”.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URLs will be supplied at the end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Setting Up Your Tools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An intercepting proxy works like below: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GB"/>
              <a:t>Using Mantra and ZAP, we intercept and manipulate traffic in both browser requests and web server responses to forge attacks.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robin.fewster\Desktop\ZAP.png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983" y="1447800"/>
            <a:ext cx="10088033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Configure ZAP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11" y="1418432"/>
            <a:ext cx="6851651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4449944" y="1602581"/>
            <a:ext cx="484717" cy="298450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277811" y="2829719"/>
            <a:ext cx="1746251" cy="298450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928062" y="4837906"/>
            <a:ext cx="1746249" cy="298450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Configure Mantra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67" y="1524001"/>
            <a:ext cx="11785600" cy="50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5670552" y="1787525"/>
            <a:ext cx="730249" cy="596900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320800" y="2384425"/>
            <a:ext cx="872067" cy="247650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162552" y="2781301"/>
            <a:ext cx="1238249" cy="296863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908800" y="2746376"/>
            <a:ext cx="4876800" cy="682625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Configure Broken Web Applications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1" y="1589088"/>
            <a:ext cx="10422340" cy="42455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775200" y="3432176"/>
            <a:ext cx="3048000" cy="341312"/>
          </a:xfrm>
          <a:prstGeom prst="rect">
            <a:avLst/>
          </a:prstGeom>
          <a:noFill/>
          <a:ln cap="flat" cmpd="thickThin" w="55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Broken Web Applications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27005" l="0" r="0" t="0"/>
          <a:stretch/>
        </p:blipFill>
        <p:spPr>
          <a:xfrm>
            <a:off x="838200" y="762000"/>
            <a:ext cx="11025568" cy="540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