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6858000" cx="12192000"/>
  <p:notesSz cx="6858000" cy="9144000"/>
  <p:embeddedFontLst>
    <p:embeddedFont>
      <p:font typeface="Bell MT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BellMT-bold.fntdata"/><Relationship Id="rId14" Type="http://schemas.openxmlformats.org/officeDocument/2006/relationships/slide" Target="slides/slide9.xml"/><Relationship Id="rId36" Type="http://schemas.openxmlformats.org/officeDocument/2006/relationships/font" Target="fonts/BellMT-regular.fntdata"/><Relationship Id="rId17" Type="http://schemas.openxmlformats.org/officeDocument/2006/relationships/slide" Target="slides/slide12.xml"/><Relationship Id="rId39" Type="http://schemas.openxmlformats.org/officeDocument/2006/relationships/font" Target="fonts/BellMT-boldItalic.fntdata"/><Relationship Id="rId16" Type="http://schemas.openxmlformats.org/officeDocument/2006/relationships/slide" Target="slides/slide11.xml"/><Relationship Id="rId38" Type="http://schemas.openxmlformats.org/officeDocument/2006/relationships/font" Target="fonts/BellMT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8" name="Google Shape;4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9" name="Google Shape;49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50" name="Google Shape;50;p1:notes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000000"/>
                </a:solidFill>
              </a:rPr>
              <a:t>1/27/2022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51" name="Google Shape;51;p1:notes"/>
          <p:cNvSpPr txBox="1"/>
          <p:nvPr>
            <p:ph idx="11" type="ftr"/>
          </p:nvPr>
        </p:nvSpPr>
        <p:spPr>
          <a:xfrm>
            <a:off x="0" y="9374188"/>
            <a:ext cx="2919413" cy="4937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J. Saira banu; School of Computing Science and Engineering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0" name="Google Shape;130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8" name="Google Shape;138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7" name="Google Shape;147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8" name="Google Shape;14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Why good?  Because it lets you filter what comes in and what goes out.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rPr lang="en-US"/>
              <a:t>Why bad?  If that point goes down, you are cut off from everyone else.  Also, may have lots of congestion at that one point.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7" name="Google Shape;157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0" name="Google Shape;200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9" name="Google Shape;209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8" name="Google Shape;218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7" name="Google Shape;227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6" name="Google Shape;236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5" name="Google Shape;245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8" name="Google Shape;58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4" name="Google Shape;254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3" name="Google Shape;263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2" name="Google Shape;272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3" name="Google Shape;273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Forge source IP so that the victim can’t figure out who you are.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2" name="Google Shape;282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1" name="Google Shape;291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0" name="Google Shape;300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9" name="Google Shape;309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8" name="Google Shape;318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7" name="Google Shape;327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6" name="Google Shape;336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7" name="Google Shape;67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5" name="Google Shape;345;p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6" name="Google Shape;76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7" name="Google Shape;7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 other words, having systems in place beforehand which prevent attacks before they begin.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6" name="Google Shape;86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7" name="Google Shape;8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Related to the first definition, having peace of mind knowing that your systems are safe and protected.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6" name="Google Shape;96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7" name="Google Shape;9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This includes contingency plans for what to do when attackers strike, keeping up with the latest CERT advisories,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rPr lang="en-US"/>
              <a:t>hiring network security consultants to find insecurities in your network, etc.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6" name="Google Shape;106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4" name="Google Shape;114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2" name="Google Shape;122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Custom Layout">
  <p:cSld name="2_Custom Layou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/>
          <p:nvPr/>
        </p:nvSpPr>
        <p:spPr>
          <a:xfrm>
            <a:off x="0" y="533400"/>
            <a:ext cx="3124200" cy="5973970"/>
          </a:xfrm>
          <a:prstGeom prst="rect">
            <a:avLst/>
          </a:prstGeom>
          <a:solidFill>
            <a:srgbClr val="12416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1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" type="body"/>
          </p:nvPr>
        </p:nvSpPr>
        <p:spPr>
          <a:xfrm>
            <a:off x="33338" y="593725"/>
            <a:ext cx="12192000" cy="59594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24163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030A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03152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03152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609601" y="273051"/>
            <a:ext cx="4011084" cy="116205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4766735" y="273051"/>
            <a:ext cx="6815667" cy="585311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2060"/>
              </a:buClr>
              <a:buSzPts val="2800"/>
              <a:buChar char="–"/>
              <a:defRPr sz="2800">
                <a:solidFill>
                  <a:srgbClr val="002060"/>
                </a:solidFill>
              </a:defRPr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030A0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03152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03152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609601" y="1435102"/>
            <a:ext cx="4011084" cy="469106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124163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7030A0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403152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403152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6"/>
          <p:cNvSpPr/>
          <p:nvPr>
            <p:ph idx="2" type="pic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30" name="Google Shape;30;p6"/>
          <p:cNvSpPr txBox="1"/>
          <p:nvPr>
            <p:ph idx="1" type="body"/>
          </p:nvPr>
        </p:nvSpPr>
        <p:spPr>
          <a:xfrm>
            <a:off x="2389717" y="5367339"/>
            <a:ext cx="7315200" cy="8048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124163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7030A0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403152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403152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 rot="5400000">
            <a:off x="3149601" y="-2522537"/>
            <a:ext cx="5959475" cy="1219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2060"/>
              </a:buClr>
              <a:buSzPts val="2800"/>
              <a:buChar char="–"/>
              <a:defRPr>
                <a:solidFill>
                  <a:srgbClr val="002060"/>
                </a:solidFill>
              </a:defRPr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030A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03152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03152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 rot="5400000">
            <a:off x="7285038" y="1828803"/>
            <a:ext cx="5851525" cy="2743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8"/>
          <p:cNvSpPr txBox="1"/>
          <p:nvPr>
            <p:ph idx="1" type="body"/>
          </p:nvPr>
        </p:nvSpPr>
        <p:spPr>
          <a:xfrm rot="5400000">
            <a:off x="1697038" y="-812797"/>
            <a:ext cx="5851525" cy="8026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2060"/>
              </a:buClr>
              <a:buSzPts val="2800"/>
              <a:buChar char="–"/>
              <a:defRPr>
                <a:solidFill>
                  <a:srgbClr val="002060"/>
                </a:solidFill>
              </a:defRPr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030A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03152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03152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/>
        </p:nvSpPr>
        <p:spPr>
          <a:xfrm>
            <a:off x="0" y="533400"/>
            <a:ext cx="3124200" cy="5973970"/>
          </a:xfrm>
          <a:prstGeom prst="rect">
            <a:avLst/>
          </a:prstGeom>
          <a:solidFill>
            <a:srgbClr val="12416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9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ustom Layout">
  <p:cSld name="1_Custom Layou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/>
          <p:nvPr/>
        </p:nvSpPr>
        <p:spPr>
          <a:xfrm>
            <a:off x="0" y="533400"/>
            <a:ext cx="3124200" cy="5973970"/>
          </a:xfrm>
          <a:prstGeom prst="rect">
            <a:avLst/>
          </a:prstGeom>
          <a:solidFill>
            <a:srgbClr val="12416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0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3338" y="593725"/>
            <a:ext cx="12192000" cy="59594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24163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rgbClr val="12416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030A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03152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40315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03152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40315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/>
          <p:nvPr/>
        </p:nvSpPr>
        <p:spPr>
          <a:xfrm>
            <a:off x="0" y="6519863"/>
            <a:ext cx="12192000" cy="30797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lt1"/>
                </a:solidFill>
                <a:latin typeface="Bell MT"/>
                <a:ea typeface="Bell MT"/>
                <a:cs typeface="Bell MT"/>
                <a:sym typeface="Bell MT"/>
              </a:rPr>
              <a:t>  										                                    Slide No </a:t>
            </a:r>
            <a:fld id="{00000000-1234-1234-1234-123412341234}" type="slidenum">
              <a:rPr b="1" i="0" lang="en-US" sz="1400" u="none" cap="none" strike="noStrike">
                <a:solidFill>
                  <a:schemeClr val="lt1"/>
                </a:solidFill>
                <a:latin typeface="Bell MT"/>
                <a:ea typeface="Bell MT"/>
                <a:cs typeface="Bell MT"/>
                <a:sym typeface="Bell MT"/>
              </a:rPr>
              <a:t>‹#›</a:t>
            </a:fld>
            <a:endParaRPr b="1" i="0" sz="1400" u="none" cap="none" strike="noStrike">
              <a:solidFill>
                <a:schemeClr val="lt1"/>
              </a:solidFill>
              <a:latin typeface="Bell MT"/>
              <a:ea typeface="Bell MT"/>
              <a:cs typeface="Bell MT"/>
              <a:sym typeface="Bell M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://www.whitehouse.gov/" TargetMode="External"/><Relationship Id="rId4" Type="http://schemas.openxmlformats.org/officeDocument/2006/relationships/image" Target="../media/image1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" type="subTitle"/>
          </p:nvPr>
        </p:nvSpPr>
        <p:spPr>
          <a:xfrm>
            <a:off x="7772400" y="3771901"/>
            <a:ext cx="4114800" cy="800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6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600"/>
              <a:buNone/>
            </a:pPr>
            <a:r>
              <a:t/>
            </a:r>
            <a:endParaRPr b="1" sz="2400">
              <a:solidFill>
                <a:srgbClr val="002060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800"/>
              <a:buNone/>
            </a:pPr>
            <a:r>
              <a:t/>
            </a:r>
            <a:endParaRPr b="1">
              <a:solidFill>
                <a:srgbClr val="002060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4000"/>
              <a:buNone/>
            </a:pPr>
            <a:r>
              <a:t/>
            </a:r>
            <a:endParaRPr sz="4000">
              <a:solidFill>
                <a:srgbClr val="002060"/>
              </a:solidFill>
            </a:endParaRPr>
          </a:p>
        </p:txBody>
      </p:sp>
      <p:sp>
        <p:nvSpPr>
          <p:cNvPr id="54" name="Google Shape;54;p12"/>
          <p:cNvSpPr txBox="1"/>
          <p:nvPr>
            <p:ph type="title"/>
          </p:nvPr>
        </p:nvSpPr>
        <p:spPr>
          <a:xfrm>
            <a:off x="-6927" y="304800"/>
            <a:ext cx="12192000" cy="1981200"/>
          </a:xfrm>
          <a:prstGeom prst="rect">
            <a:avLst/>
          </a:prstGeom>
          <a:solidFill>
            <a:srgbClr val="00206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4000">
                <a:latin typeface="Times New Roman"/>
                <a:ea typeface="Times New Roman"/>
                <a:cs typeface="Times New Roman"/>
                <a:sym typeface="Times New Roman"/>
              </a:rPr>
              <a:t>Introduction to Basic Network security</a:t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Cybersecurity norms: CISO at each &amp;#39;responsible entity&amp;#39; | Business News,The  Indian Express" id="55" name="Google Shape;55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2515551"/>
            <a:ext cx="6858000" cy="38119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15-441 Networks Fall 2002</a:t>
            </a:r>
            <a:endParaRPr/>
          </a:p>
        </p:txBody>
      </p:sp>
      <p:sp>
        <p:nvSpPr>
          <p:cNvPr id="133" name="Google Shape;133;p21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4" name="Google Shape;134;p21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Common security attacks and their countermeasures</a:t>
            </a:r>
            <a:endParaRPr/>
          </a:p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33338" y="593725"/>
            <a:ext cx="12192000" cy="59594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15-441 Networks Fall 2002</a:t>
            </a:r>
            <a:endParaRPr/>
          </a:p>
        </p:txBody>
      </p:sp>
      <p:sp>
        <p:nvSpPr>
          <p:cNvPr id="141" name="Google Shape;141;p22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2" name="Google Shape;142;p22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Firewalls</a:t>
            </a:r>
            <a:endParaRPr/>
          </a:p>
        </p:txBody>
      </p:sp>
      <p:sp>
        <p:nvSpPr>
          <p:cNvPr id="143" name="Google Shape;143;p22"/>
          <p:cNvSpPr txBox="1"/>
          <p:nvPr>
            <p:ph idx="1" type="body"/>
          </p:nvPr>
        </p:nvSpPr>
        <p:spPr>
          <a:xfrm>
            <a:off x="33338" y="593725"/>
            <a:ext cx="12192000" cy="59594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200"/>
              <a:buChar char="•"/>
            </a:pPr>
            <a:r>
              <a:rPr lang="en-US"/>
              <a:t>Basic problem – many network applications and protocols have security problems that are fixed over time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24163"/>
              </a:buClr>
              <a:buSzPts val="2800"/>
              <a:buChar char="–"/>
            </a:pPr>
            <a:r>
              <a:rPr lang="en-US"/>
              <a:t>Difficult for users to keep up with changes and keep host secure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24163"/>
              </a:buClr>
              <a:buSzPts val="2800"/>
              <a:buChar char="–"/>
            </a:pPr>
            <a:r>
              <a:rPr lang="en-US"/>
              <a:t>Solution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030A0"/>
              </a:buClr>
              <a:buSzPts val="2400"/>
              <a:buChar char="•"/>
            </a:pPr>
            <a:r>
              <a:rPr lang="en-US"/>
              <a:t>Administrators limit access to end hosts by using a firewall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030A0"/>
              </a:buClr>
              <a:buSzPts val="2400"/>
              <a:buChar char="•"/>
            </a:pPr>
            <a:r>
              <a:rPr lang="en-US"/>
              <a:t>Firewall is kept up-to-date by administrators</a:t>
            </a:r>
            <a:endParaRPr/>
          </a:p>
        </p:txBody>
      </p:sp>
      <p:pic>
        <p:nvPicPr>
          <p:cNvPr id="144" name="Google Shape;144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67800" y="152400"/>
            <a:ext cx="1422400" cy="142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15-441 Networks Fall 2002</a:t>
            </a:r>
            <a:endParaRPr/>
          </a:p>
        </p:txBody>
      </p:sp>
      <p:sp>
        <p:nvSpPr>
          <p:cNvPr id="151" name="Google Shape;151;p23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2" name="Google Shape;152;p23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Firewalls</a:t>
            </a:r>
            <a:endParaRPr/>
          </a:p>
        </p:txBody>
      </p:sp>
      <p:sp>
        <p:nvSpPr>
          <p:cNvPr id="153" name="Google Shape;153;p23"/>
          <p:cNvSpPr txBox="1"/>
          <p:nvPr>
            <p:ph idx="1" type="body"/>
          </p:nvPr>
        </p:nvSpPr>
        <p:spPr>
          <a:xfrm>
            <a:off x="33338" y="593725"/>
            <a:ext cx="12192000" cy="59594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200"/>
              <a:buChar char="•"/>
            </a:pPr>
            <a:r>
              <a:rPr lang="en-US"/>
              <a:t>A firewall is like a castle with a drawbridge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24163"/>
              </a:buClr>
              <a:buSzPts val="2800"/>
              <a:buChar char="–"/>
            </a:pPr>
            <a:r>
              <a:rPr lang="en-US"/>
              <a:t>Only one point of access into the network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24163"/>
              </a:buClr>
              <a:buSzPts val="2800"/>
              <a:buChar char="–"/>
            </a:pPr>
            <a:r>
              <a:rPr lang="en-US"/>
              <a:t>This can be good or bad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Char char="•"/>
            </a:pPr>
            <a:r>
              <a:rPr lang="en-US"/>
              <a:t>Can be hardware or software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24163"/>
              </a:buClr>
              <a:buSzPts val="2800"/>
              <a:buChar char="–"/>
            </a:pPr>
            <a:r>
              <a:rPr lang="en-US"/>
              <a:t>Ex. Some routers come with firewall functionality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24163"/>
              </a:buClr>
              <a:buSzPts val="2800"/>
              <a:buChar char="–"/>
            </a:pPr>
            <a:r>
              <a:rPr lang="en-US"/>
              <a:t>ipfw, ipchains, pf on Unix systems, Windows XP and Mac OS X have built in firewalls</a:t>
            </a:r>
            <a:endParaRPr/>
          </a:p>
        </p:txBody>
      </p:sp>
      <p:pic>
        <p:nvPicPr>
          <p:cNvPr id="154" name="Google Shape;154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67800" y="152400"/>
            <a:ext cx="1422400" cy="142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15-441 Networks Fall 2002</a:t>
            </a:r>
            <a:endParaRPr/>
          </a:p>
        </p:txBody>
      </p:sp>
      <p:sp>
        <p:nvSpPr>
          <p:cNvPr id="160" name="Google Shape;160;p24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61" name="Google Shape;161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67800" y="152400"/>
            <a:ext cx="1422400" cy="142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4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Firewalls</a:t>
            </a:r>
            <a:endParaRPr/>
          </a:p>
        </p:txBody>
      </p:sp>
      <p:grpSp>
        <p:nvGrpSpPr>
          <p:cNvPr id="163" name="Google Shape;163;p24"/>
          <p:cNvGrpSpPr/>
          <p:nvPr/>
        </p:nvGrpSpPr>
        <p:grpSpPr>
          <a:xfrm>
            <a:off x="2116138" y="1447801"/>
            <a:ext cx="7924800" cy="4640263"/>
            <a:chOff x="373" y="912"/>
            <a:chExt cx="4992" cy="2923"/>
          </a:xfrm>
        </p:grpSpPr>
        <p:sp>
          <p:nvSpPr>
            <p:cNvPr id="164" name="Google Shape;164;p24"/>
            <p:cNvSpPr/>
            <p:nvPr/>
          </p:nvSpPr>
          <p:spPr>
            <a:xfrm>
              <a:off x="373" y="912"/>
              <a:ext cx="4992" cy="2923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rotWithShape="0" algn="ctr" dir="2700000" dist="107763">
                <a:schemeClr val="l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65" name="Google Shape;165;p24"/>
            <p:cNvGrpSpPr/>
            <p:nvPr/>
          </p:nvGrpSpPr>
          <p:grpSpPr>
            <a:xfrm>
              <a:off x="4176" y="2928"/>
              <a:ext cx="1067" cy="762"/>
              <a:chOff x="336" y="2736"/>
              <a:chExt cx="1344" cy="960"/>
            </a:xfrm>
          </p:grpSpPr>
          <p:sp>
            <p:nvSpPr>
              <p:cNvPr id="166" name="Google Shape;166;p24"/>
              <p:cNvSpPr/>
              <p:nvPr/>
            </p:nvSpPr>
            <p:spPr>
              <a:xfrm>
                <a:off x="336" y="3024"/>
                <a:ext cx="768" cy="576"/>
              </a:xfrm>
              <a:prstGeom prst="ellipse">
                <a:avLst/>
              </a:prstGeom>
              <a:solidFill>
                <a:srgbClr val="6666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" name="Google Shape;167;p24"/>
              <p:cNvSpPr/>
              <p:nvPr/>
            </p:nvSpPr>
            <p:spPr>
              <a:xfrm>
                <a:off x="384" y="2736"/>
                <a:ext cx="768" cy="576"/>
              </a:xfrm>
              <a:prstGeom prst="ellipse">
                <a:avLst/>
              </a:prstGeom>
              <a:solidFill>
                <a:srgbClr val="6666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" name="Google Shape;168;p24"/>
              <p:cNvSpPr/>
              <p:nvPr/>
            </p:nvSpPr>
            <p:spPr>
              <a:xfrm>
                <a:off x="816" y="2736"/>
                <a:ext cx="768" cy="576"/>
              </a:xfrm>
              <a:prstGeom prst="ellipse">
                <a:avLst/>
              </a:prstGeom>
              <a:solidFill>
                <a:srgbClr val="6666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" name="Google Shape;169;p24"/>
              <p:cNvSpPr/>
              <p:nvPr/>
            </p:nvSpPr>
            <p:spPr>
              <a:xfrm>
                <a:off x="912" y="2880"/>
                <a:ext cx="768" cy="576"/>
              </a:xfrm>
              <a:prstGeom prst="ellipse">
                <a:avLst/>
              </a:prstGeom>
              <a:solidFill>
                <a:srgbClr val="6666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" name="Google Shape;170;p24"/>
              <p:cNvSpPr/>
              <p:nvPr/>
            </p:nvSpPr>
            <p:spPr>
              <a:xfrm>
                <a:off x="912" y="3072"/>
                <a:ext cx="768" cy="576"/>
              </a:xfrm>
              <a:prstGeom prst="ellipse">
                <a:avLst/>
              </a:prstGeom>
              <a:solidFill>
                <a:srgbClr val="6666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" name="Google Shape;171;p24"/>
              <p:cNvSpPr/>
              <p:nvPr/>
            </p:nvSpPr>
            <p:spPr>
              <a:xfrm>
                <a:off x="480" y="3120"/>
                <a:ext cx="768" cy="576"/>
              </a:xfrm>
              <a:prstGeom prst="ellipse">
                <a:avLst/>
              </a:prstGeom>
              <a:solidFill>
                <a:srgbClr val="6666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72" name="Google Shape;172;p24"/>
            <p:cNvSpPr txBox="1"/>
            <p:nvPr/>
          </p:nvSpPr>
          <p:spPr>
            <a:xfrm>
              <a:off x="4272" y="3168"/>
              <a:ext cx="885" cy="3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Intranet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24"/>
            <p:cNvSpPr txBox="1"/>
            <p:nvPr/>
          </p:nvSpPr>
          <p:spPr>
            <a:xfrm>
              <a:off x="2555" y="1392"/>
              <a:ext cx="671" cy="3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b="0" i="0" lang="en-US" sz="3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DMZ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74" name="Google Shape;174;p24"/>
            <p:cNvGrpSpPr/>
            <p:nvPr/>
          </p:nvGrpSpPr>
          <p:grpSpPr>
            <a:xfrm>
              <a:off x="469" y="1056"/>
              <a:ext cx="1259" cy="899"/>
              <a:chOff x="336" y="2736"/>
              <a:chExt cx="1344" cy="960"/>
            </a:xfrm>
          </p:grpSpPr>
          <p:sp>
            <p:nvSpPr>
              <p:cNvPr id="175" name="Google Shape;175;p24"/>
              <p:cNvSpPr/>
              <p:nvPr/>
            </p:nvSpPr>
            <p:spPr>
              <a:xfrm>
                <a:off x="336" y="3024"/>
                <a:ext cx="768" cy="576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" name="Google Shape;176;p24"/>
              <p:cNvSpPr/>
              <p:nvPr/>
            </p:nvSpPr>
            <p:spPr>
              <a:xfrm>
                <a:off x="384" y="2736"/>
                <a:ext cx="768" cy="576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" name="Google Shape;177;p24"/>
              <p:cNvSpPr/>
              <p:nvPr/>
            </p:nvSpPr>
            <p:spPr>
              <a:xfrm>
                <a:off x="816" y="2736"/>
                <a:ext cx="768" cy="576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" name="Google Shape;178;p24"/>
              <p:cNvSpPr/>
              <p:nvPr/>
            </p:nvSpPr>
            <p:spPr>
              <a:xfrm>
                <a:off x="912" y="2880"/>
                <a:ext cx="768" cy="576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" name="Google Shape;179;p24"/>
              <p:cNvSpPr/>
              <p:nvPr/>
            </p:nvSpPr>
            <p:spPr>
              <a:xfrm>
                <a:off x="912" y="3072"/>
                <a:ext cx="768" cy="576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" name="Google Shape;180;p24"/>
              <p:cNvSpPr/>
              <p:nvPr/>
            </p:nvSpPr>
            <p:spPr>
              <a:xfrm>
                <a:off x="480" y="3120"/>
                <a:ext cx="768" cy="576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81" name="Google Shape;181;p24"/>
            <p:cNvSpPr txBox="1"/>
            <p:nvPr/>
          </p:nvSpPr>
          <p:spPr>
            <a:xfrm>
              <a:off x="661" y="1346"/>
              <a:ext cx="885" cy="3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Internet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82" name="Google Shape;182;p24"/>
            <p:cNvCxnSpPr/>
            <p:nvPr/>
          </p:nvCxnSpPr>
          <p:spPr>
            <a:xfrm flipH="1" rot="10800000">
              <a:off x="1979" y="2481"/>
              <a:ext cx="1920" cy="1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3" name="Google Shape;183;p24"/>
            <p:cNvCxnSpPr/>
            <p:nvPr/>
          </p:nvCxnSpPr>
          <p:spPr>
            <a:xfrm>
              <a:off x="2328" y="2496"/>
              <a:ext cx="1" cy="35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4" name="Google Shape;184;p24"/>
            <p:cNvCxnSpPr/>
            <p:nvPr/>
          </p:nvCxnSpPr>
          <p:spPr>
            <a:xfrm>
              <a:off x="2961" y="2496"/>
              <a:ext cx="1" cy="35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5" name="Google Shape;185;p24"/>
            <p:cNvCxnSpPr/>
            <p:nvPr/>
          </p:nvCxnSpPr>
          <p:spPr>
            <a:xfrm>
              <a:off x="3600" y="2496"/>
              <a:ext cx="1" cy="35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6" name="Google Shape;186;p24"/>
            <p:cNvCxnSpPr/>
            <p:nvPr/>
          </p:nvCxnSpPr>
          <p:spPr>
            <a:xfrm>
              <a:off x="1056" y="1968"/>
              <a:ext cx="0" cy="52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7" name="Google Shape;187;p24"/>
            <p:cNvCxnSpPr/>
            <p:nvPr/>
          </p:nvCxnSpPr>
          <p:spPr>
            <a:xfrm>
              <a:off x="1056" y="2496"/>
              <a:ext cx="751" cy="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88" name="Google Shape;188;p24"/>
            <p:cNvSpPr/>
            <p:nvPr/>
          </p:nvSpPr>
          <p:spPr>
            <a:xfrm>
              <a:off x="1728" y="1968"/>
              <a:ext cx="270" cy="1125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33996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24"/>
            <p:cNvSpPr txBox="1"/>
            <p:nvPr/>
          </p:nvSpPr>
          <p:spPr>
            <a:xfrm rot="5400000">
              <a:off x="1297" y="2378"/>
              <a:ext cx="1125" cy="27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Firewall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24"/>
            <p:cNvSpPr/>
            <p:nvPr/>
          </p:nvSpPr>
          <p:spPr>
            <a:xfrm>
              <a:off x="3888" y="1968"/>
              <a:ext cx="270" cy="1125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33996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24"/>
            <p:cNvSpPr txBox="1"/>
            <p:nvPr/>
          </p:nvSpPr>
          <p:spPr>
            <a:xfrm rot="5400000">
              <a:off x="3448" y="2378"/>
              <a:ext cx="1125" cy="27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Firewall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92" name="Google Shape;192;p24"/>
            <p:cNvCxnSpPr/>
            <p:nvPr/>
          </p:nvCxnSpPr>
          <p:spPr>
            <a:xfrm>
              <a:off x="4176" y="2495"/>
              <a:ext cx="576" cy="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3" name="Google Shape;193;p24"/>
            <p:cNvCxnSpPr/>
            <p:nvPr/>
          </p:nvCxnSpPr>
          <p:spPr>
            <a:xfrm>
              <a:off x="4752" y="2496"/>
              <a:ext cx="0" cy="43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94" name="Google Shape;194;p24"/>
            <p:cNvSpPr/>
            <p:nvPr/>
          </p:nvSpPr>
          <p:spPr>
            <a:xfrm>
              <a:off x="2136" y="2847"/>
              <a:ext cx="360" cy="225"/>
            </a:xfrm>
            <a:prstGeom prst="rect">
              <a:avLst/>
            </a:prstGeom>
            <a:solidFill>
              <a:schemeClr val="folHlink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24"/>
            <p:cNvSpPr/>
            <p:nvPr/>
          </p:nvSpPr>
          <p:spPr>
            <a:xfrm>
              <a:off x="2769" y="2847"/>
              <a:ext cx="360" cy="225"/>
            </a:xfrm>
            <a:prstGeom prst="rect">
              <a:avLst/>
            </a:prstGeom>
            <a:solidFill>
              <a:schemeClr val="folHlink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24"/>
            <p:cNvSpPr/>
            <p:nvPr/>
          </p:nvSpPr>
          <p:spPr>
            <a:xfrm>
              <a:off x="3408" y="2847"/>
              <a:ext cx="360" cy="225"/>
            </a:xfrm>
            <a:prstGeom prst="rect">
              <a:avLst/>
            </a:prstGeom>
            <a:solidFill>
              <a:schemeClr val="folHlink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24"/>
            <p:cNvSpPr txBox="1"/>
            <p:nvPr/>
          </p:nvSpPr>
          <p:spPr>
            <a:xfrm>
              <a:off x="2171" y="1728"/>
              <a:ext cx="1574" cy="6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1" lang="en-US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Web server, email server, web proxy, etc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5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15-441 Networks Fall 2002</a:t>
            </a:r>
            <a:endParaRPr/>
          </a:p>
        </p:txBody>
      </p:sp>
      <p:sp>
        <p:nvSpPr>
          <p:cNvPr id="203" name="Google Shape;203;p25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4" name="Google Shape;204;p25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Firewalls</a:t>
            </a:r>
            <a:endParaRPr/>
          </a:p>
        </p:txBody>
      </p:sp>
      <p:sp>
        <p:nvSpPr>
          <p:cNvPr id="205" name="Google Shape;205;p25"/>
          <p:cNvSpPr txBox="1"/>
          <p:nvPr>
            <p:ph idx="1" type="body"/>
          </p:nvPr>
        </p:nvSpPr>
        <p:spPr>
          <a:xfrm>
            <a:off x="33338" y="593725"/>
            <a:ext cx="12192000" cy="59594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Char char="•"/>
            </a:pPr>
            <a:r>
              <a:rPr lang="en-US" sz="2800"/>
              <a:t>Used to filter packets based on a combination of features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24163"/>
              </a:buClr>
              <a:buSzPts val="2400"/>
              <a:buChar char="–"/>
            </a:pPr>
            <a:r>
              <a:rPr lang="en-US" sz="2400"/>
              <a:t>These are called packet filtering firewalls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030A0"/>
              </a:buClr>
              <a:buSzPts val="2000"/>
              <a:buChar char="•"/>
            </a:pPr>
            <a:r>
              <a:rPr lang="en-US" sz="2000"/>
              <a:t>There are other types too, but they will not be discussed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24163"/>
              </a:buClr>
              <a:buSzPts val="2400"/>
              <a:buChar char="–"/>
            </a:pPr>
            <a:r>
              <a:rPr lang="en-US" sz="2400"/>
              <a:t>Ex. Drop packets with destination port of 23 (Telnet)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24163"/>
              </a:buClr>
              <a:buSzPts val="2400"/>
              <a:buChar char="–"/>
            </a:pPr>
            <a:r>
              <a:rPr lang="en-US" sz="2400"/>
              <a:t>Can use any combination of IP/UDP/TCP header information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24163"/>
              </a:buClr>
              <a:buSzPts val="2400"/>
              <a:buChar char="–"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man ipfw</a:t>
            </a:r>
            <a:r>
              <a:rPr lang="en-US" sz="2400"/>
              <a:t> on unix47 for much more detail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FF"/>
              </a:buClr>
              <a:buSzPts val="2800"/>
              <a:buChar char="•"/>
            </a:pPr>
            <a:r>
              <a:rPr lang="en-US" sz="2800"/>
              <a:t>But why don’t we just turn Telnet off?</a:t>
            </a:r>
            <a:endParaRPr/>
          </a:p>
        </p:txBody>
      </p:sp>
      <p:pic>
        <p:nvPicPr>
          <p:cNvPr id="206" name="Google Shape;20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67800" y="152400"/>
            <a:ext cx="1422400" cy="142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6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15-441 Networks Fall 2002</a:t>
            </a:r>
            <a:endParaRPr/>
          </a:p>
        </p:txBody>
      </p:sp>
      <p:sp>
        <p:nvSpPr>
          <p:cNvPr id="212" name="Google Shape;212;p26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3" name="Google Shape;213;p26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Firewalls</a:t>
            </a:r>
            <a:endParaRPr/>
          </a:p>
        </p:txBody>
      </p:sp>
      <p:sp>
        <p:nvSpPr>
          <p:cNvPr id="214" name="Google Shape;214;p26"/>
          <p:cNvSpPr txBox="1"/>
          <p:nvPr>
            <p:ph idx="1" type="body"/>
          </p:nvPr>
        </p:nvSpPr>
        <p:spPr>
          <a:xfrm>
            <a:off x="33338" y="593725"/>
            <a:ext cx="12192000" cy="59594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200"/>
              <a:buChar char="•"/>
            </a:pPr>
            <a:r>
              <a:rPr lang="en-US"/>
              <a:t>Here is what a computer with a default Windows XP install looks like: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124163"/>
              </a:buClr>
              <a:buSzPts val="1800"/>
              <a:buChar char="–"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135/tcp open loc-srv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124163"/>
              </a:buClr>
              <a:buSzPts val="1800"/>
              <a:buChar char="–"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139/tcp open netbios-ssn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124163"/>
              </a:buClr>
              <a:buSzPts val="1800"/>
              <a:buChar char="–"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445/tcp open microsoft-ds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124163"/>
              </a:buClr>
              <a:buSzPts val="1800"/>
              <a:buChar char="–"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1025/tcp open NFS-or-IIS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124163"/>
              </a:buClr>
              <a:buSzPts val="1800"/>
              <a:buChar char="–"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3389/tcp open ms-term-serv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124163"/>
              </a:buClr>
              <a:buSzPts val="1800"/>
              <a:buChar char="–"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5000/tcp open UPnP</a:t>
            </a:r>
            <a:endParaRPr sz="1800">
              <a:latin typeface="Courier"/>
              <a:ea typeface="Courier"/>
              <a:cs typeface="Courier"/>
              <a:sym typeface="Courier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Char char="•"/>
            </a:pPr>
            <a:r>
              <a:rPr lang="en-US"/>
              <a:t>Might need some of these services, or might not be able to control all the machines on the network</a:t>
            </a:r>
            <a:endParaRPr/>
          </a:p>
        </p:txBody>
      </p:sp>
      <p:pic>
        <p:nvPicPr>
          <p:cNvPr id="215" name="Google Shape;215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67800" y="152400"/>
            <a:ext cx="1422400" cy="142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7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15-441 Networks Fall 2002</a:t>
            </a:r>
            <a:endParaRPr/>
          </a:p>
        </p:txBody>
      </p:sp>
      <p:sp>
        <p:nvSpPr>
          <p:cNvPr id="221" name="Google Shape;221;p27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2" name="Google Shape;222;p27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Firewalls</a:t>
            </a:r>
            <a:endParaRPr/>
          </a:p>
        </p:txBody>
      </p:sp>
      <p:sp>
        <p:nvSpPr>
          <p:cNvPr id="223" name="Google Shape;223;p27"/>
          <p:cNvSpPr txBox="1"/>
          <p:nvPr>
            <p:ph idx="1" type="body"/>
          </p:nvPr>
        </p:nvSpPr>
        <p:spPr>
          <a:xfrm>
            <a:off x="33338" y="593725"/>
            <a:ext cx="12192000" cy="59594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200"/>
              <a:buChar char="•"/>
            </a:pPr>
            <a:r>
              <a:rPr lang="en-US"/>
              <a:t>What does a firewall rule look like?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24163"/>
              </a:buClr>
              <a:buSzPts val="2800"/>
              <a:buChar char="–"/>
            </a:pPr>
            <a:r>
              <a:rPr lang="en-US"/>
              <a:t>Depends on the firewall used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Char char="•"/>
            </a:pPr>
            <a:r>
              <a:rPr lang="en-US"/>
              <a:t>Example: ipfw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24163"/>
              </a:buClr>
              <a:buSzPts val="2000"/>
              <a:buChar char="–"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/sbin/ipfw add deny tcp from cracker.evil.org to wolf.tambov.su telnet</a:t>
            </a:r>
            <a:endParaRPr sz="2000">
              <a:latin typeface="Courier"/>
              <a:ea typeface="Courier"/>
              <a:cs typeface="Courier"/>
              <a:sym typeface="Courier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Char char="•"/>
            </a:pPr>
            <a:r>
              <a:rPr lang="en-US"/>
              <a:t>Other examples: WinXP &amp; Mac OS X have built in and third party firewalls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24163"/>
              </a:buClr>
              <a:buSzPts val="2800"/>
              <a:buChar char="–"/>
            </a:pPr>
            <a:r>
              <a:rPr lang="en-US"/>
              <a:t>Different graphical user interfaces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24163"/>
              </a:buClr>
              <a:buSzPts val="2800"/>
              <a:buChar char="–"/>
            </a:pPr>
            <a:r>
              <a:rPr lang="en-US"/>
              <a:t>Varying amounts of complexity and power</a:t>
            </a:r>
            <a:endParaRPr/>
          </a:p>
        </p:txBody>
      </p:sp>
      <p:pic>
        <p:nvPicPr>
          <p:cNvPr id="224" name="Google Shape;224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67800" y="152400"/>
            <a:ext cx="1422400" cy="142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8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15-441 Networks Fall 2002</a:t>
            </a:r>
            <a:endParaRPr/>
          </a:p>
        </p:txBody>
      </p:sp>
      <p:sp>
        <p:nvSpPr>
          <p:cNvPr id="230" name="Google Shape;230;p28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1" name="Google Shape;231;p28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Intrusion Detection</a:t>
            </a:r>
            <a:endParaRPr/>
          </a:p>
        </p:txBody>
      </p:sp>
      <p:sp>
        <p:nvSpPr>
          <p:cNvPr id="232" name="Google Shape;232;p28"/>
          <p:cNvSpPr txBox="1"/>
          <p:nvPr>
            <p:ph idx="1" type="body"/>
          </p:nvPr>
        </p:nvSpPr>
        <p:spPr>
          <a:xfrm>
            <a:off x="33338" y="593725"/>
            <a:ext cx="12192000" cy="59594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200"/>
              <a:buChar char="•"/>
            </a:pPr>
            <a:r>
              <a:rPr lang="en-US"/>
              <a:t>Used to monitor for “suspicious activity” on a network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24163"/>
              </a:buClr>
              <a:buSzPts val="2800"/>
              <a:buChar char="–"/>
            </a:pPr>
            <a:r>
              <a:rPr lang="en-US"/>
              <a:t>Can protect against known software exploits, like buffer overflows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Char char="•"/>
            </a:pPr>
            <a:r>
              <a:rPr lang="en-US"/>
              <a:t>Open Source IDS: Snort, www.snort.org</a:t>
            </a:r>
            <a:endParaRPr/>
          </a:p>
        </p:txBody>
      </p:sp>
      <p:pic>
        <p:nvPicPr>
          <p:cNvPr id="233" name="Google Shape;233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67800" y="152400"/>
            <a:ext cx="1417638" cy="14176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9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15-441 Networks Fall 2002</a:t>
            </a:r>
            <a:endParaRPr/>
          </a:p>
        </p:txBody>
      </p:sp>
      <p:sp>
        <p:nvSpPr>
          <p:cNvPr id="239" name="Google Shape;239;p29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0" name="Google Shape;240;p29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Intrusion Detection</a:t>
            </a:r>
            <a:endParaRPr/>
          </a:p>
        </p:txBody>
      </p:sp>
      <p:sp>
        <p:nvSpPr>
          <p:cNvPr id="241" name="Google Shape;241;p29"/>
          <p:cNvSpPr txBox="1"/>
          <p:nvPr>
            <p:ph idx="1" type="body"/>
          </p:nvPr>
        </p:nvSpPr>
        <p:spPr>
          <a:xfrm>
            <a:off x="33338" y="593725"/>
            <a:ext cx="12192000" cy="59594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Char char="•"/>
            </a:pPr>
            <a:r>
              <a:rPr lang="en-US" sz="2800"/>
              <a:t>Uses “intrusion signatures”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24163"/>
              </a:buClr>
              <a:buSzPts val="2400"/>
              <a:buChar char="–"/>
            </a:pPr>
            <a:r>
              <a:rPr lang="en-US" sz="2400"/>
              <a:t>Well known patterns of behavior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030A0"/>
              </a:buClr>
              <a:buSzPts val="2000"/>
              <a:buChar char="•"/>
            </a:pPr>
            <a:r>
              <a:rPr lang="en-US" sz="2000"/>
              <a:t>Ping sweeps, port scanning, web server indexing, OS fingerprinting, DoS attempts, etc.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FF"/>
              </a:buClr>
              <a:buSzPts val="2800"/>
              <a:buChar char="•"/>
            </a:pPr>
            <a:r>
              <a:rPr lang="en-US" sz="2800"/>
              <a:t>Example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24163"/>
              </a:buClr>
              <a:buSzPts val="2400"/>
              <a:buChar char="–"/>
            </a:pPr>
            <a:r>
              <a:rPr lang="en-US" sz="2400"/>
              <a:t>IRIX vulnerability in </a:t>
            </a: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webdist.cgi</a:t>
            </a:r>
            <a:endParaRPr sz="2400"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24163"/>
              </a:buClr>
              <a:buSzPts val="2400"/>
              <a:buChar char="–"/>
            </a:pPr>
            <a:r>
              <a:rPr lang="en-US" sz="2400"/>
              <a:t>Can make a rule to drop packets containing the line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030A0"/>
              </a:buClr>
              <a:buSzPts val="1600"/>
              <a:buChar char="•"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“/cgi-bin/webdist.cgi?distloc=?;cat%20/etc/passwd”</a:t>
            </a:r>
            <a:endParaRPr sz="1600">
              <a:latin typeface="Courier"/>
              <a:ea typeface="Courier"/>
              <a:cs typeface="Courier"/>
              <a:sym typeface="Courier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FF"/>
              </a:buClr>
              <a:buSzPts val="2800"/>
              <a:buChar char="•"/>
            </a:pPr>
            <a:r>
              <a:rPr lang="en-US" sz="2800"/>
              <a:t>However, IDS is only useful if contingency plans are in place to curb attacks as they are occurring</a:t>
            </a:r>
            <a:endParaRPr/>
          </a:p>
        </p:txBody>
      </p:sp>
      <p:pic>
        <p:nvPicPr>
          <p:cNvPr id="242" name="Google Shape;242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67800" y="152400"/>
            <a:ext cx="1417638" cy="14176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0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15-441 Networks Fall 2002</a:t>
            </a:r>
            <a:endParaRPr/>
          </a:p>
        </p:txBody>
      </p:sp>
      <p:sp>
        <p:nvSpPr>
          <p:cNvPr id="248" name="Google Shape;248;p30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9" name="Google Shape;249;p30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Minor Detour…</a:t>
            </a:r>
            <a:endParaRPr/>
          </a:p>
        </p:txBody>
      </p:sp>
      <p:sp>
        <p:nvSpPr>
          <p:cNvPr id="250" name="Google Shape;250;p30"/>
          <p:cNvSpPr txBox="1"/>
          <p:nvPr>
            <p:ph idx="1" type="body"/>
          </p:nvPr>
        </p:nvSpPr>
        <p:spPr>
          <a:xfrm>
            <a:off x="33338" y="593725"/>
            <a:ext cx="12192000" cy="59594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200"/>
              <a:buChar char="•"/>
            </a:pPr>
            <a:r>
              <a:rPr lang="en-US"/>
              <a:t>Say we got the /etc/passwd file from the IRIX server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Char char="•"/>
            </a:pPr>
            <a:r>
              <a:rPr lang="en-US"/>
              <a:t>What can we do with it?</a:t>
            </a:r>
            <a:endParaRPr/>
          </a:p>
        </p:txBody>
      </p:sp>
      <p:pic>
        <p:nvPicPr>
          <p:cNvPr id="251" name="Google Shape;251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39200" y="152400"/>
            <a:ext cx="1612900" cy="15509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15-441 Networks Fall 2002</a:t>
            </a:r>
            <a:endParaRPr/>
          </a:p>
        </p:txBody>
      </p:sp>
      <p:sp>
        <p:nvSpPr>
          <p:cNvPr id="61" name="Google Shape;61;p13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2" name="Google Shape;62;p13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Overview</a:t>
            </a:r>
            <a:endParaRPr/>
          </a:p>
        </p:txBody>
      </p:sp>
      <p:sp>
        <p:nvSpPr>
          <p:cNvPr id="63" name="Google Shape;63;p13"/>
          <p:cNvSpPr txBox="1"/>
          <p:nvPr>
            <p:ph idx="1" type="body"/>
          </p:nvPr>
        </p:nvSpPr>
        <p:spPr>
          <a:xfrm>
            <a:off x="33338" y="593725"/>
            <a:ext cx="12192000" cy="59594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Char char="•"/>
            </a:pPr>
            <a:r>
              <a:rPr lang="en-US" sz="2800"/>
              <a:t>What is network security?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FF"/>
              </a:buClr>
              <a:buSzPts val="2800"/>
              <a:buChar char="•"/>
            </a:pPr>
            <a:r>
              <a:rPr lang="en-US" sz="2800"/>
              <a:t>Why do we need network security?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FF"/>
              </a:buClr>
              <a:buSzPts val="2800"/>
              <a:buChar char="•"/>
            </a:pPr>
            <a:r>
              <a:rPr lang="en-US" sz="2800"/>
              <a:t>Who is vulnerable?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FF"/>
              </a:buClr>
              <a:buSzPts val="2800"/>
              <a:buChar char="•"/>
            </a:pPr>
            <a:r>
              <a:rPr lang="en-US" sz="2800"/>
              <a:t>Common network security attacks and countermeasures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24163"/>
              </a:buClr>
              <a:buSzPts val="2400"/>
              <a:buChar char="–"/>
            </a:pPr>
            <a:r>
              <a:rPr lang="en-US" sz="2400"/>
              <a:t>Firewalls &amp; Intrusion Detection Systems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24163"/>
              </a:buClr>
              <a:buSzPts val="2400"/>
              <a:buChar char="–"/>
            </a:pPr>
            <a:r>
              <a:rPr lang="en-US" sz="2400"/>
              <a:t>Denial of Service Attacks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24163"/>
              </a:buClr>
              <a:buSzPts val="2400"/>
              <a:buChar char="–"/>
            </a:pPr>
            <a:r>
              <a:rPr lang="en-US" sz="2400"/>
              <a:t>TCP Attacks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24163"/>
              </a:buClr>
              <a:buSzPts val="2400"/>
              <a:buChar char="–"/>
            </a:pPr>
            <a:r>
              <a:rPr lang="en-US" sz="2400"/>
              <a:t>Packet Sniffing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24163"/>
              </a:buClr>
              <a:buSzPts val="2400"/>
              <a:buChar char="–"/>
            </a:pPr>
            <a:r>
              <a:rPr lang="en-US" sz="2400"/>
              <a:t>Social Problems</a:t>
            </a:r>
            <a:endParaRPr/>
          </a:p>
        </p:txBody>
      </p:sp>
      <p:pic>
        <p:nvPicPr>
          <p:cNvPr id="64" name="Google Shape;6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0" y="1187450"/>
            <a:ext cx="1666875" cy="17478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1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15-441 Networks Fall 2002</a:t>
            </a:r>
            <a:endParaRPr/>
          </a:p>
        </p:txBody>
      </p:sp>
      <p:sp>
        <p:nvSpPr>
          <p:cNvPr id="257" name="Google Shape;257;p31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8" name="Google Shape;258;p31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Dictionary Attack</a:t>
            </a:r>
            <a:endParaRPr/>
          </a:p>
        </p:txBody>
      </p:sp>
      <p:sp>
        <p:nvSpPr>
          <p:cNvPr id="259" name="Google Shape;259;p31"/>
          <p:cNvSpPr txBox="1"/>
          <p:nvPr>
            <p:ph idx="1" type="body"/>
          </p:nvPr>
        </p:nvSpPr>
        <p:spPr>
          <a:xfrm>
            <a:off x="33338" y="593725"/>
            <a:ext cx="12192000" cy="59594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Char char="•"/>
            </a:pPr>
            <a:r>
              <a:rPr lang="en-US" sz="2800"/>
              <a:t>We can run a dictionary attack on the passwords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24163"/>
              </a:buClr>
              <a:buSzPts val="2400"/>
              <a:buChar char="–"/>
            </a:pPr>
            <a:r>
              <a:rPr lang="en-US" sz="2400"/>
              <a:t>The passwords in /etc/passwd are encrypted with the crypt(3) function (one-way hash)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24163"/>
              </a:buClr>
              <a:buSzPts val="2400"/>
              <a:buChar char="–"/>
            </a:pPr>
            <a:r>
              <a:rPr lang="en-US" sz="2400"/>
              <a:t>Can take a dictionary of words, crypt() them all, and compare with the hashed passwords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FF"/>
              </a:buClr>
              <a:buSzPts val="2800"/>
              <a:buChar char="•"/>
            </a:pPr>
            <a:r>
              <a:rPr lang="en-US" sz="2800"/>
              <a:t>This is why your passwords should be meaningless random junk!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24163"/>
              </a:buClr>
              <a:buSzPts val="2400"/>
              <a:buChar char="–"/>
            </a:pPr>
            <a:r>
              <a:rPr lang="en-US" sz="2400"/>
              <a:t>For example, “sdfo839f” is a good password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030A0"/>
              </a:buClr>
              <a:buSzPts val="2000"/>
              <a:buChar char="•"/>
            </a:pPr>
            <a:r>
              <a:rPr lang="en-US" sz="2000"/>
              <a:t>That is not my andrew password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030A0"/>
              </a:buClr>
              <a:buSzPts val="2000"/>
              <a:buChar char="•"/>
            </a:pPr>
            <a:r>
              <a:rPr lang="en-US" sz="2000"/>
              <a:t>Please don’t try it either</a:t>
            </a:r>
            <a:endParaRPr/>
          </a:p>
        </p:txBody>
      </p:sp>
      <p:pic>
        <p:nvPicPr>
          <p:cNvPr id="260" name="Google Shape;260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91600" y="152401"/>
            <a:ext cx="1487488" cy="14652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2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15-441 Networks Fall 2002</a:t>
            </a:r>
            <a:endParaRPr/>
          </a:p>
        </p:txBody>
      </p:sp>
      <p:sp>
        <p:nvSpPr>
          <p:cNvPr id="266" name="Google Shape;266;p32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7" name="Google Shape;267;p32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Denial of Service</a:t>
            </a:r>
            <a:endParaRPr/>
          </a:p>
        </p:txBody>
      </p:sp>
      <p:sp>
        <p:nvSpPr>
          <p:cNvPr id="268" name="Google Shape;268;p32"/>
          <p:cNvSpPr txBox="1"/>
          <p:nvPr>
            <p:ph idx="1" type="body"/>
          </p:nvPr>
        </p:nvSpPr>
        <p:spPr>
          <a:xfrm>
            <a:off x="33338" y="593725"/>
            <a:ext cx="12192000" cy="59594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200"/>
              <a:buChar char="•"/>
            </a:pPr>
            <a:r>
              <a:rPr lang="en-US"/>
              <a:t>Purpose: Make a network service unusable, usually by overloading the server or network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Char char="•"/>
            </a:pPr>
            <a:r>
              <a:rPr lang="en-US"/>
              <a:t>Many different kinds of DoS attacks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24163"/>
              </a:buClr>
              <a:buSzPts val="2800"/>
              <a:buChar char="–"/>
            </a:pPr>
            <a:r>
              <a:rPr lang="en-US"/>
              <a:t>SYN flooding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24163"/>
              </a:buClr>
              <a:buSzPts val="2800"/>
              <a:buChar char="–"/>
            </a:pPr>
            <a:r>
              <a:rPr lang="en-US"/>
              <a:t>SMURF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24163"/>
              </a:buClr>
              <a:buSzPts val="2800"/>
              <a:buChar char="–"/>
            </a:pPr>
            <a:r>
              <a:rPr lang="en-US"/>
              <a:t>Distributed attacks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24163"/>
              </a:buClr>
              <a:buSzPts val="2800"/>
              <a:buChar char="–"/>
            </a:pPr>
            <a:r>
              <a:rPr lang="en-US"/>
              <a:t>Mini Case Study: Code-Red</a:t>
            </a:r>
            <a:endParaRPr/>
          </a:p>
        </p:txBody>
      </p:sp>
      <p:pic>
        <p:nvPicPr>
          <p:cNvPr id="269" name="Google Shape;269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07513" y="152400"/>
            <a:ext cx="1212850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3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15-441 Networks Fall 2002</a:t>
            </a:r>
            <a:endParaRPr/>
          </a:p>
        </p:txBody>
      </p:sp>
      <p:sp>
        <p:nvSpPr>
          <p:cNvPr id="276" name="Google Shape;276;p33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7" name="Google Shape;277;p33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Denial of Service</a:t>
            </a:r>
            <a:endParaRPr/>
          </a:p>
        </p:txBody>
      </p:sp>
      <p:sp>
        <p:nvSpPr>
          <p:cNvPr id="278" name="Google Shape;278;p33"/>
          <p:cNvSpPr txBox="1"/>
          <p:nvPr>
            <p:ph idx="1" type="body"/>
          </p:nvPr>
        </p:nvSpPr>
        <p:spPr>
          <a:xfrm>
            <a:off x="33338" y="593725"/>
            <a:ext cx="12192000" cy="59594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Char char="•"/>
            </a:pPr>
            <a:r>
              <a:rPr lang="en-US" sz="2800"/>
              <a:t>SYN flooding attack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00FF"/>
              </a:buClr>
              <a:buSzPts val="2800"/>
              <a:buChar char="•"/>
            </a:pPr>
            <a:r>
              <a:rPr lang="en-US" sz="2800"/>
              <a:t>Send SYN packets with bogus source address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124163"/>
              </a:buClr>
              <a:buSzPts val="2400"/>
              <a:buChar char="–"/>
            </a:pPr>
            <a:r>
              <a:rPr lang="en-US" sz="2400"/>
              <a:t>Why?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00FF"/>
              </a:buClr>
              <a:buSzPts val="2800"/>
              <a:buChar char="•"/>
            </a:pPr>
            <a:r>
              <a:rPr lang="en-US" sz="2800"/>
              <a:t>Server responds with SYN ACK and keeps state about TCP half-open connection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124163"/>
              </a:buClr>
              <a:buSzPts val="2400"/>
              <a:buChar char="–"/>
            </a:pPr>
            <a:r>
              <a:rPr lang="en-US" sz="2400"/>
              <a:t>Eventually, server memory is exhausted with this state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00FF"/>
              </a:buClr>
              <a:buSzPts val="2800"/>
              <a:buChar char="•"/>
            </a:pPr>
            <a:r>
              <a:rPr lang="en-US" sz="2800"/>
              <a:t>Solution: use “SYN cookies”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124163"/>
              </a:buClr>
              <a:buSzPts val="2400"/>
              <a:buChar char="–"/>
            </a:pPr>
            <a:r>
              <a:rPr lang="en-US" sz="2400"/>
              <a:t>In response to a SYN, create a special “cookie” for the connection, and forget everything else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124163"/>
              </a:buClr>
              <a:buSzPts val="2400"/>
              <a:buChar char="–"/>
            </a:pPr>
            <a:r>
              <a:rPr lang="en-US" sz="2400"/>
              <a:t>Then, can recreate the forgotten information when the ACK comes in from a legitimate connection</a:t>
            </a:r>
            <a:endParaRPr/>
          </a:p>
        </p:txBody>
      </p:sp>
      <p:pic>
        <p:nvPicPr>
          <p:cNvPr id="279" name="Google Shape;279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07513" y="152400"/>
            <a:ext cx="1212850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4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15-441 Networks Fall 2002</a:t>
            </a:r>
            <a:endParaRPr/>
          </a:p>
        </p:txBody>
      </p:sp>
      <p:sp>
        <p:nvSpPr>
          <p:cNvPr id="285" name="Google Shape;285;p34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6" name="Google Shape;286;p34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Denial of Service</a:t>
            </a:r>
            <a:endParaRPr/>
          </a:p>
        </p:txBody>
      </p:sp>
      <p:pic>
        <p:nvPicPr>
          <p:cNvPr id="287" name="Google Shape;287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52800" y="1558926"/>
            <a:ext cx="5703888" cy="407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307513" y="152400"/>
            <a:ext cx="1212850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5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15-441 Networks Fall 2002</a:t>
            </a:r>
            <a:endParaRPr/>
          </a:p>
        </p:txBody>
      </p:sp>
      <p:sp>
        <p:nvSpPr>
          <p:cNvPr id="294" name="Google Shape;294;p35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5" name="Google Shape;295;p35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Denial of Service</a:t>
            </a:r>
            <a:endParaRPr/>
          </a:p>
        </p:txBody>
      </p:sp>
      <p:sp>
        <p:nvSpPr>
          <p:cNvPr id="296" name="Google Shape;296;p35"/>
          <p:cNvSpPr txBox="1"/>
          <p:nvPr>
            <p:ph idx="1" type="body"/>
          </p:nvPr>
        </p:nvSpPr>
        <p:spPr>
          <a:xfrm>
            <a:off x="33338" y="593725"/>
            <a:ext cx="12192000" cy="59594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200"/>
              <a:buChar char="•"/>
            </a:pPr>
            <a:r>
              <a:rPr lang="en-US"/>
              <a:t>SMURF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24163"/>
              </a:buClr>
              <a:buSzPts val="2800"/>
              <a:buChar char="–"/>
            </a:pPr>
            <a:r>
              <a:rPr lang="en-US"/>
              <a:t>Source IP address of a broadcast ping is forged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24163"/>
              </a:buClr>
              <a:buSzPts val="2800"/>
              <a:buChar char="–"/>
            </a:pPr>
            <a:r>
              <a:rPr lang="en-US"/>
              <a:t>Large number of machines respond back to victim, overloading it</a:t>
            </a:r>
            <a:endParaRPr/>
          </a:p>
        </p:txBody>
      </p:sp>
      <p:pic>
        <p:nvPicPr>
          <p:cNvPr id="297" name="Google Shape;297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07513" y="152400"/>
            <a:ext cx="1212850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6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15-441 Networks Fall 2002</a:t>
            </a:r>
            <a:endParaRPr/>
          </a:p>
        </p:txBody>
      </p:sp>
      <p:sp>
        <p:nvSpPr>
          <p:cNvPr id="303" name="Google Shape;303;p36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4" name="Google Shape;304;p36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Denial of Service</a:t>
            </a:r>
            <a:endParaRPr/>
          </a:p>
        </p:txBody>
      </p:sp>
      <p:pic>
        <p:nvPicPr>
          <p:cNvPr id="305" name="Google Shape;305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24200" y="1371600"/>
            <a:ext cx="6019800" cy="495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307513" y="152400"/>
            <a:ext cx="1212850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7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15-441 Networks Fall 2002</a:t>
            </a:r>
            <a:endParaRPr/>
          </a:p>
        </p:txBody>
      </p:sp>
      <p:sp>
        <p:nvSpPr>
          <p:cNvPr id="312" name="Google Shape;312;p37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3" name="Google Shape;313;p37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Denial of Service</a:t>
            </a:r>
            <a:endParaRPr/>
          </a:p>
        </p:txBody>
      </p:sp>
      <p:sp>
        <p:nvSpPr>
          <p:cNvPr id="314" name="Google Shape;314;p37"/>
          <p:cNvSpPr txBox="1"/>
          <p:nvPr>
            <p:ph idx="1" type="body"/>
          </p:nvPr>
        </p:nvSpPr>
        <p:spPr>
          <a:xfrm>
            <a:off x="33338" y="593725"/>
            <a:ext cx="12192000" cy="59594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Char char="•"/>
            </a:pPr>
            <a:r>
              <a:rPr lang="en-US" sz="2800"/>
              <a:t>Distributed Denial of Service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24163"/>
              </a:buClr>
              <a:buSzPts val="2400"/>
              <a:buChar char="–"/>
            </a:pPr>
            <a:r>
              <a:rPr lang="en-US" sz="2400"/>
              <a:t>Same techniques as regular DoS, but on a much larger scale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24163"/>
              </a:buClr>
              <a:buSzPts val="2400"/>
              <a:buChar char="–"/>
            </a:pPr>
            <a:r>
              <a:rPr lang="en-US" sz="2400"/>
              <a:t>Example: Sub7Server Trojan and IRC bots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030A0"/>
              </a:buClr>
              <a:buSzPts val="2000"/>
              <a:buChar char="•"/>
            </a:pPr>
            <a:r>
              <a:rPr lang="en-US" sz="2000"/>
              <a:t>Infect a large number of machines with a “zombie” program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030A0"/>
              </a:buClr>
              <a:buSzPts val="2000"/>
              <a:buChar char="•"/>
            </a:pPr>
            <a:r>
              <a:rPr lang="en-US" sz="2000"/>
              <a:t>Zombie program logs into an IRC channel and awaits commands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030A0"/>
              </a:buClr>
              <a:buSzPts val="2000"/>
              <a:buChar char="•"/>
            </a:pPr>
            <a:r>
              <a:rPr lang="en-US" sz="2000"/>
              <a:t>Example: </a:t>
            </a:r>
            <a:endParaRPr/>
          </a:p>
          <a:p>
            <a:pPr indent="-228600" lvl="3" marL="1600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03152"/>
              </a:buClr>
              <a:buSzPts val="1800"/>
              <a:buChar char="–"/>
            </a:pPr>
            <a:r>
              <a:rPr lang="en-US" sz="1800"/>
              <a:t>Bot command:  !p4 207.71.92.193</a:t>
            </a:r>
            <a:endParaRPr/>
          </a:p>
          <a:p>
            <a:pPr indent="-228600" lvl="3" marL="1600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03152"/>
              </a:buClr>
              <a:buSzPts val="1800"/>
              <a:buChar char="–"/>
            </a:pPr>
            <a:r>
              <a:rPr lang="en-US" sz="1800"/>
              <a:t>Result: runs ping.exe 207.71.92.193 -l 65500 -n 10000</a:t>
            </a:r>
            <a:endParaRPr/>
          </a:p>
          <a:p>
            <a:pPr indent="-228600" lvl="3" marL="1600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03152"/>
              </a:buClr>
              <a:buSzPts val="1800"/>
              <a:buChar char="–"/>
            </a:pPr>
            <a:r>
              <a:rPr lang="en-US" sz="1800"/>
              <a:t>Sends 10,000 64k packets to the host (655MB!)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030A0"/>
              </a:buClr>
              <a:buSzPts val="2000"/>
              <a:buChar char="•"/>
            </a:pPr>
            <a:r>
              <a:rPr lang="en-US" sz="2000"/>
              <a:t>Read more at: http://grc.com/dos/grcdos.htm</a:t>
            </a:r>
            <a:endParaRPr/>
          </a:p>
        </p:txBody>
      </p:sp>
      <p:pic>
        <p:nvPicPr>
          <p:cNvPr id="315" name="Google Shape;315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07513" y="152400"/>
            <a:ext cx="1212850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8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15-441 Networks Fall 2002</a:t>
            </a:r>
            <a:endParaRPr/>
          </a:p>
        </p:txBody>
      </p:sp>
      <p:sp>
        <p:nvSpPr>
          <p:cNvPr id="321" name="Google Shape;321;p38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2" name="Google Shape;322;p38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Denial of Service</a:t>
            </a:r>
            <a:endParaRPr/>
          </a:p>
        </p:txBody>
      </p:sp>
      <p:sp>
        <p:nvSpPr>
          <p:cNvPr id="323" name="Google Shape;323;p38"/>
          <p:cNvSpPr txBox="1"/>
          <p:nvPr>
            <p:ph idx="1" type="body"/>
          </p:nvPr>
        </p:nvSpPr>
        <p:spPr>
          <a:xfrm>
            <a:off x="33338" y="593725"/>
            <a:ext cx="12192000" cy="59594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200"/>
              <a:buChar char="•"/>
            </a:pPr>
            <a:r>
              <a:rPr lang="en-US"/>
              <a:t>Mini Case Study – CodeRed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24163"/>
              </a:buClr>
              <a:buSzPts val="2800"/>
              <a:buChar char="–"/>
            </a:pPr>
            <a:r>
              <a:rPr lang="en-US"/>
              <a:t>July 19, 2001: over 359,000 computers infected with Code-Red in less than 14 hours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24163"/>
              </a:buClr>
              <a:buSzPts val="2800"/>
              <a:buChar char="–"/>
            </a:pPr>
            <a:r>
              <a:rPr lang="en-US"/>
              <a:t>Used a recently known buffer exploit in Microsoft IIS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24163"/>
              </a:buClr>
              <a:buSzPts val="2800"/>
              <a:buChar char="–"/>
            </a:pPr>
            <a:r>
              <a:rPr lang="en-US"/>
              <a:t>Damages estimated in excess of $2.6 billion</a:t>
            </a:r>
            <a:endParaRPr/>
          </a:p>
        </p:txBody>
      </p:sp>
      <p:pic>
        <p:nvPicPr>
          <p:cNvPr id="324" name="Google Shape;324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07513" y="152400"/>
            <a:ext cx="1212850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9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15-441 Networks Fall 2002</a:t>
            </a:r>
            <a:endParaRPr/>
          </a:p>
        </p:txBody>
      </p:sp>
      <p:sp>
        <p:nvSpPr>
          <p:cNvPr id="330" name="Google Shape;330;p39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1" name="Google Shape;331;p39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Denial of Service</a:t>
            </a:r>
            <a:endParaRPr/>
          </a:p>
        </p:txBody>
      </p:sp>
      <p:sp>
        <p:nvSpPr>
          <p:cNvPr id="332" name="Google Shape;332;p39"/>
          <p:cNvSpPr txBox="1"/>
          <p:nvPr>
            <p:ph idx="1" type="body"/>
          </p:nvPr>
        </p:nvSpPr>
        <p:spPr>
          <a:xfrm>
            <a:off x="33338" y="593725"/>
            <a:ext cx="12192000" cy="59594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200"/>
              <a:buChar char="•"/>
            </a:pPr>
            <a:r>
              <a:rPr lang="en-US"/>
              <a:t>Why is this under the Denial of Service category?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24163"/>
              </a:buClr>
              <a:buSzPts val="2800"/>
              <a:buChar char="–"/>
            </a:pPr>
            <a:r>
              <a:rPr lang="en-US"/>
              <a:t>CodeRed launched a DDOS attack against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www1.whitehouse.gov</a:t>
            </a:r>
            <a:r>
              <a:rPr lang="en-US"/>
              <a:t> from the 20th to the 28th of every month!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24163"/>
              </a:buClr>
              <a:buSzPts val="2800"/>
              <a:buChar char="–"/>
            </a:pPr>
            <a:r>
              <a:rPr lang="en-US"/>
              <a:t>Spent the rest of its time infecting other hosts</a:t>
            </a:r>
            <a:endParaRPr/>
          </a:p>
        </p:txBody>
      </p:sp>
      <p:pic>
        <p:nvPicPr>
          <p:cNvPr id="333" name="Google Shape;333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307513" y="152400"/>
            <a:ext cx="1212850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0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15-441 Networks Fall 2002</a:t>
            </a:r>
            <a:endParaRPr/>
          </a:p>
        </p:txBody>
      </p:sp>
      <p:sp>
        <p:nvSpPr>
          <p:cNvPr id="339" name="Google Shape;339;p40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0" name="Google Shape;340;p40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Denial of Service</a:t>
            </a:r>
            <a:endParaRPr/>
          </a:p>
        </p:txBody>
      </p:sp>
      <p:sp>
        <p:nvSpPr>
          <p:cNvPr id="341" name="Google Shape;341;p40"/>
          <p:cNvSpPr txBox="1"/>
          <p:nvPr>
            <p:ph idx="1" type="body"/>
          </p:nvPr>
        </p:nvSpPr>
        <p:spPr>
          <a:xfrm>
            <a:off x="33338" y="593725"/>
            <a:ext cx="12192000" cy="59594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200"/>
              <a:buChar char="•"/>
            </a:pPr>
            <a:r>
              <a:rPr lang="en-US"/>
              <a:t>How can we protect ourselves?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24163"/>
              </a:buClr>
              <a:buSzPts val="2800"/>
              <a:buChar char="–"/>
            </a:pPr>
            <a:r>
              <a:rPr lang="en-US"/>
              <a:t>Ingress filtering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030A0"/>
              </a:buClr>
              <a:buSzPts val="2400"/>
              <a:buChar char="•"/>
            </a:pPr>
            <a:r>
              <a:rPr lang="en-US"/>
              <a:t>If the source IP of a packet comes in on an interface which does not have a route to that packet, then drop it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030A0"/>
              </a:buClr>
              <a:buSzPts val="2400"/>
              <a:buChar char="•"/>
            </a:pPr>
            <a:r>
              <a:rPr lang="en-US"/>
              <a:t>RFC 2267 has more information about this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24163"/>
              </a:buClr>
              <a:buSzPts val="2800"/>
              <a:buChar char="–"/>
            </a:pPr>
            <a:r>
              <a:rPr lang="en-US"/>
              <a:t>Stay on top of CERT advisories and the latest security patches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030A0"/>
              </a:buClr>
              <a:buSzPts val="2400"/>
              <a:buChar char="•"/>
            </a:pPr>
            <a:r>
              <a:rPr lang="en-US"/>
              <a:t>A fix for the IIS buffer overflow was released </a:t>
            </a:r>
            <a:r>
              <a:rPr b="1" lang="en-US"/>
              <a:t>sixteen days before</a:t>
            </a:r>
            <a:r>
              <a:rPr lang="en-US"/>
              <a:t> CodeRed had been deployed!</a:t>
            </a:r>
            <a:endParaRPr/>
          </a:p>
        </p:txBody>
      </p:sp>
      <p:pic>
        <p:nvPicPr>
          <p:cNvPr id="342" name="Google Shape;342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07513" y="152400"/>
            <a:ext cx="1212850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15-441 Networks Fall 2002</a:t>
            </a:r>
            <a:endParaRPr/>
          </a:p>
        </p:txBody>
      </p:sp>
      <p:sp>
        <p:nvSpPr>
          <p:cNvPr id="70" name="Google Shape;70;p14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1" name="Google Shape;71;p14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What is “Security”</a:t>
            </a:r>
            <a:endParaRPr/>
          </a:p>
        </p:txBody>
      </p:sp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33338" y="593725"/>
            <a:ext cx="12192000" cy="59594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Char char="•"/>
            </a:pPr>
            <a:r>
              <a:rPr lang="en-US" sz="2800"/>
              <a:t>Dictionary.com says: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124163"/>
              </a:buClr>
              <a:buSzPts val="2400"/>
              <a:buChar char="–"/>
            </a:pPr>
            <a:r>
              <a:rPr lang="en-US" sz="2400"/>
              <a:t>1. Freedom from risk or danger; safety.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124163"/>
              </a:buClr>
              <a:buSzPts val="2400"/>
              <a:buChar char="–"/>
            </a:pPr>
            <a:r>
              <a:rPr lang="en-US" sz="2400"/>
              <a:t>2. Freedom from doubt, anxiety, or fear; confidence.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124163"/>
              </a:buClr>
              <a:buSzPts val="2400"/>
              <a:buChar char="–"/>
            </a:pPr>
            <a:r>
              <a:rPr lang="en-US" sz="2400"/>
              <a:t>3. Something that gives or assures safety, as: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030A0"/>
              </a:buClr>
              <a:buSzPts val="2000"/>
              <a:buChar char="•"/>
            </a:pPr>
            <a:r>
              <a:rPr lang="en-US" sz="2000"/>
              <a:t>1. A group or department of private guards: Call building security if a visitor acts suspicious.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030A0"/>
              </a:buClr>
              <a:buSzPts val="2000"/>
              <a:buChar char="•"/>
            </a:pPr>
            <a:r>
              <a:rPr lang="en-US" sz="2000"/>
              <a:t>2. Measures adopted by a government to prevent espionage, sabotage, or attack.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030A0"/>
              </a:buClr>
              <a:buSzPts val="2000"/>
              <a:buChar char="•"/>
            </a:pPr>
            <a:r>
              <a:rPr lang="en-US" sz="2000"/>
              <a:t>3. Measures adopted, as by a business or homeowner, to prevent a crime such as burglary or assault: Security was lax at the firm's smaller plant.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124163"/>
              </a:buClr>
              <a:buSzPts val="2400"/>
              <a:buFont typeface="Times New Roman"/>
              <a:buNone/>
            </a:pPr>
            <a:r>
              <a:rPr lang="en-US" sz="2400"/>
              <a:t>…etc.</a:t>
            </a:r>
            <a:endParaRPr/>
          </a:p>
        </p:txBody>
      </p:sp>
      <p:pic>
        <p:nvPicPr>
          <p:cNvPr id="73" name="Google Shape;7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39201" y="152400"/>
            <a:ext cx="1666875" cy="17478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1"/>
          <p:cNvSpPr/>
          <p:nvPr/>
        </p:nvSpPr>
        <p:spPr>
          <a:xfrm>
            <a:off x="3278140" y="2362200"/>
            <a:ext cx="5635719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1" i="0" lang="en-US" sz="8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15-441 Networks Fall 2002</a:t>
            </a:r>
            <a:endParaRPr/>
          </a:p>
        </p:txBody>
      </p:sp>
      <p:sp>
        <p:nvSpPr>
          <p:cNvPr id="80" name="Google Shape;80;p15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1" name="Google Shape;81;p15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What is “Security”</a:t>
            </a:r>
            <a:endParaRPr/>
          </a:p>
        </p:txBody>
      </p:sp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33338" y="593725"/>
            <a:ext cx="12192000" cy="59594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0D0D0"/>
              </a:buClr>
              <a:buSzPts val="2800"/>
              <a:buChar char="•"/>
            </a:pPr>
            <a:r>
              <a:rPr lang="en-US" sz="2800">
                <a:solidFill>
                  <a:srgbClr val="D0D0D0"/>
                </a:solidFill>
              </a:rPr>
              <a:t>Dictionary.com says:</a:t>
            </a:r>
            <a:endParaRPr sz="2800">
              <a:solidFill>
                <a:schemeClr val="folHlink"/>
              </a:solidFill>
            </a:endParaRPr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124163"/>
              </a:buClr>
              <a:buSzPts val="2400"/>
              <a:buChar char="–"/>
            </a:pPr>
            <a:r>
              <a:rPr lang="en-US" sz="2400"/>
              <a:t>1. Freedom from risk or danger; safety.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D0D0D0"/>
              </a:buClr>
              <a:buSzPts val="2400"/>
              <a:buChar char="–"/>
            </a:pPr>
            <a:r>
              <a:rPr lang="en-US" sz="2400">
                <a:solidFill>
                  <a:srgbClr val="D0D0D0"/>
                </a:solidFill>
              </a:rPr>
              <a:t>2. Freedom from doubt, anxiety, or fear; confidence.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D0D0D0"/>
              </a:buClr>
              <a:buSzPts val="2400"/>
              <a:buChar char="–"/>
            </a:pPr>
            <a:r>
              <a:rPr lang="en-US" sz="2400">
                <a:solidFill>
                  <a:srgbClr val="D0D0D0"/>
                </a:solidFill>
              </a:rPr>
              <a:t>3. Something that gives or assures safety, as: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D0D0D0"/>
              </a:buClr>
              <a:buSzPts val="2000"/>
              <a:buChar char="•"/>
            </a:pPr>
            <a:r>
              <a:rPr lang="en-US" sz="2000">
                <a:solidFill>
                  <a:srgbClr val="D0D0D0"/>
                </a:solidFill>
              </a:rPr>
              <a:t>1. A group or department of private guards: Call building security if a visitor acts suspicious.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D0D0D0"/>
              </a:buClr>
              <a:buSzPts val="2000"/>
              <a:buChar char="•"/>
            </a:pPr>
            <a:r>
              <a:rPr lang="en-US" sz="2000">
                <a:solidFill>
                  <a:srgbClr val="D0D0D0"/>
                </a:solidFill>
              </a:rPr>
              <a:t>2. Measures adopted by a government to prevent espionage, sabotage, or attack.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D0D0D0"/>
              </a:buClr>
              <a:buSzPts val="2000"/>
              <a:buChar char="•"/>
            </a:pPr>
            <a:r>
              <a:rPr lang="en-US" sz="2000">
                <a:solidFill>
                  <a:srgbClr val="D0D0D0"/>
                </a:solidFill>
              </a:rPr>
              <a:t>3. Measures adopted, as by a business or homeowner, to prevent a crime such as burglary or assault: Security was lax at the firm's smaller plant.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D0D0D0"/>
              </a:buClr>
              <a:buSzPts val="2400"/>
              <a:buFont typeface="Times New Roman"/>
              <a:buNone/>
            </a:pPr>
            <a:r>
              <a:rPr lang="en-US" sz="2400">
                <a:solidFill>
                  <a:srgbClr val="D0D0D0"/>
                </a:solidFill>
              </a:rPr>
              <a:t>…etc.</a:t>
            </a:r>
            <a:endParaRPr sz="2400"/>
          </a:p>
        </p:txBody>
      </p:sp>
      <p:pic>
        <p:nvPicPr>
          <p:cNvPr id="83" name="Google Shape;8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39201" y="152400"/>
            <a:ext cx="1666875" cy="17478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15-441 Networks Fall 2002</a:t>
            </a:r>
            <a:endParaRPr/>
          </a:p>
        </p:txBody>
      </p:sp>
      <p:sp>
        <p:nvSpPr>
          <p:cNvPr id="90" name="Google Shape;90;p16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1" name="Google Shape;91;p16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What is “Security”</a:t>
            </a:r>
            <a:endParaRPr/>
          </a:p>
        </p:txBody>
      </p:sp>
      <p:sp>
        <p:nvSpPr>
          <p:cNvPr id="92" name="Google Shape;92;p16"/>
          <p:cNvSpPr txBox="1"/>
          <p:nvPr>
            <p:ph idx="1" type="body"/>
          </p:nvPr>
        </p:nvSpPr>
        <p:spPr>
          <a:xfrm>
            <a:off x="33338" y="593725"/>
            <a:ext cx="12192000" cy="59594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0D0D0"/>
              </a:buClr>
              <a:buSzPts val="2800"/>
              <a:buChar char="•"/>
            </a:pPr>
            <a:r>
              <a:rPr lang="en-US" sz="2800">
                <a:solidFill>
                  <a:srgbClr val="D0D0D0"/>
                </a:solidFill>
              </a:rPr>
              <a:t>Dictionary.com says:</a:t>
            </a:r>
            <a:endParaRPr sz="2800">
              <a:solidFill>
                <a:schemeClr val="folHlink"/>
              </a:solidFill>
            </a:endParaRPr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D0D0D0"/>
              </a:buClr>
              <a:buSzPts val="2400"/>
              <a:buChar char="–"/>
            </a:pPr>
            <a:r>
              <a:rPr lang="en-US" sz="2400">
                <a:solidFill>
                  <a:srgbClr val="D0D0D0"/>
                </a:solidFill>
              </a:rPr>
              <a:t>1. Freedom from risk or danger; safety.</a:t>
            </a:r>
            <a:endParaRPr sz="2400"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124163"/>
              </a:buClr>
              <a:buSzPts val="2400"/>
              <a:buChar char="–"/>
            </a:pPr>
            <a:r>
              <a:rPr lang="en-US" sz="2400"/>
              <a:t>2. Freedom from doubt, anxiety, or fear; confidence.</a:t>
            </a:r>
            <a:endParaRPr sz="2400">
              <a:solidFill>
                <a:srgbClr val="D0D0D0"/>
              </a:solidFill>
            </a:endParaRPr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D0D0D0"/>
              </a:buClr>
              <a:buSzPts val="2400"/>
              <a:buChar char="–"/>
            </a:pPr>
            <a:r>
              <a:rPr lang="en-US" sz="2400">
                <a:solidFill>
                  <a:srgbClr val="D0D0D0"/>
                </a:solidFill>
              </a:rPr>
              <a:t>3. Something that gives or assures safety, as: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D0D0D0"/>
              </a:buClr>
              <a:buSzPts val="2000"/>
              <a:buChar char="•"/>
            </a:pPr>
            <a:r>
              <a:rPr lang="en-US" sz="2000">
                <a:solidFill>
                  <a:srgbClr val="D0D0D0"/>
                </a:solidFill>
              </a:rPr>
              <a:t>1. A group or department of private guards: Call building security if a visitor acts suspicious.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D0D0D0"/>
              </a:buClr>
              <a:buSzPts val="2000"/>
              <a:buChar char="•"/>
            </a:pPr>
            <a:r>
              <a:rPr lang="en-US" sz="2000">
                <a:solidFill>
                  <a:srgbClr val="D0D0D0"/>
                </a:solidFill>
              </a:rPr>
              <a:t>2. Measures adopted by a government to prevent espionage, sabotage, or attack.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D0D0D0"/>
              </a:buClr>
              <a:buSzPts val="2000"/>
              <a:buChar char="•"/>
            </a:pPr>
            <a:r>
              <a:rPr lang="en-US" sz="2000">
                <a:solidFill>
                  <a:srgbClr val="D0D0D0"/>
                </a:solidFill>
              </a:rPr>
              <a:t>3. Measures adopted, as by a business or homeowner, to prevent a crime such as burglary or assault: Security was lax at the firm's smaller plant.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D0D0D0"/>
              </a:buClr>
              <a:buSzPts val="2400"/>
              <a:buFont typeface="Times New Roman"/>
              <a:buNone/>
            </a:pPr>
            <a:r>
              <a:rPr lang="en-US" sz="2400">
                <a:solidFill>
                  <a:srgbClr val="D0D0D0"/>
                </a:solidFill>
              </a:rPr>
              <a:t>…etc.</a:t>
            </a:r>
            <a:endParaRPr sz="1400"/>
          </a:p>
        </p:txBody>
      </p:sp>
      <p:pic>
        <p:nvPicPr>
          <p:cNvPr id="93" name="Google Shape;9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39201" y="152400"/>
            <a:ext cx="1666875" cy="17478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15-441 Networks Fall 2002</a:t>
            </a:r>
            <a:endParaRPr/>
          </a:p>
        </p:txBody>
      </p:sp>
      <p:sp>
        <p:nvSpPr>
          <p:cNvPr id="100" name="Google Shape;100;p17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1" name="Google Shape;101;p17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What is “Security”</a:t>
            </a:r>
            <a:endParaRPr/>
          </a:p>
        </p:txBody>
      </p:sp>
      <p:sp>
        <p:nvSpPr>
          <p:cNvPr id="102" name="Google Shape;102;p17"/>
          <p:cNvSpPr txBox="1"/>
          <p:nvPr>
            <p:ph idx="1" type="body"/>
          </p:nvPr>
        </p:nvSpPr>
        <p:spPr>
          <a:xfrm>
            <a:off x="33338" y="593725"/>
            <a:ext cx="12192000" cy="59594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0D0D0"/>
              </a:buClr>
              <a:buSzPts val="2800"/>
              <a:buChar char="•"/>
            </a:pPr>
            <a:r>
              <a:rPr lang="en-US" sz="2800">
                <a:solidFill>
                  <a:srgbClr val="D0D0D0"/>
                </a:solidFill>
              </a:rPr>
              <a:t>Dictionary.com says:</a:t>
            </a:r>
            <a:endParaRPr sz="2800">
              <a:solidFill>
                <a:schemeClr val="folHlink"/>
              </a:solidFill>
            </a:endParaRPr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D0D0D0"/>
              </a:buClr>
              <a:buSzPts val="2400"/>
              <a:buChar char="–"/>
            </a:pPr>
            <a:r>
              <a:rPr lang="en-US" sz="2400">
                <a:solidFill>
                  <a:srgbClr val="D0D0D0"/>
                </a:solidFill>
              </a:rPr>
              <a:t>1. Freedom from risk or danger; safety.</a:t>
            </a:r>
            <a:endParaRPr sz="2400"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D0D0D0"/>
              </a:buClr>
              <a:buSzPts val="2400"/>
              <a:buChar char="–"/>
            </a:pPr>
            <a:r>
              <a:rPr lang="en-US" sz="2400">
                <a:solidFill>
                  <a:srgbClr val="D0D0D0"/>
                </a:solidFill>
              </a:rPr>
              <a:t>2. Freedom from doubt, anxiety, or fear; confidence.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124163"/>
              </a:buClr>
              <a:buSzPts val="2400"/>
              <a:buChar char="–"/>
            </a:pPr>
            <a:r>
              <a:rPr lang="en-US" sz="2400"/>
              <a:t>3. Something that gives or assures safety, as: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030A0"/>
              </a:buClr>
              <a:buSzPts val="2000"/>
              <a:buChar char="•"/>
            </a:pPr>
            <a:r>
              <a:rPr lang="en-US" sz="2000"/>
              <a:t>1. A group or department of private guards: Call building security if a visitor acts suspicious.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030A0"/>
              </a:buClr>
              <a:buSzPts val="2000"/>
              <a:buChar char="•"/>
            </a:pPr>
            <a:r>
              <a:rPr lang="en-US" sz="2000"/>
              <a:t>2. Measures adopted by a government to prevent espionage, sabotage, or attack.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030A0"/>
              </a:buClr>
              <a:buSzPts val="2000"/>
              <a:buChar char="•"/>
            </a:pPr>
            <a:r>
              <a:rPr lang="en-US" sz="2000"/>
              <a:t>3. Measures adopted, as by a business or homeowner, to prevent a crime such as burglary or assault: Security was lax at the firm's smaller plant.</a:t>
            </a:r>
            <a:endParaRPr sz="2000">
              <a:solidFill>
                <a:srgbClr val="D0D0D0"/>
              </a:solidFill>
            </a:endParaRPr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D0D0D0"/>
              </a:buClr>
              <a:buSzPts val="2400"/>
              <a:buFont typeface="Times New Roman"/>
              <a:buNone/>
            </a:pPr>
            <a:r>
              <a:rPr lang="en-US" sz="2400">
                <a:solidFill>
                  <a:srgbClr val="D0D0D0"/>
                </a:solidFill>
              </a:rPr>
              <a:t>…etc.</a:t>
            </a:r>
            <a:endParaRPr sz="2400"/>
          </a:p>
        </p:txBody>
      </p:sp>
      <p:pic>
        <p:nvPicPr>
          <p:cNvPr id="103" name="Google Shape;10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39201" y="152400"/>
            <a:ext cx="1666875" cy="17478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15-441 Networks Fall 2002</a:t>
            </a:r>
            <a:endParaRPr/>
          </a:p>
        </p:txBody>
      </p:sp>
      <p:sp>
        <p:nvSpPr>
          <p:cNvPr id="109" name="Google Shape;109;p18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0" name="Google Shape;110;p18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Why do we need network security?</a:t>
            </a:r>
            <a:endParaRPr/>
          </a:p>
        </p:txBody>
      </p:sp>
      <p:sp>
        <p:nvSpPr>
          <p:cNvPr id="111" name="Google Shape;111;p18"/>
          <p:cNvSpPr txBox="1"/>
          <p:nvPr>
            <p:ph idx="1" type="body"/>
          </p:nvPr>
        </p:nvSpPr>
        <p:spPr>
          <a:xfrm>
            <a:off x="33338" y="593725"/>
            <a:ext cx="12192000" cy="59594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200"/>
              <a:buChar char="•"/>
            </a:pPr>
            <a:r>
              <a:rPr lang="en-US"/>
              <a:t>Protect vital information while still allowing access to those who need it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24163"/>
              </a:buClr>
              <a:buSzPts val="2800"/>
              <a:buChar char="–"/>
            </a:pPr>
            <a:r>
              <a:rPr lang="en-US"/>
              <a:t>Trade secrets, medical records, etc.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Char char="•"/>
            </a:pPr>
            <a:r>
              <a:rPr lang="en-US"/>
              <a:t>Provide authentication and access control for resources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24163"/>
              </a:buClr>
              <a:buSzPts val="2800"/>
              <a:buChar char="–"/>
            </a:pPr>
            <a:r>
              <a:rPr lang="en-US"/>
              <a:t>Ex: AFS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Char char="•"/>
            </a:pPr>
            <a:r>
              <a:rPr lang="en-US"/>
              <a:t>Guarantee availability of resources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24163"/>
              </a:buClr>
              <a:buSzPts val="2800"/>
              <a:buChar char="–"/>
            </a:pPr>
            <a:r>
              <a:rPr lang="en-US"/>
              <a:t>Ex: 5 9’s (99.999% reliability)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15-441 Networks Fall 2002</a:t>
            </a:r>
            <a:endParaRPr/>
          </a:p>
        </p:txBody>
      </p:sp>
      <p:sp>
        <p:nvSpPr>
          <p:cNvPr id="117" name="Google Shape;117;p19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8" name="Google Shape;118;p19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Who is vulnerable?</a:t>
            </a:r>
            <a:endParaRPr/>
          </a:p>
        </p:txBody>
      </p:sp>
      <p:sp>
        <p:nvSpPr>
          <p:cNvPr id="119" name="Google Shape;119;p19"/>
          <p:cNvSpPr txBox="1"/>
          <p:nvPr>
            <p:ph idx="1" type="body"/>
          </p:nvPr>
        </p:nvSpPr>
        <p:spPr>
          <a:xfrm>
            <a:off x="33338" y="593725"/>
            <a:ext cx="12192000" cy="59594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200"/>
              <a:buChar char="•"/>
            </a:pPr>
            <a:r>
              <a:rPr lang="en-US"/>
              <a:t>Financial institutions and banks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Char char="•"/>
            </a:pPr>
            <a:r>
              <a:rPr lang="en-US"/>
              <a:t>Internet service providers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Char char="•"/>
            </a:pPr>
            <a:r>
              <a:rPr lang="en-US"/>
              <a:t>Pharmaceutical companies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Char char="•"/>
            </a:pPr>
            <a:r>
              <a:rPr lang="en-US"/>
              <a:t>Government and defense agencies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Char char="•"/>
            </a:pPr>
            <a:r>
              <a:rPr lang="en-US"/>
              <a:t>Contractors to various government agencies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Char char="•"/>
            </a:pPr>
            <a:r>
              <a:rPr lang="en-US"/>
              <a:t>Multinational corporations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Char char="•"/>
            </a:pPr>
            <a:r>
              <a:rPr b="1" lang="en-US"/>
              <a:t>ANYONE ON THE NETWORK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15-441 Networks Fall 2002</a:t>
            </a:r>
            <a:endParaRPr/>
          </a:p>
        </p:txBody>
      </p:sp>
      <p:sp>
        <p:nvSpPr>
          <p:cNvPr id="125" name="Google Shape;125;p20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6" name="Google Shape;126;p20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Common security attacks and their countermeasures</a:t>
            </a:r>
            <a:endParaRPr/>
          </a:p>
        </p:txBody>
      </p:sp>
      <p:sp>
        <p:nvSpPr>
          <p:cNvPr id="127" name="Google Shape;127;p20"/>
          <p:cNvSpPr txBox="1"/>
          <p:nvPr>
            <p:ph idx="1" type="body"/>
          </p:nvPr>
        </p:nvSpPr>
        <p:spPr>
          <a:xfrm>
            <a:off x="33338" y="593725"/>
            <a:ext cx="12192000" cy="59594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US" sz="2400"/>
              <a:t>Finding a way into the network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24163"/>
              </a:buClr>
              <a:buSzPts val="2000"/>
              <a:buChar char="–"/>
            </a:pPr>
            <a:r>
              <a:rPr lang="en-US" sz="2000"/>
              <a:t>Firewalls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US" sz="2400"/>
              <a:t>Exploiting software bugs, buffer overflows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24163"/>
              </a:buClr>
              <a:buSzPts val="2000"/>
              <a:buChar char="–"/>
            </a:pPr>
            <a:r>
              <a:rPr lang="en-US" sz="2000"/>
              <a:t>Intrusion Detection Systems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US" sz="2400"/>
              <a:t>Denial of Service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24163"/>
              </a:buClr>
              <a:buSzPts val="2000"/>
              <a:buChar char="–"/>
            </a:pPr>
            <a:r>
              <a:rPr lang="en-US" sz="2000"/>
              <a:t>Ingress filtering, IDS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US" sz="2400"/>
              <a:t>TCP hijacking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24163"/>
              </a:buClr>
              <a:buSzPts val="2000"/>
              <a:buChar char="–"/>
            </a:pPr>
            <a:r>
              <a:rPr lang="en-US" sz="2000"/>
              <a:t>IPSec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US" sz="2400"/>
              <a:t>Packet sniffing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24163"/>
              </a:buClr>
              <a:buSzPts val="2000"/>
              <a:buChar char="–"/>
            </a:pPr>
            <a:r>
              <a:rPr lang="en-US" sz="2000"/>
              <a:t>Encryption (SSH, SSL, HTTPS)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US" sz="2400"/>
              <a:t>Social problems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24163"/>
              </a:buClr>
              <a:buSzPts val="2000"/>
              <a:buChar char="–"/>
            </a:pPr>
            <a:r>
              <a:rPr lang="en-US" sz="2000"/>
              <a:t>Education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Violet">
      <a:dk1>
        <a:srgbClr val="000000"/>
      </a:dk1>
      <a:lt1>
        <a:srgbClr val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