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Tahoma"/>
      <p:regular r:id="rId22"/>
      <p:bold r:id="rId23"/>
    </p:embeddedFont>
    <p:embeddedFont>
      <p:font typeface="Bell M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Tahoma-regular.fntdata"/><Relationship Id="rId21" Type="http://schemas.openxmlformats.org/officeDocument/2006/relationships/slide" Target="slides/slide16.xml"/><Relationship Id="rId24" Type="http://schemas.openxmlformats.org/officeDocument/2006/relationships/font" Target="fonts/BellMT-regular.fntdata"/><Relationship Id="rId23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llMT-italic.fntdata"/><Relationship Id="rId25" Type="http://schemas.openxmlformats.org/officeDocument/2006/relationships/font" Target="fonts/BellMT-bold.fntdata"/><Relationship Id="rId27" Type="http://schemas.openxmlformats.org/officeDocument/2006/relationships/font" Target="fonts/BellM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0" name="Google Shape;50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1/29/2022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" name="Google Shape;51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internet packet contains an IP address.  After it reaches the local network, one needs to know which host should receive it. </a:t>
            </a:r>
            <a:endParaRPr/>
          </a:p>
        </p:txBody>
      </p:sp>
      <p:sp>
        <p:nvSpPr>
          <p:cNvPr id="156" name="Google Shape;15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7772400" y="3771901"/>
            <a:ext cx="41148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b="1" sz="24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r>
              <a:t/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MAC Layer and attacks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Wireshark Capture – MAC 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42277" t="0"/>
          <a:stretch/>
        </p:blipFill>
        <p:spPr>
          <a:xfrm>
            <a:off x="3352800" y="757859"/>
            <a:ext cx="5753100" cy="560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CS426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Fall 2010/Lecture 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54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Address Resolution Protocol (ARP)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Primarily used to translate IP addresses to Ethernet MAC addresses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The device drive for Ethernet NIC needs to do this to send a packet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Also used for IP over other LAN technologies, e.g., FDDI, or IEEE 802.11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Each host maintains a table of IP to MAC addresses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Message types: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ARP request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ARP reply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ARP announcement</a:t>
            </a:r>
            <a:endParaRPr/>
          </a:p>
          <a:p>
            <a:pPr indent="-1143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What Is Address Resolution Protocol (ARP) | Fortinet"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2590800"/>
            <a:ext cx="6172200" cy="370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ARP Format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26680" l="1249" r="52499" t="4421"/>
          <a:stretch/>
        </p:blipFill>
        <p:spPr>
          <a:xfrm>
            <a:off x="3352800" y="861085"/>
            <a:ext cx="6477000" cy="542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Send ARP Requests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b="1345" l="0" r="17122" t="3375"/>
          <a:stretch/>
        </p:blipFill>
        <p:spPr>
          <a:xfrm>
            <a:off x="2209800" y="769399"/>
            <a:ext cx="8229600" cy="531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ARP Cache Poisoning</a:t>
            </a:r>
            <a:endParaRPr/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ARP spoofing - Wikipedia"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72131"/>
            <a:ext cx="6168231" cy="4713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Build an ARP Spoofer in Python using Scapy - Python Code" id="187" name="Google Shape;187;p2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1936220"/>
            <a:ext cx="4648200" cy="298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ARP Poisoning vs ARP Spoofing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ARP Poisoning: What it is &amp;amp; How to Prevent ARP Spoofing Attacks" id="195" name="Google Shape;195;p26"/>
          <p:cNvPicPr preferRelativeResize="0"/>
          <p:nvPr/>
        </p:nvPicPr>
        <p:blipFill rotWithShape="1">
          <a:blip r:embed="rId3">
            <a:alphaModFix/>
          </a:blip>
          <a:srcRect b="8656" l="2200" r="2185" t="4443"/>
          <a:stretch/>
        </p:blipFill>
        <p:spPr>
          <a:xfrm>
            <a:off x="1866899" y="1159741"/>
            <a:ext cx="8458201" cy="493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 Layer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447800" y="2182091"/>
            <a:ext cx="8305800" cy="29995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Ethernet frame and MAC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 address and ARP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ARP cache poisoning attack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MITM attacks using ARP cache poisoning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CS426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Fall 2010/Lecture 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54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Network Protocols Stack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209800" y="2271714"/>
            <a:ext cx="1676400" cy="6762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209800" y="2947988"/>
            <a:ext cx="1676400" cy="67786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209800" y="3625851"/>
            <a:ext cx="1676400" cy="6762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209800" y="4302126"/>
            <a:ext cx="1676400" cy="67786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886201" y="2562225"/>
            <a:ext cx="42830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4559300" y="2057400"/>
            <a:ext cx="283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3886200" y="3335338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5029200" y="2817813"/>
            <a:ext cx="1893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3886201" y="4108450"/>
            <a:ext cx="1558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" name="Google Shape;79;p14"/>
          <p:cNvSpPr txBox="1"/>
          <p:nvPr/>
        </p:nvSpPr>
        <p:spPr>
          <a:xfrm>
            <a:off x="3962400" y="3641726"/>
            <a:ext cx="1404938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IP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>
            <a:off x="3886201" y="4786313"/>
            <a:ext cx="1558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4267200" y="4403726"/>
            <a:ext cx="7556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410200" y="3625851"/>
            <a:ext cx="1143000" cy="6762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5410200" y="4302126"/>
            <a:ext cx="1143000" cy="67786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>
            <a:off x="6553201" y="4089400"/>
            <a:ext cx="1558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5" name="Google Shape;85;p14"/>
          <p:cNvSpPr txBox="1"/>
          <p:nvPr/>
        </p:nvSpPr>
        <p:spPr>
          <a:xfrm>
            <a:off x="6629400" y="3641726"/>
            <a:ext cx="1404938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IP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4"/>
          <p:cNvCxnSpPr/>
          <p:nvPr/>
        </p:nvCxnSpPr>
        <p:spPr>
          <a:xfrm>
            <a:off x="6553201" y="4765675"/>
            <a:ext cx="1558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6934200" y="4405314"/>
            <a:ext cx="7556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8153400" y="2271714"/>
            <a:ext cx="1676400" cy="6762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8153400" y="2947988"/>
            <a:ext cx="1676400" cy="67786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8153400" y="3625851"/>
            <a:ext cx="1676400" cy="6762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8153400" y="4302126"/>
            <a:ext cx="1676400" cy="67786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 Addresses in Internet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981200" y="1524000"/>
            <a:ext cx="8305800" cy="46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Media Access Control (MAC) addresses in the network access layer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Associated w/ network interface card (NIC)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48 bits or 64 bits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IP addresses for the network layer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32 bits for IPv4, and 128 bits for IPv6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E.g., 128.3.23.3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IP addresses + ports for the transport layer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E.g., 128.3.23.3:80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Domain names for the application/human layer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E.g., www.purdue.edu</a:t>
            </a:r>
            <a:endParaRPr/>
          </a:p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CS426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54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Routing and Translation of Addresses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Translation between IP addresses and MAC addresses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Address Resolution Protocol (ARP) for IPv4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Neighbor Discovery Protocol (NDP) for IPv6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Routing with IP addresses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TCP, UDP, IP for routing packets, connections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Border Gateway Protocol for routing table updates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Translation between IP addresses and domain names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Domain Name System (DNS)</a:t>
            </a:r>
            <a:endParaRPr/>
          </a:p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CS426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Fall 2010/Lecture 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54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Threats in Networking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Confidentiality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Packet sniffing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Integrity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Session hijacking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Availability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Denial of service attacks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Common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Address translation poisoning attacks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Routing attacks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CS426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Fall 2010/Lecture 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54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CS426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Fall 2010/Lecture 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54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Concrete Security Problems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ARP is not authenticated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APR spoofing (or ARP poisoning)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Network packets pass by untrusted hosts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Packet sniffing 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TCP state can be easy to guess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TCP spoofing attack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Open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Vulnerable to DoS attacks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DNS is not authenticated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DNS poisoning attacks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 Frame and MAC Header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3338" y="593725"/>
            <a:ext cx="12158662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Ethernet frame - Wikipedia"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09800"/>
            <a:ext cx="11076653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 Address</a:t>
            </a:r>
            <a:endParaRPr/>
          </a:p>
        </p:txBody>
      </p:sp>
      <p:pic>
        <p:nvPicPr>
          <p:cNvPr id="142" name="Google Shape;14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905470"/>
            <a:ext cx="6729412" cy="504705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descr="15 Ways to Find the MAC Address of Your Computer - wikiHow" id="144" name="Google Shape;144;p20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