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6858000" cx="12192000"/>
  <p:notesSz cx="6858000" cy="9144000"/>
  <p:embeddedFontLst>
    <p:embeddedFont>
      <p:font typeface="Bell M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203945-551C-47BC-B08D-C378D14E79A1}">
  <a:tblStyle styleId="{31203945-551C-47BC-B08D-C378D14E79A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ellMT-regular.fntdata"/><Relationship Id="rId20" Type="http://schemas.openxmlformats.org/officeDocument/2006/relationships/slide" Target="slides/slide14.xml"/><Relationship Id="rId42" Type="http://schemas.openxmlformats.org/officeDocument/2006/relationships/font" Target="fonts/BellMT-italic.fntdata"/><Relationship Id="rId41" Type="http://schemas.openxmlformats.org/officeDocument/2006/relationships/font" Target="fonts/BellMT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BellMT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bc.webopedia.com/TERM/D/DoS_attack.html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62" name="Google Shape;62;p1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0000"/>
                </a:solidFill>
              </a:rPr>
              <a:t>1/29/2022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3" name="Google Shape;63;p1:notes"/>
          <p:cNvSpPr txBox="1"/>
          <p:nvPr>
            <p:ph idx="11" type="ftr"/>
          </p:nvPr>
        </p:nvSpPr>
        <p:spPr>
          <a:xfrm>
            <a:off x="0" y="9374188"/>
            <a:ext cx="2919413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J. Saira banu; School of Computing Science and Engineering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8" name="Google Shape;25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Hardware firewalls are important because they provide a strong degree of protection from most forms of attack coming from the outside world. compared to a set of predefined and/or user-created rules that determine whether the packet is to be forwarded or dropped 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Consider this scenario: What would happen if you received an e-mail message or visited a website that contained a concealed program? Let's say this program was designed to install itself on your machine and then surreptitiously communicate with someone via the Internet — a distributed denial of service (</a:t>
            </a: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DDoS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 attack zombie or a keystroke logger, for example? And trust me, this is by no means an unlikely scenario.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http://www.smallbusinesscomputing.com/webmaster/article.php/3103431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Discovery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Network sniffer: Documents the discovery of the target IP address and any other useful information, such as protocols being used on the target network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Traceroute: Attempts to locate the target device and all intermediate routers, switches, and system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Penetration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Synflood attack: Used to see whether the firewall can overcome a repeated open connection request and also log the attack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Garbage attack: Used to see whether the firewall can overcome random data packets on random ports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UDP Ping: Used to see whether the firewall can overcome a large UDP ping packet sent to it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TCP Ping: Used to see whether the firewall can overcome a large TCP ping packet sent to it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Ping of death:Used to see whether the firewall can overcome a single over-sized packet sent to it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Google Shape;28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Set of rules that have filters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Google Shape;29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2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24163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609601" y="273051"/>
            <a:ext cx="4011084" cy="11620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4766735" y="273051"/>
            <a:ext cx="6815667" cy="58531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 sz="2800">
                <a:solidFill>
                  <a:srgbClr val="002060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609601" y="1435102"/>
            <a:ext cx="4011084" cy="46910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124163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030A0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2389717" y="5367339"/>
            <a:ext cx="7315200" cy="8048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124163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030A0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 rot="5400000">
            <a:off x="3149601" y="-2522537"/>
            <a:ext cx="5959475" cy="121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 rot="5400000">
            <a:off x="7285038" y="1828803"/>
            <a:ext cx="5851525" cy="2743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 rot="5400000">
            <a:off x="1697038" y="-812797"/>
            <a:ext cx="5851525" cy="802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4031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4031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6519863"/>
            <a:ext cx="12192000" cy="3079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  										                                    Slide No </a:t>
            </a: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7772400" y="3771901"/>
            <a:ext cx="41148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600"/>
              <a:buNone/>
            </a:pPr>
            <a:r>
              <a:t/>
            </a:r>
            <a:endParaRPr b="1" sz="2400">
              <a:solidFill>
                <a:srgbClr val="00206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</a:pPr>
            <a:r>
              <a:t/>
            </a:r>
            <a:endParaRPr b="1">
              <a:solidFill>
                <a:srgbClr val="00206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</a:pPr>
            <a:r>
              <a:t/>
            </a:r>
            <a:endParaRPr sz="4000">
              <a:solidFill>
                <a:srgbClr val="002060"/>
              </a:solidFill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-6927" y="304800"/>
            <a:ext cx="12192000" cy="1981200"/>
          </a:xfrm>
          <a:prstGeom prst="rect">
            <a:avLst/>
          </a:prstGeom>
          <a:solidFill>
            <a:srgbClr val="00206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Network Layer Attacks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ybersecurity norms: CISO at each &amp;#39;responsible entity&amp;#39; | Business News,The  Indian Express" id="67" name="Google Shape;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515551"/>
            <a:ext cx="6858000" cy="381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2286000" y="2133601"/>
            <a:ext cx="7924800" cy="39925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Host Scanning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Network Scanning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Port Scanning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Fingerprinting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/>
          <p:nvPr/>
        </p:nvSpPr>
        <p:spPr>
          <a:xfrm rot="10800000">
            <a:off x="0" y="0"/>
            <a:ext cx="12192000" cy="1371600"/>
          </a:xfrm>
          <a:custGeom>
            <a:rect b="b" l="l" r="r" t="t"/>
            <a:pathLst>
              <a:path extrusionOk="0" h="4033" w="12172">
                <a:moveTo>
                  <a:pt x="0" y="1767"/>
                </a:moveTo>
                <a:lnTo>
                  <a:pt x="0" y="4033"/>
                </a:lnTo>
                <a:lnTo>
                  <a:pt x="12172" y="4033"/>
                </a:lnTo>
                <a:lnTo>
                  <a:pt x="12172" y="0"/>
                </a:lnTo>
                <a:lnTo>
                  <a:pt x="11885" y="96"/>
                </a:lnTo>
                <a:lnTo>
                  <a:pt x="11585" y="198"/>
                </a:lnTo>
                <a:lnTo>
                  <a:pt x="11278" y="294"/>
                </a:lnTo>
                <a:lnTo>
                  <a:pt x="10971" y="389"/>
                </a:lnTo>
                <a:lnTo>
                  <a:pt x="10650" y="478"/>
                </a:lnTo>
                <a:lnTo>
                  <a:pt x="10323" y="566"/>
                </a:lnTo>
                <a:lnTo>
                  <a:pt x="9995" y="655"/>
                </a:lnTo>
                <a:lnTo>
                  <a:pt x="9654" y="737"/>
                </a:lnTo>
                <a:lnTo>
                  <a:pt x="9313" y="819"/>
                </a:lnTo>
                <a:lnTo>
                  <a:pt x="8965" y="894"/>
                </a:lnTo>
                <a:lnTo>
                  <a:pt x="8610" y="969"/>
                </a:lnTo>
                <a:lnTo>
                  <a:pt x="8249" y="1037"/>
                </a:lnTo>
                <a:lnTo>
                  <a:pt x="7887" y="1106"/>
                </a:lnTo>
                <a:lnTo>
                  <a:pt x="7519" y="1174"/>
                </a:lnTo>
                <a:lnTo>
                  <a:pt x="7144" y="1235"/>
                </a:lnTo>
                <a:lnTo>
                  <a:pt x="6761" y="1297"/>
                </a:lnTo>
                <a:lnTo>
                  <a:pt x="6373" y="1351"/>
                </a:lnTo>
                <a:lnTo>
                  <a:pt x="5984" y="1399"/>
                </a:lnTo>
                <a:lnTo>
                  <a:pt x="5588" y="1454"/>
                </a:lnTo>
                <a:lnTo>
                  <a:pt x="5192" y="1494"/>
                </a:lnTo>
                <a:lnTo>
                  <a:pt x="4790" y="1542"/>
                </a:lnTo>
                <a:lnTo>
                  <a:pt x="4380" y="1576"/>
                </a:lnTo>
                <a:lnTo>
                  <a:pt x="3971" y="1617"/>
                </a:lnTo>
                <a:lnTo>
                  <a:pt x="3555" y="1645"/>
                </a:lnTo>
                <a:lnTo>
                  <a:pt x="3132" y="1672"/>
                </a:lnTo>
                <a:lnTo>
                  <a:pt x="2709" y="1699"/>
                </a:lnTo>
                <a:lnTo>
                  <a:pt x="2286" y="1720"/>
                </a:lnTo>
                <a:lnTo>
                  <a:pt x="1856" y="1740"/>
                </a:lnTo>
                <a:lnTo>
                  <a:pt x="1426" y="1754"/>
                </a:lnTo>
                <a:lnTo>
                  <a:pt x="989" y="1761"/>
                </a:lnTo>
                <a:lnTo>
                  <a:pt x="546" y="1767"/>
                </a:lnTo>
                <a:lnTo>
                  <a:pt x="109" y="1767"/>
                </a:lnTo>
                <a:lnTo>
                  <a:pt x="55" y="1767"/>
                </a:lnTo>
                <a:lnTo>
                  <a:pt x="0" y="1767"/>
                </a:lnTo>
                <a:close/>
              </a:path>
            </a:pathLst>
          </a:custGeom>
          <a:gradFill>
            <a:gsLst>
              <a:gs pos="0">
                <a:srgbClr val="005881"/>
              </a:gs>
              <a:gs pos="50000">
                <a:srgbClr val="008ECE"/>
              </a:gs>
              <a:gs pos="70000">
                <a:srgbClr val="00A1E5"/>
              </a:gs>
              <a:gs pos="100000">
                <a:srgbClr val="16C2FF"/>
              </a:gs>
            </a:gsLst>
            <a:lin ang="162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4431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Attack Methods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Trish Miller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2438400" y="2057401"/>
            <a:ext cx="7772400" cy="40687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Char char="•"/>
            </a:pPr>
            <a:r>
              <a:rPr lang="en-US" sz="3600"/>
              <a:t>Host Scanning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Ping range of  IP addresses or use alternative scanning messages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Identifies victims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Types of Host scanning</a:t>
            </a:r>
            <a:endParaRPr/>
          </a:p>
          <a:p>
            <a:pPr indent="-228600" lvl="2" marL="11430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lang="en-US"/>
              <a:t>Ping Scanning</a:t>
            </a:r>
            <a:endParaRPr/>
          </a:p>
          <a:p>
            <a:pPr indent="-228600" lvl="2" marL="11430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lang="en-US"/>
              <a:t>TCP SYN/ACK attacks</a:t>
            </a:r>
            <a:endParaRPr/>
          </a:p>
        </p:txBody>
      </p:sp>
      <p:sp>
        <p:nvSpPr>
          <p:cNvPr id="148" name="Google Shape;148;p24"/>
          <p:cNvSpPr/>
          <p:nvPr/>
        </p:nvSpPr>
        <p:spPr>
          <a:xfrm rot="10800000">
            <a:off x="0" y="0"/>
            <a:ext cx="12192000" cy="1447800"/>
          </a:xfrm>
          <a:custGeom>
            <a:rect b="b" l="l" r="r" t="t"/>
            <a:pathLst>
              <a:path extrusionOk="0" h="4033" w="12172">
                <a:moveTo>
                  <a:pt x="0" y="1767"/>
                </a:moveTo>
                <a:lnTo>
                  <a:pt x="0" y="4033"/>
                </a:lnTo>
                <a:lnTo>
                  <a:pt x="12172" y="4033"/>
                </a:lnTo>
                <a:lnTo>
                  <a:pt x="12172" y="0"/>
                </a:lnTo>
                <a:lnTo>
                  <a:pt x="11885" y="96"/>
                </a:lnTo>
                <a:lnTo>
                  <a:pt x="11585" y="198"/>
                </a:lnTo>
                <a:lnTo>
                  <a:pt x="11278" y="294"/>
                </a:lnTo>
                <a:lnTo>
                  <a:pt x="10971" y="389"/>
                </a:lnTo>
                <a:lnTo>
                  <a:pt x="10650" y="478"/>
                </a:lnTo>
                <a:lnTo>
                  <a:pt x="10323" y="566"/>
                </a:lnTo>
                <a:lnTo>
                  <a:pt x="9995" y="655"/>
                </a:lnTo>
                <a:lnTo>
                  <a:pt x="9654" y="737"/>
                </a:lnTo>
                <a:lnTo>
                  <a:pt x="9313" y="819"/>
                </a:lnTo>
                <a:lnTo>
                  <a:pt x="8965" y="894"/>
                </a:lnTo>
                <a:lnTo>
                  <a:pt x="8610" y="969"/>
                </a:lnTo>
                <a:lnTo>
                  <a:pt x="8249" y="1037"/>
                </a:lnTo>
                <a:lnTo>
                  <a:pt x="7887" y="1106"/>
                </a:lnTo>
                <a:lnTo>
                  <a:pt x="7519" y="1174"/>
                </a:lnTo>
                <a:lnTo>
                  <a:pt x="7144" y="1235"/>
                </a:lnTo>
                <a:lnTo>
                  <a:pt x="6761" y="1297"/>
                </a:lnTo>
                <a:lnTo>
                  <a:pt x="6373" y="1351"/>
                </a:lnTo>
                <a:lnTo>
                  <a:pt x="5984" y="1399"/>
                </a:lnTo>
                <a:lnTo>
                  <a:pt x="5588" y="1454"/>
                </a:lnTo>
                <a:lnTo>
                  <a:pt x="5192" y="1494"/>
                </a:lnTo>
                <a:lnTo>
                  <a:pt x="4790" y="1542"/>
                </a:lnTo>
                <a:lnTo>
                  <a:pt x="4380" y="1576"/>
                </a:lnTo>
                <a:lnTo>
                  <a:pt x="3971" y="1617"/>
                </a:lnTo>
                <a:lnTo>
                  <a:pt x="3555" y="1645"/>
                </a:lnTo>
                <a:lnTo>
                  <a:pt x="3132" y="1672"/>
                </a:lnTo>
                <a:lnTo>
                  <a:pt x="2709" y="1699"/>
                </a:lnTo>
                <a:lnTo>
                  <a:pt x="2286" y="1720"/>
                </a:lnTo>
                <a:lnTo>
                  <a:pt x="1856" y="1740"/>
                </a:lnTo>
                <a:lnTo>
                  <a:pt x="1426" y="1754"/>
                </a:lnTo>
                <a:lnTo>
                  <a:pt x="989" y="1761"/>
                </a:lnTo>
                <a:lnTo>
                  <a:pt x="546" y="1767"/>
                </a:lnTo>
                <a:lnTo>
                  <a:pt x="109" y="1767"/>
                </a:lnTo>
                <a:lnTo>
                  <a:pt x="55" y="1767"/>
                </a:lnTo>
                <a:lnTo>
                  <a:pt x="0" y="1767"/>
                </a:lnTo>
                <a:close/>
              </a:path>
            </a:pathLst>
          </a:custGeom>
          <a:gradFill>
            <a:gsLst>
              <a:gs pos="0">
                <a:srgbClr val="005881"/>
              </a:gs>
              <a:gs pos="50000">
                <a:srgbClr val="008ECE"/>
              </a:gs>
              <a:gs pos="70000">
                <a:srgbClr val="00A1E5"/>
              </a:gs>
              <a:gs pos="100000">
                <a:srgbClr val="16C2FF"/>
              </a:gs>
            </a:gsLst>
            <a:lin ang="162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4431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4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Attack Methods (Cont.)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Trish Miller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2286000" y="2133601"/>
            <a:ext cx="7924800" cy="39925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Char char="•"/>
            </a:pPr>
            <a:r>
              <a:rPr lang="en-US" sz="3600"/>
              <a:t>Network Scanning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19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Discovery of the network infrastructure (switches, routers, subnets, etc.)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19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Tracert and applications similar identifies all routers along the route to a destination host</a:t>
            </a:r>
            <a:endParaRPr/>
          </a:p>
          <a:p>
            <a:pPr indent="-1079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 rot="10800000">
            <a:off x="0" y="0"/>
            <a:ext cx="12192000" cy="1401764"/>
          </a:xfrm>
          <a:custGeom>
            <a:rect b="b" l="l" r="r" t="t"/>
            <a:pathLst>
              <a:path extrusionOk="0" h="4033" w="12172">
                <a:moveTo>
                  <a:pt x="0" y="1767"/>
                </a:moveTo>
                <a:lnTo>
                  <a:pt x="0" y="4033"/>
                </a:lnTo>
                <a:lnTo>
                  <a:pt x="12172" y="4033"/>
                </a:lnTo>
                <a:lnTo>
                  <a:pt x="12172" y="0"/>
                </a:lnTo>
                <a:lnTo>
                  <a:pt x="11885" y="96"/>
                </a:lnTo>
                <a:lnTo>
                  <a:pt x="11585" y="198"/>
                </a:lnTo>
                <a:lnTo>
                  <a:pt x="11278" y="294"/>
                </a:lnTo>
                <a:lnTo>
                  <a:pt x="10971" y="389"/>
                </a:lnTo>
                <a:lnTo>
                  <a:pt x="10650" y="478"/>
                </a:lnTo>
                <a:lnTo>
                  <a:pt x="10323" y="566"/>
                </a:lnTo>
                <a:lnTo>
                  <a:pt x="9995" y="655"/>
                </a:lnTo>
                <a:lnTo>
                  <a:pt x="9654" y="737"/>
                </a:lnTo>
                <a:lnTo>
                  <a:pt x="9313" y="819"/>
                </a:lnTo>
                <a:lnTo>
                  <a:pt x="8965" y="894"/>
                </a:lnTo>
                <a:lnTo>
                  <a:pt x="8610" y="969"/>
                </a:lnTo>
                <a:lnTo>
                  <a:pt x="8249" y="1037"/>
                </a:lnTo>
                <a:lnTo>
                  <a:pt x="7887" y="1106"/>
                </a:lnTo>
                <a:lnTo>
                  <a:pt x="7519" y="1174"/>
                </a:lnTo>
                <a:lnTo>
                  <a:pt x="7144" y="1235"/>
                </a:lnTo>
                <a:lnTo>
                  <a:pt x="6761" y="1297"/>
                </a:lnTo>
                <a:lnTo>
                  <a:pt x="6373" y="1351"/>
                </a:lnTo>
                <a:lnTo>
                  <a:pt x="5984" y="1399"/>
                </a:lnTo>
                <a:lnTo>
                  <a:pt x="5588" y="1454"/>
                </a:lnTo>
                <a:lnTo>
                  <a:pt x="5192" y="1494"/>
                </a:lnTo>
                <a:lnTo>
                  <a:pt x="4790" y="1542"/>
                </a:lnTo>
                <a:lnTo>
                  <a:pt x="4380" y="1576"/>
                </a:lnTo>
                <a:lnTo>
                  <a:pt x="3971" y="1617"/>
                </a:lnTo>
                <a:lnTo>
                  <a:pt x="3555" y="1645"/>
                </a:lnTo>
                <a:lnTo>
                  <a:pt x="3132" y="1672"/>
                </a:lnTo>
                <a:lnTo>
                  <a:pt x="2709" y="1699"/>
                </a:lnTo>
                <a:lnTo>
                  <a:pt x="2286" y="1720"/>
                </a:lnTo>
                <a:lnTo>
                  <a:pt x="1856" y="1740"/>
                </a:lnTo>
                <a:lnTo>
                  <a:pt x="1426" y="1754"/>
                </a:lnTo>
                <a:lnTo>
                  <a:pt x="989" y="1761"/>
                </a:lnTo>
                <a:lnTo>
                  <a:pt x="546" y="1767"/>
                </a:lnTo>
                <a:lnTo>
                  <a:pt x="109" y="1767"/>
                </a:lnTo>
                <a:lnTo>
                  <a:pt x="55" y="1767"/>
                </a:lnTo>
                <a:lnTo>
                  <a:pt x="0" y="1767"/>
                </a:lnTo>
                <a:close/>
              </a:path>
            </a:pathLst>
          </a:custGeom>
          <a:gradFill>
            <a:gsLst>
              <a:gs pos="0">
                <a:srgbClr val="005881"/>
              </a:gs>
              <a:gs pos="50000">
                <a:srgbClr val="008ECE"/>
              </a:gs>
              <a:gs pos="70000">
                <a:srgbClr val="00A1E5"/>
              </a:gs>
              <a:gs pos="100000">
                <a:srgbClr val="16C2FF"/>
              </a:gs>
            </a:gsLst>
            <a:lin ang="162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4431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5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Attack Methods (Cont.)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Trish Miller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2514600" y="1752600"/>
            <a:ext cx="74676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Port Scanning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Once a host is identified, scan all ports to find out if it is a server and what type it is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Two types: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Char char="•"/>
            </a:pPr>
            <a:r>
              <a:rPr lang="en-US" sz="2000"/>
              <a:t>Server Port Scanning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</a:pPr>
            <a:r>
              <a:rPr lang="en-US" sz="1800"/>
              <a:t>TCP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</a:pPr>
            <a:r>
              <a:rPr lang="en-US" sz="1800"/>
              <a:t>UDP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Char char="•"/>
            </a:pPr>
            <a:r>
              <a:rPr lang="en-US" sz="2000"/>
              <a:t>Client Port Scanning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</a:pPr>
            <a:r>
              <a:rPr lang="en-US" sz="1800"/>
              <a:t>NetBIOS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</a:pPr>
            <a:r>
              <a:rPr lang="en-US" sz="1800"/>
              <a:t>Ports 135 – 139 used for NetBIOS ports used for file and print services.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</a:pPr>
            <a:r>
              <a:rPr lang="en-US" sz="1800"/>
              <a:t>GRC.com a free website that scan your pc for open ports.</a:t>
            </a:r>
            <a:endParaRPr/>
          </a:p>
          <a:p>
            <a:pPr indent="-114300" lvl="3" marL="1600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66" name="Google Shape;166;p26"/>
          <p:cNvSpPr/>
          <p:nvPr/>
        </p:nvSpPr>
        <p:spPr>
          <a:xfrm rot="10800000">
            <a:off x="0" y="0"/>
            <a:ext cx="12192000" cy="1295400"/>
          </a:xfrm>
          <a:custGeom>
            <a:rect b="b" l="l" r="r" t="t"/>
            <a:pathLst>
              <a:path extrusionOk="0" h="4033" w="12172">
                <a:moveTo>
                  <a:pt x="0" y="1767"/>
                </a:moveTo>
                <a:lnTo>
                  <a:pt x="0" y="4033"/>
                </a:lnTo>
                <a:lnTo>
                  <a:pt x="12172" y="4033"/>
                </a:lnTo>
                <a:lnTo>
                  <a:pt x="12172" y="0"/>
                </a:lnTo>
                <a:lnTo>
                  <a:pt x="11885" y="96"/>
                </a:lnTo>
                <a:lnTo>
                  <a:pt x="11585" y="198"/>
                </a:lnTo>
                <a:lnTo>
                  <a:pt x="11278" y="294"/>
                </a:lnTo>
                <a:lnTo>
                  <a:pt x="10971" y="389"/>
                </a:lnTo>
                <a:lnTo>
                  <a:pt x="10650" y="478"/>
                </a:lnTo>
                <a:lnTo>
                  <a:pt x="10323" y="566"/>
                </a:lnTo>
                <a:lnTo>
                  <a:pt x="9995" y="655"/>
                </a:lnTo>
                <a:lnTo>
                  <a:pt x="9654" y="737"/>
                </a:lnTo>
                <a:lnTo>
                  <a:pt x="9313" y="819"/>
                </a:lnTo>
                <a:lnTo>
                  <a:pt x="8965" y="894"/>
                </a:lnTo>
                <a:lnTo>
                  <a:pt x="8610" y="969"/>
                </a:lnTo>
                <a:lnTo>
                  <a:pt x="8249" y="1037"/>
                </a:lnTo>
                <a:lnTo>
                  <a:pt x="7887" y="1106"/>
                </a:lnTo>
                <a:lnTo>
                  <a:pt x="7519" y="1174"/>
                </a:lnTo>
                <a:lnTo>
                  <a:pt x="7144" y="1235"/>
                </a:lnTo>
                <a:lnTo>
                  <a:pt x="6761" y="1297"/>
                </a:lnTo>
                <a:lnTo>
                  <a:pt x="6373" y="1351"/>
                </a:lnTo>
                <a:lnTo>
                  <a:pt x="5984" y="1399"/>
                </a:lnTo>
                <a:lnTo>
                  <a:pt x="5588" y="1454"/>
                </a:lnTo>
                <a:lnTo>
                  <a:pt x="5192" y="1494"/>
                </a:lnTo>
                <a:lnTo>
                  <a:pt x="4790" y="1542"/>
                </a:lnTo>
                <a:lnTo>
                  <a:pt x="4380" y="1576"/>
                </a:lnTo>
                <a:lnTo>
                  <a:pt x="3971" y="1617"/>
                </a:lnTo>
                <a:lnTo>
                  <a:pt x="3555" y="1645"/>
                </a:lnTo>
                <a:lnTo>
                  <a:pt x="3132" y="1672"/>
                </a:lnTo>
                <a:lnTo>
                  <a:pt x="2709" y="1699"/>
                </a:lnTo>
                <a:lnTo>
                  <a:pt x="2286" y="1720"/>
                </a:lnTo>
                <a:lnTo>
                  <a:pt x="1856" y="1740"/>
                </a:lnTo>
                <a:lnTo>
                  <a:pt x="1426" y="1754"/>
                </a:lnTo>
                <a:lnTo>
                  <a:pt x="989" y="1761"/>
                </a:lnTo>
                <a:lnTo>
                  <a:pt x="546" y="1767"/>
                </a:lnTo>
                <a:lnTo>
                  <a:pt x="109" y="1767"/>
                </a:lnTo>
                <a:lnTo>
                  <a:pt x="55" y="1767"/>
                </a:lnTo>
                <a:lnTo>
                  <a:pt x="0" y="1767"/>
                </a:lnTo>
                <a:close/>
              </a:path>
            </a:pathLst>
          </a:custGeom>
          <a:gradFill>
            <a:gsLst>
              <a:gs pos="0">
                <a:srgbClr val="005881"/>
              </a:gs>
              <a:gs pos="50000">
                <a:srgbClr val="008ECE"/>
              </a:gs>
              <a:gs pos="70000">
                <a:srgbClr val="00A1E5"/>
              </a:gs>
              <a:gs pos="100000">
                <a:srgbClr val="16C2FF"/>
              </a:gs>
            </a:gsLst>
            <a:lin ang="162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4431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6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Attack Methods (Cont.)</a:t>
            </a:r>
            <a:endParaRPr/>
          </a:p>
        </p:txBody>
      </p:sp>
      <p:pic>
        <p:nvPicPr>
          <p:cNvPr descr="bxp161057small" id="168" name="Google Shape;168;p26"/>
          <p:cNvPicPr preferRelativeResize="0"/>
          <p:nvPr/>
        </p:nvPicPr>
        <p:blipFill rotWithShape="1">
          <a:blip r:embed="rId3">
            <a:alphaModFix/>
          </a:blip>
          <a:srcRect b="12737" l="0" r="0" t="2815"/>
          <a:stretch/>
        </p:blipFill>
        <p:spPr>
          <a:xfrm>
            <a:off x="1524000" y="6172200"/>
            <a:ext cx="91440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Trish Miller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2362200" y="2057401"/>
            <a:ext cx="7848600" cy="40687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Fingerprinting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Discovers the host operating system and applications as well as the version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lang="en-US"/>
              <a:t>Active (sends)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lang="en-US"/>
              <a:t>Passive (listen)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Nmap does all major scanning methods</a:t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 rot="10800000">
            <a:off x="0" y="0"/>
            <a:ext cx="12192000" cy="1524000"/>
          </a:xfrm>
          <a:custGeom>
            <a:rect b="b" l="l" r="r" t="t"/>
            <a:pathLst>
              <a:path extrusionOk="0" h="4033" w="12172">
                <a:moveTo>
                  <a:pt x="0" y="1767"/>
                </a:moveTo>
                <a:lnTo>
                  <a:pt x="0" y="4033"/>
                </a:lnTo>
                <a:lnTo>
                  <a:pt x="12172" y="4033"/>
                </a:lnTo>
                <a:lnTo>
                  <a:pt x="12172" y="0"/>
                </a:lnTo>
                <a:lnTo>
                  <a:pt x="11885" y="96"/>
                </a:lnTo>
                <a:lnTo>
                  <a:pt x="11585" y="198"/>
                </a:lnTo>
                <a:lnTo>
                  <a:pt x="11278" y="294"/>
                </a:lnTo>
                <a:lnTo>
                  <a:pt x="10971" y="389"/>
                </a:lnTo>
                <a:lnTo>
                  <a:pt x="10650" y="478"/>
                </a:lnTo>
                <a:lnTo>
                  <a:pt x="10323" y="566"/>
                </a:lnTo>
                <a:lnTo>
                  <a:pt x="9995" y="655"/>
                </a:lnTo>
                <a:lnTo>
                  <a:pt x="9654" y="737"/>
                </a:lnTo>
                <a:lnTo>
                  <a:pt x="9313" y="819"/>
                </a:lnTo>
                <a:lnTo>
                  <a:pt x="8965" y="894"/>
                </a:lnTo>
                <a:lnTo>
                  <a:pt x="8610" y="969"/>
                </a:lnTo>
                <a:lnTo>
                  <a:pt x="8249" y="1037"/>
                </a:lnTo>
                <a:lnTo>
                  <a:pt x="7887" y="1106"/>
                </a:lnTo>
                <a:lnTo>
                  <a:pt x="7519" y="1174"/>
                </a:lnTo>
                <a:lnTo>
                  <a:pt x="7144" y="1235"/>
                </a:lnTo>
                <a:lnTo>
                  <a:pt x="6761" y="1297"/>
                </a:lnTo>
                <a:lnTo>
                  <a:pt x="6373" y="1351"/>
                </a:lnTo>
                <a:lnTo>
                  <a:pt x="5984" y="1399"/>
                </a:lnTo>
                <a:lnTo>
                  <a:pt x="5588" y="1454"/>
                </a:lnTo>
                <a:lnTo>
                  <a:pt x="5192" y="1494"/>
                </a:lnTo>
                <a:lnTo>
                  <a:pt x="4790" y="1542"/>
                </a:lnTo>
                <a:lnTo>
                  <a:pt x="4380" y="1576"/>
                </a:lnTo>
                <a:lnTo>
                  <a:pt x="3971" y="1617"/>
                </a:lnTo>
                <a:lnTo>
                  <a:pt x="3555" y="1645"/>
                </a:lnTo>
                <a:lnTo>
                  <a:pt x="3132" y="1672"/>
                </a:lnTo>
                <a:lnTo>
                  <a:pt x="2709" y="1699"/>
                </a:lnTo>
                <a:lnTo>
                  <a:pt x="2286" y="1720"/>
                </a:lnTo>
                <a:lnTo>
                  <a:pt x="1856" y="1740"/>
                </a:lnTo>
                <a:lnTo>
                  <a:pt x="1426" y="1754"/>
                </a:lnTo>
                <a:lnTo>
                  <a:pt x="989" y="1761"/>
                </a:lnTo>
                <a:lnTo>
                  <a:pt x="546" y="1767"/>
                </a:lnTo>
                <a:lnTo>
                  <a:pt x="109" y="1767"/>
                </a:lnTo>
                <a:lnTo>
                  <a:pt x="55" y="1767"/>
                </a:lnTo>
                <a:lnTo>
                  <a:pt x="0" y="1767"/>
                </a:lnTo>
                <a:close/>
              </a:path>
            </a:pathLst>
          </a:custGeom>
          <a:gradFill>
            <a:gsLst>
              <a:gs pos="0">
                <a:srgbClr val="005881"/>
              </a:gs>
              <a:gs pos="50000">
                <a:srgbClr val="008ECE"/>
              </a:gs>
              <a:gs pos="70000">
                <a:srgbClr val="00A1E5"/>
              </a:gs>
              <a:gs pos="100000">
                <a:srgbClr val="16C2FF"/>
              </a:gs>
            </a:gsLst>
            <a:lin ang="162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4431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7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Attack Methods (Cont.)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Trish Miller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2473326" y="1752600"/>
            <a:ext cx="7661275" cy="472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Denial-of-Service (DoS) Attacks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Attacks on availability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SYN flooding attacks overload a host or network with connection attempts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Stopping DoS attacks is very hard.</a:t>
            </a:r>
            <a:endParaRPr/>
          </a:p>
        </p:txBody>
      </p:sp>
      <p:sp>
        <p:nvSpPr>
          <p:cNvPr id="185" name="Google Shape;185;p28"/>
          <p:cNvSpPr/>
          <p:nvPr/>
        </p:nvSpPr>
        <p:spPr>
          <a:xfrm rot="10800000">
            <a:off x="0" y="0"/>
            <a:ext cx="12192000" cy="1447800"/>
          </a:xfrm>
          <a:custGeom>
            <a:rect b="b" l="l" r="r" t="t"/>
            <a:pathLst>
              <a:path extrusionOk="0" h="4033" w="12172">
                <a:moveTo>
                  <a:pt x="0" y="1767"/>
                </a:moveTo>
                <a:lnTo>
                  <a:pt x="0" y="4033"/>
                </a:lnTo>
                <a:lnTo>
                  <a:pt x="12172" y="4033"/>
                </a:lnTo>
                <a:lnTo>
                  <a:pt x="12172" y="0"/>
                </a:lnTo>
                <a:lnTo>
                  <a:pt x="11885" y="96"/>
                </a:lnTo>
                <a:lnTo>
                  <a:pt x="11585" y="198"/>
                </a:lnTo>
                <a:lnTo>
                  <a:pt x="11278" y="294"/>
                </a:lnTo>
                <a:lnTo>
                  <a:pt x="10971" y="389"/>
                </a:lnTo>
                <a:lnTo>
                  <a:pt x="10650" y="478"/>
                </a:lnTo>
                <a:lnTo>
                  <a:pt x="10323" y="566"/>
                </a:lnTo>
                <a:lnTo>
                  <a:pt x="9995" y="655"/>
                </a:lnTo>
                <a:lnTo>
                  <a:pt x="9654" y="737"/>
                </a:lnTo>
                <a:lnTo>
                  <a:pt x="9313" y="819"/>
                </a:lnTo>
                <a:lnTo>
                  <a:pt x="8965" y="894"/>
                </a:lnTo>
                <a:lnTo>
                  <a:pt x="8610" y="969"/>
                </a:lnTo>
                <a:lnTo>
                  <a:pt x="8249" y="1037"/>
                </a:lnTo>
                <a:lnTo>
                  <a:pt x="7887" y="1106"/>
                </a:lnTo>
                <a:lnTo>
                  <a:pt x="7519" y="1174"/>
                </a:lnTo>
                <a:lnTo>
                  <a:pt x="7144" y="1235"/>
                </a:lnTo>
                <a:lnTo>
                  <a:pt x="6761" y="1297"/>
                </a:lnTo>
                <a:lnTo>
                  <a:pt x="6373" y="1351"/>
                </a:lnTo>
                <a:lnTo>
                  <a:pt x="5984" y="1399"/>
                </a:lnTo>
                <a:lnTo>
                  <a:pt x="5588" y="1454"/>
                </a:lnTo>
                <a:lnTo>
                  <a:pt x="5192" y="1494"/>
                </a:lnTo>
                <a:lnTo>
                  <a:pt x="4790" y="1542"/>
                </a:lnTo>
                <a:lnTo>
                  <a:pt x="4380" y="1576"/>
                </a:lnTo>
                <a:lnTo>
                  <a:pt x="3971" y="1617"/>
                </a:lnTo>
                <a:lnTo>
                  <a:pt x="3555" y="1645"/>
                </a:lnTo>
                <a:lnTo>
                  <a:pt x="3132" y="1672"/>
                </a:lnTo>
                <a:lnTo>
                  <a:pt x="2709" y="1699"/>
                </a:lnTo>
                <a:lnTo>
                  <a:pt x="2286" y="1720"/>
                </a:lnTo>
                <a:lnTo>
                  <a:pt x="1856" y="1740"/>
                </a:lnTo>
                <a:lnTo>
                  <a:pt x="1426" y="1754"/>
                </a:lnTo>
                <a:lnTo>
                  <a:pt x="989" y="1761"/>
                </a:lnTo>
                <a:lnTo>
                  <a:pt x="546" y="1767"/>
                </a:lnTo>
                <a:lnTo>
                  <a:pt x="109" y="1767"/>
                </a:lnTo>
                <a:lnTo>
                  <a:pt x="55" y="1767"/>
                </a:lnTo>
                <a:lnTo>
                  <a:pt x="0" y="1767"/>
                </a:lnTo>
                <a:close/>
              </a:path>
            </a:pathLst>
          </a:custGeom>
          <a:gradFill>
            <a:gsLst>
              <a:gs pos="0">
                <a:srgbClr val="005881"/>
              </a:gs>
              <a:gs pos="50000">
                <a:srgbClr val="008ECE"/>
              </a:gs>
              <a:gs pos="70000">
                <a:srgbClr val="00A1E5"/>
              </a:gs>
              <a:gs pos="100000">
                <a:srgbClr val="16C2FF"/>
              </a:gs>
            </a:gsLst>
            <a:lin ang="162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4431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8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Attack Methods (Cont.)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Trish Miller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2286000" y="2133601"/>
            <a:ext cx="7924800" cy="39925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The Break-In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Password guessing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Take advantage of unpatched vulnerabilities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Session hijacking</a:t>
            </a:r>
            <a:endParaRPr/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/>
          <p:nvPr/>
        </p:nvSpPr>
        <p:spPr>
          <a:xfrm rot="10800000">
            <a:off x="0" y="0"/>
            <a:ext cx="12192000" cy="1295400"/>
          </a:xfrm>
          <a:custGeom>
            <a:rect b="b" l="l" r="r" t="t"/>
            <a:pathLst>
              <a:path extrusionOk="0" h="4033" w="12172">
                <a:moveTo>
                  <a:pt x="0" y="1767"/>
                </a:moveTo>
                <a:lnTo>
                  <a:pt x="0" y="4033"/>
                </a:lnTo>
                <a:lnTo>
                  <a:pt x="12172" y="4033"/>
                </a:lnTo>
                <a:lnTo>
                  <a:pt x="12172" y="0"/>
                </a:lnTo>
                <a:lnTo>
                  <a:pt x="11885" y="96"/>
                </a:lnTo>
                <a:lnTo>
                  <a:pt x="11585" y="198"/>
                </a:lnTo>
                <a:lnTo>
                  <a:pt x="11278" y="294"/>
                </a:lnTo>
                <a:lnTo>
                  <a:pt x="10971" y="389"/>
                </a:lnTo>
                <a:lnTo>
                  <a:pt x="10650" y="478"/>
                </a:lnTo>
                <a:lnTo>
                  <a:pt x="10323" y="566"/>
                </a:lnTo>
                <a:lnTo>
                  <a:pt x="9995" y="655"/>
                </a:lnTo>
                <a:lnTo>
                  <a:pt x="9654" y="737"/>
                </a:lnTo>
                <a:lnTo>
                  <a:pt x="9313" y="819"/>
                </a:lnTo>
                <a:lnTo>
                  <a:pt x="8965" y="894"/>
                </a:lnTo>
                <a:lnTo>
                  <a:pt x="8610" y="969"/>
                </a:lnTo>
                <a:lnTo>
                  <a:pt x="8249" y="1037"/>
                </a:lnTo>
                <a:lnTo>
                  <a:pt x="7887" y="1106"/>
                </a:lnTo>
                <a:lnTo>
                  <a:pt x="7519" y="1174"/>
                </a:lnTo>
                <a:lnTo>
                  <a:pt x="7144" y="1235"/>
                </a:lnTo>
                <a:lnTo>
                  <a:pt x="6761" y="1297"/>
                </a:lnTo>
                <a:lnTo>
                  <a:pt x="6373" y="1351"/>
                </a:lnTo>
                <a:lnTo>
                  <a:pt x="5984" y="1399"/>
                </a:lnTo>
                <a:lnTo>
                  <a:pt x="5588" y="1454"/>
                </a:lnTo>
                <a:lnTo>
                  <a:pt x="5192" y="1494"/>
                </a:lnTo>
                <a:lnTo>
                  <a:pt x="4790" y="1542"/>
                </a:lnTo>
                <a:lnTo>
                  <a:pt x="4380" y="1576"/>
                </a:lnTo>
                <a:lnTo>
                  <a:pt x="3971" y="1617"/>
                </a:lnTo>
                <a:lnTo>
                  <a:pt x="3555" y="1645"/>
                </a:lnTo>
                <a:lnTo>
                  <a:pt x="3132" y="1672"/>
                </a:lnTo>
                <a:lnTo>
                  <a:pt x="2709" y="1699"/>
                </a:lnTo>
                <a:lnTo>
                  <a:pt x="2286" y="1720"/>
                </a:lnTo>
                <a:lnTo>
                  <a:pt x="1856" y="1740"/>
                </a:lnTo>
                <a:lnTo>
                  <a:pt x="1426" y="1754"/>
                </a:lnTo>
                <a:lnTo>
                  <a:pt x="989" y="1761"/>
                </a:lnTo>
                <a:lnTo>
                  <a:pt x="546" y="1767"/>
                </a:lnTo>
                <a:lnTo>
                  <a:pt x="109" y="1767"/>
                </a:lnTo>
                <a:lnTo>
                  <a:pt x="55" y="1767"/>
                </a:lnTo>
                <a:lnTo>
                  <a:pt x="0" y="1767"/>
                </a:lnTo>
                <a:close/>
              </a:path>
            </a:pathLst>
          </a:custGeom>
          <a:gradFill>
            <a:gsLst>
              <a:gs pos="0">
                <a:srgbClr val="005881"/>
              </a:gs>
              <a:gs pos="50000">
                <a:srgbClr val="008ECE"/>
              </a:gs>
              <a:gs pos="70000">
                <a:srgbClr val="00A1E5"/>
              </a:gs>
              <a:gs pos="100000">
                <a:srgbClr val="16C2FF"/>
              </a:gs>
            </a:gsLst>
            <a:lin ang="162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4431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9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Attack Methods (Cont.)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Trish Miller</a:t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2819400" y="2209800"/>
            <a:ext cx="6858000" cy="358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Download rootkit via TFTP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192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Delete audit log files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192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Create backdoor account or Trojan backdoor programs</a:t>
            </a:r>
            <a:endParaRPr/>
          </a:p>
        </p:txBody>
      </p:sp>
      <p:sp>
        <p:nvSpPr>
          <p:cNvPr id="202" name="Google Shape;202;p30"/>
          <p:cNvSpPr/>
          <p:nvPr/>
        </p:nvSpPr>
        <p:spPr>
          <a:xfrm rot="10800000">
            <a:off x="0" y="0"/>
            <a:ext cx="12192000" cy="1447800"/>
          </a:xfrm>
          <a:custGeom>
            <a:rect b="b" l="l" r="r" t="t"/>
            <a:pathLst>
              <a:path extrusionOk="0" h="4033" w="12172">
                <a:moveTo>
                  <a:pt x="0" y="1767"/>
                </a:moveTo>
                <a:lnTo>
                  <a:pt x="0" y="4033"/>
                </a:lnTo>
                <a:lnTo>
                  <a:pt x="12172" y="4033"/>
                </a:lnTo>
                <a:lnTo>
                  <a:pt x="12172" y="0"/>
                </a:lnTo>
                <a:lnTo>
                  <a:pt x="11885" y="96"/>
                </a:lnTo>
                <a:lnTo>
                  <a:pt x="11585" y="198"/>
                </a:lnTo>
                <a:lnTo>
                  <a:pt x="11278" y="294"/>
                </a:lnTo>
                <a:lnTo>
                  <a:pt x="10971" y="389"/>
                </a:lnTo>
                <a:lnTo>
                  <a:pt x="10650" y="478"/>
                </a:lnTo>
                <a:lnTo>
                  <a:pt x="10323" y="566"/>
                </a:lnTo>
                <a:lnTo>
                  <a:pt x="9995" y="655"/>
                </a:lnTo>
                <a:lnTo>
                  <a:pt x="9654" y="737"/>
                </a:lnTo>
                <a:lnTo>
                  <a:pt x="9313" y="819"/>
                </a:lnTo>
                <a:lnTo>
                  <a:pt x="8965" y="894"/>
                </a:lnTo>
                <a:lnTo>
                  <a:pt x="8610" y="969"/>
                </a:lnTo>
                <a:lnTo>
                  <a:pt x="8249" y="1037"/>
                </a:lnTo>
                <a:lnTo>
                  <a:pt x="7887" y="1106"/>
                </a:lnTo>
                <a:lnTo>
                  <a:pt x="7519" y="1174"/>
                </a:lnTo>
                <a:lnTo>
                  <a:pt x="7144" y="1235"/>
                </a:lnTo>
                <a:lnTo>
                  <a:pt x="6761" y="1297"/>
                </a:lnTo>
                <a:lnTo>
                  <a:pt x="6373" y="1351"/>
                </a:lnTo>
                <a:lnTo>
                  <a:pt x="5984" y="1399"/>
                </a:lnTo>
                <a:lnTo>
                  <a:pt x="5588" y="1454"/>
                </a:lnTo>
                <a:lnTo>
                  <a:pt x="5192" y="1494"/>
                </a:lnTo>
                <a:lnTo>
                  <a:pt x="4790" y="1542"/>
                </a:lnTo>
                <a:lnTo>
                  <a:pt x="4380" y="1576"/>
                </a:lnTo>
                <a:lnTo>
                  <a:pt x="3971" y="1617"/>
                </a:lnTo>
                <a:lnTo>
                  <a:pt x="3555" y="1645"/>
                </a:lnTo>
                <a:lnTo>
                  <a:pt x="3132" y="1672"/>
                </a:lnTo>
                <a:lnTo>
                  <a:pt x="2709" y="1699"/>
                </a:lnTo>
                <a:lnTo>
                  <a:pt x="2286" y="1720"/>
                </a:lnTo>
                <a:lnTo>
                  <a:pt x="1856" y="1740"/>
                </a:lnTo>
                <a:lnTo>
                  <a:pt x="1426" y="1754"/>
                </a:lnTo>
                <a:lnTo>
                  <a:pt x="989" y="1761"/>
                </a:lnTo>
                <a:lnTo>
                  <a:pt x="546" y="1767"/>
                </a:lnTo>
                <a:lnTo>
                  <a:pt x="109" y="1767"/>
                </a:lnTo>
                <a:lnTo>
                  <a:pt x="55" y="1767"/>
                </a:lnTo>
                <a:lnTo>
                  <a:pt x="0" y="1767"/>
                </a:lnTo>
                <a:close/>
              </a:path>
            </a:pathLst>
          </a:custGeom>
          <a:gradFill>
            <a:gsLst>
              <a:gs pos="0">
                <a:srgbClr val="005881"/>
              </a:gs>
              <a:gs pos="50000">
                <a:srgbClr val="008ECE"/>
              </a:gs>
              <a:gs pos="70000">
                <a:srgbClr val="00A1E5"/>
              </a:gs>
              <a:gs pos="100000">
                <a:srgbClr val="16C2FF"/>
              </a:gs>
            </a:gsLst>
            <a:lin ang="162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4431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0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After the Compromise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Trish Miller</a:t>
            </a:r>
            <a:endParaRPr/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2590800" y="2209800"/>
            <a:ext cx="7162800" cy="381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Weaken security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192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Access to steal information, do damage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192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Install malicious software (RAT, DoS zombie, spam relay, etc.)</a:t>
            </a:r>
            <a:endParaRPr/>
          </a:p>
        </p:txBody>
      </p:sp>
      <p:sp>
        <p:nvSpPr>
          <p:cNvPr id="211" name="Google Shape;211;p31"/>
          <p:cNvSpPr/>
          <p:nvPr/>
        </p:nvSpPr>
        <p:spPr>
          <a:xfrm rot="10800000">
            <a:off x="0" y="0"/>
            <a:ext cx="12192000" cy="1447800"/>
          </a:xfrm>
          <a:custGeom>
            <a:rect b="b" l="l" r="r" t="t"/>
            <a:pathLst>
              <a:path extrusionOk="0" h="4033" w="12172">
                <a:moveTo>
                  <a:pt x="0" y="1767"/>
                </a:moveTo>
                <a:lnTo>
                  <a:pt x="0" y="4033"/>
                </a:lnTo>
                <a:lnTo>
                  <a:pt x="12172" y="4033"/>
                </a:lnTo>
                <a:lnTo>
                  <a:pt x="12172" y="0"/>
                </a:lnTo>
                <a:lnTo>
                  <a:pt x="11885" y="96"/>
                </a:lnTo>
                <a:lnTo>
                  <a:pt x="11585" y="198"/>
                </a:lnTo>
                <a:lnTo>
                  <a:pt x="11278" y="294"/>
                </a:lnTo>
                <a:lnTo>
                  <a:pt x="10971" y="389"/>
                </a:lnTo>
                <a:lnTo>
                  <a:pt x="10650" y="478"/>
                </a:lnTo>
                <a:lnTo>
                  <a:pt x="10323" y="566"/>
                </a:lnTo>
                <a:lnTo>
                  <a:pt x="9995" y="655"/>
                </a:lnTo>
                <a:lnTo>
                  <a:pt x="9654" y="737"/>
                </a:lnTo>
                <a:lnTo>
                  <a:pt x="9313" y="819"/>
                </a:lnTo>
                <a:lnTo>
                  <a:pt x="8965" y="894"/>
                </a:lnTo>
                <a:lnTo>
                  <a:pt x="8610" y="969"/>
                </a:lnTo>
                <a:lnTo>
                  <a:pt x="8249" y="1037"/>
                </a:lnTo>
                <a:lnTo>
                  <a:pt x="7887" y="1106"/>
                </a:lnTo>
                <a:lnTo>
                  <a:pt x="7519" y="1174"/>
                </a:lnTo>
                <a:lnTo>
                  <a:pt x="7144" y="1235"/>
                </a:lnTo>
                <a:lnTo>
                  <a:pt x="6761" y="1297"/>
                </a:lnTo>
                <a:lnTo>
                  <a:pt x="6373" y="1351"/>
                </a:lnTo>
                <a:lnTo>
                  <a:pt x="5984" y="1399"/>
                </a:lnTo>
                <a:lnTo>
                  <a:pt x="5588" y="1454"/>
                </a:lnTo>
                <a:lnTo>
                  <a:pt x="5192" y="1494"/>
                </a:lnTo>
                <a:lnTo>
                  <a:pt x="4790" y="1542"/>
                </a:lnTo>
                <a:lnTo>
                  <a:pt x="4380" y="1576"/>
                </a:lnTo>
                <a:lnTo>
                  <a:pt x="3971" y="1617"/>
                </a:lnTo>
                <a:lnTo>
                  <a:pt x="3555" y="1645"/>
                </a:lnTo>
                <a:lnTo>
                  <a:pt x="3132" y="1672"/>
                </a:lnTo>
                <a:lnTo>
                  <a:pt x="2709" y="1699"/>
                </a:lnTo>
                <a:lnTo>
                  <a:pt x="2286" y="1720"/>
                </a:lnTo>
                <a:lnTo>
                  <a:pt x="1856" y="1740"/>
                </a:lnTo>
                <a:lnTo>
                  <a:pt x="1426" y="1754"/>
                </a:lnTo>
                <a:lnTo>
                  <a:pt x="989" y="1761"/>
                </a:lnTo>
                <a:lnTo>
                  <a:pt x="546" y="1767"/>
                </a:lnTo>
                <a:lnTo>
                  <a:pt x="109" y="1767"/>
                </a:lnTo>
                <a:lnTo>
                  <a:pt x="55" y="1767"/>
                </a:lnTo>
                <a:lnTo>
                  <a:pt x="0" y="1767"/>
                </a:lnTo>
                <a:close/>
              </a:path>
            </a:pathLst>
          </a:custGeom>
          <a:gradFill>
            <a:gsLst>
              <a:gs pos="0">
                <a:srgbClr val="005881"/>
              </a:gs>
              <a:gs pos="50000">
                <a:srgbClr val="008ECE"/>
              </a:gs>
              <a:gs pos="70000">
                <a:srgbClr val="00A1E5"/>
              </a:gs>
              <a:gs pos="100000">
                <a:srgbClr val="16C2FF"/>
              </a:gs>
            </a:gsLst>
            <a:lin ang="162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4431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After the Compromise (Cont.)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idx="4294967295" type="subTitle"/>
          </p:nvPr>
        </p:nvSpPr>
        <p:spPr>
          <a:xfrm>
            <a:off x="3044825" y="2286000"/>
            <a:ext cx="6102350" cy="18081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1827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Prevention</a:t>
            </a:r>
            <a:endParaRPr b="0" i="0" sz="32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Types of Attack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1828800" y="1905000"/>
            <a:ext cx="3805238" cy="38401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Access Attacks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Wiretapping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 Hacking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Vandalism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6324600" y="1863436"/>
            <a:ext cx="3810000" cy="3916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Dialog Attacks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Eavesdropping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Impersonation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 Alteration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Trish Miller</a:t>
            </a:r>
            <a:endParaRPr/>
          </a:p>
        </p:txBody>
      </p:sp>
      <p:grpSp>
        <p:nvGrpSpPr>
          <p:cNvPr id="224" name="Google Shape;224;p33"/>
          <p:cNvGrpSpPr/>
          <p:nvPr/>
        </p:nvGrpSpPr>
        <p:grpSpPr>
          <a:xfrm>
            <a:off x="-76200" y="-49213"/>
            <a:ext cx="12344400" cy="1725613"/>
            <a:chOff x="-42" y="-31"/>
            <a:chExt cx="5840" cy="1509"/>
          </a:xfrm>
        </p:grpSpPr>
        <p:pic>
          <p:nvPicPr>
            <p:cNvPr id="225" name="Google Shape;225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" y="-31"/>
              <a:ext cx="5840" cy="15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33"/>
            <p:cNvSpPr txBox="1"/>
            <p:nvPr/>
          </p:nvSpPr>
          <p:spPr>
            <a:xfrm>
              <a:off x="0" y="0"/>
              <a:ext cx="5760" cy="1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7" name="Google Shape;227;p33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Preventions</a:t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840509" y="2310606"/>
            <a:ext cx="5384800" cy="2236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/>
              <a:t>Stealth Scanning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/>
              <a:t>Access Control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/>
              <a:t>Firewalls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/>
              <a:t>Proxy Servers</a:t>
            </a:r>
            <a:endParaRPr/>
          </a:p>
        </p:txBody>
      </p:sp>
      <p:sp>
        <p:nvSpPr>
          <p:cNvPr id="229" name="Google Shape;229;p33"/>
          <p:cNvSpPr txBox="1"/>
          <p:nvPr>
            <p:ph idx="2" type="body"/>
          </p:nvPr>
        </p:nvSpPr>
        <p:spPr>
          <a:xfrm>
            <a:off x="6096000" y="2296751"/>
            <a:ext cx="5384800" cy="2514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/>
              <a:t>IPsec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/>
              <a:t>Security Policies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/>
              <a:t>DMZ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/>
              <a:t>Host Security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Trish Miller</a:t>
            </a:r>
            <a:endParaRPr/>
          </a:p>
        </p:txBody>
      </p:sp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2362200" y="2362201"/>
            <a:ext cx="7848600" cy="3763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Noisiness of Attacks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Exposure of the Attacker’s IP Address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Reduce the rate of Attack below the IDS Threshold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Scan Selective Ports</a:t>
            </a:r>
            <a:endParaRPr/>
          </a:p>
        </p:txBody>
      </p:sp>
      <p:sp>
        <p:nvSpPr>
          <p:cNvPr id="236" name="Google Shape;236;p34"/>
          <p:cNvSpPr/>
          <p:nvPr/>
        </p:nvSpPr>
        <p:spPr>
          <a:xfrm rot="10800000">
            <a:off x="0" y="0"/>
            <a:ext cx="12192000" cy="1295400"/>
          </a:xfrm>
          <a:custGeom>
            <a:rect b="b" l="l" r="r" t="t"/>
            <a:pathLst>
              <a:path extrusionOk="0" h="4033" w="12172">
                <a:moveTo>
                  <a:pt x="0" y="1767"/>
                </a:moveTo>
                <a:lnTo>
                  <a:pt x="0" y="4033"/>
                </a:lnTo>
                <a:lnTo>
                  <a:pt x="12172" y="4033"/>
                </a:lnTo>
                <a:lnTo>
                  <a:pt x="12172" y="0"/>
                </a:lnTo>
                <a:lnTo>
                  <a:pt x="11885" y="96"/>
                </a:lnTo>
                <a:lnTo>
                  <a:pt x="11585" y="198"/>
                </a:lnTo>
                <a:lnTo>
                  <a:pt x="11278" y="294"/>
                </a:lnTo>
                <a:lnTo>
                  <a:pt x="10971" y="389"/>
                </a:lnTo>
                <a:lnTo>
                  <a:pt x="10650" y="478"/>
                </a:lnTo>
                <a:lnTo>
                  <a:pt x="10323" y="566"/>
                </a:lnTo>
                <a:lnTo>
                  <a:pt x="9995" y="655"/>
                </a:lnTo>
                <a:lnTo>
                  <a:pt x="9654" y="737"/>
                </a:lnTo>
                <a:lnTo>
                  <a:pt x="9313" y="819"/>
                </a:lnTo>
                <a:lnTo>
                  <a:pt x="8965" y="894"/>
                </a:lnTo>
                <a:lnTo>
                  <a:pt x="8610" y="969"/>
                </a:lnTo>
                <a:lnTo>
                  <a:pt x="8249" y="1037"/>
                </a:lnTo>
                <a:lnTo>
                  <a:pt x="7887" y="1106"/>
                </a:lnTo>
                <a:lnTo>
                  <a:pt x="7519" y="1174"/>
                </a:lnTo>
                <a:lnTo>
                  <a:pt x="7144" y="1235"/>
                </a:lnTo>
                <a:lnTo>
                  <a:pt x="6761" y="1297"/>
                </a:lnTo>
                <a:lnTo>
                  <a:pt x="6373" y="1351"/>
                </a:lnTo>
                <a:lnTo>
                  <a:pt x="5984" y="1399"/>
                </a:lnTo>
                <a:lnTo>
                  <a:pt x="5588" y="1454"/>
                </a:lnTo>
                <a:lnTo>
                  <a:pt x="5192" y="1494"/>
                </a:lnTo>
                <a:lnTo>
                  <a:pt x="4790" y="1542"/>
                </a:lnTo>
                <a:lnTo>
                  <a:pt x="4380" y="1576"/>
                </a:lnTo>
                <a:lnTo>
                  <a:pt x="3971" y="1617"/>
                </a:lnTo>
                <a:lnTo>
                  <a:pt x="3555" y="1645"/>
                </a:lnTo>
                <a:lnTo>
                  <a:pt x="3132" y="1672"/>
                </a:lnTo>
                <a:lnTo>
                  <a:pt x="2709" y="1699"/>
                </a:lnTo>
                <a:lnTo>
                  <a:pt x="2286" y="1720"/>
                </a:lnTo>
                <a:lnTo>
                  <a:pt x="1856" y="1740"/>
                </a:lnTo>
                <a:lnTo>
                  <a:pt x="1426" y="1754"/>
                </a:lnTo>
                <a:lnTo>
                  <a:pt x="989" y="1761"/>
                </a:lnTo>
                <a:lnTo>
                  <a:pt x="546" y="1767"/>
                </a:lnTo>
                <a:lnTo>
                  <a:pt x="109" y="1767"/>
                </a:lnTo>
                <a:lnTo>
                  <a:pt x="55" y="1767"/>
                </a:lnTo>
                <a:lnTo>
                  <a:pt x="0" y="1767"/>
                </a:lnTo>
                <a:close/>
              </a:path>
            </a:pathLst>
          </a:custGeom>
          <a:gradFill>
            <a:gsLst>
              <a:gs pos="0">
                <a:srgbClr val="005881"/>
              </a:gs>
              <a:gs pos="50000">
                <a:srgbClr val="008ECE"/>
              </a:gs>
              <a:gs pos="70000">
                <a:srgbClr val="00A1E5"/>
              </a:gs>
              <a:gs pos="100000">
                <a:srgbClr val="16C2FF"/>
              </a:gs>
            </a:gsLst>
            <a:lin ang="162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4431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4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Stealth Scanning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Trish Miller</a:t>
            </a:r>
            <a:endParaRPr/>
          </a:p>
        </p:txBody>
      </p:sp>
      <p:sp>
        <p:nvSpPr>
          <p:cNvPr id="244" name="Google Shape;244;p35"/>
          <p:cNvSpPr txBox="1"/>
          <p:nvPr>
            <p:ph idx="1" type="body"/>
          </p:nvPr>
        </p:nvSpPr>
        <p:spPr>
          <a:xfrm>
            <a:off x="1981200" y="1752600"/>
            <a:ext cx="8229600" cy="449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The goal of access control is to prevent attackers from gaining access, and stops them if they do.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The best way to accomplish this is by: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Determine who needs access to the resources located on the server.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Decide the access permissions for each resource.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Implement specific access control policies for each resource.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Record mission critical resources.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Harden the server against attacks.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Disable  invalid accounts  and establish policies</a:t>
            </a:r>
            <a:endParaRPr/>
          </a:p>
        </p:txBody>
      </p:sp>
      <p:sp>
        <p:nvSpPr>
          <p:cNvPr id="245" name="Google Shape;245;p35"/>
          <p:cNvSpPr/>
          <p:nvPr/>
        </p:nvSpPr>
        <p:spPr>
          <a:xfrm rot="10800000">
            <a:off x="0" y="0"/>
            <a:ext cx="12192000" cy="1371600"/>
          </a:xfrm>
          <a:custGeom>
            <a:rect b="b" l="l" r="r" t="t"/>
            <a:pathLst>
              <a:path extrusionOk="0" h="4033" w="12172">
                <a:moveTo>
                  <a:pt x="0" y="1767"/>
                </a:moveTo>
                <a:lnTo>
                  <a:pt x="0" y="4033"/>
                </a:lnTo>
                <a:lnTo>
                  <a:pt x="12172" y="4033"/>
                </a:lnTo>
                <a:lnTo>
                  <a:pt x="12172" y="0"/>
                </a:lnTo>
                <a:lnTo>
                  <a:pt x="11885" y="96"/>
                </a:lnTo>
                <a:lnTo>
                  <a:pt x="11585" y="198"/>
                </a:lnTo>
                <a:lnTo>
                  <a:pt x="11278" y="294"/>
                </a:lnTo>
                <a:lnTo>
                  <a:pt x="10971" y="389"/>
                </a:lnTo>
                <a:lnTo>
                  <a:pt x="10650" y="478"/>
                </a:lnTo>
                <a:lnTo>
                  <a:pt x="10323" y="566"/>
                </a:lnTo>
                <a:lnTo>
                  <a:pt x="9995" y="655"/>
                </a:lnTo>
                <a:lnTo>
                  <a:pt x="9654" y="737"/>
                </a:lnTo>
                <a:lnTo>
                  <a:pt x="9313" y="819"/>
                </a:lnTo>
                <a:lnTo>
                  <a:pt x="8965" y="894"/>
                </a:lnTo>
                <a:lnTo>
                  <a:pt x="8610" y="969"/>
                </a:lnTo>
                <a:lnTo>
                  <a:pt x="8249" y="1037"/>
                </a:lnTo>
                <a:lnTo>
                  <a:pt x="7887" y="1106"/>
                </a:lnTo>
                <a:lnTo>
                  <a:pt x="7519" y="1174"/>
                </a:lnTo>
                <a:lnTo>
                  <a:pt x="7144" y="1235"/>
                </a:lnTo>
                <a:lnTo>
                  <a:pt x="6761" y="1297"/>
                </a:lnTo>
                <a:lnTo>
                  <a:pt x="6373" y="1351"/>
                </a:lnTo>
                <a:lnTo>
                  <a:pt x="5984" y="1399"/>
                </a:lnTo>
                <a:lnTo>
                  <a:pt x="5588" y="1454"/>
                </a:lnTo>
                <a:lnTo>
                  <a:pt x="5192" y="1494"/>
                </a:lnTo>
                <a:lnTo>
                  <a:pt x="4790" y="1542"/>
                </a:lnTo>
                <a:lnTo>
                  <a:pt x="4380" y="1576"/>
                </a:lnTo>
                <a:lnTo>
                  <a:pt x="3971" y="1617"/>
                </a:lnTo>
                <a:lnTo>
                  <a:pt x="3555" y="1645"/>
                </a:lnTo>
                <a:lnTo>
                  <a:pt x="3132" y="1672"/>
                </a:lnTo>
                <a:lnTo>
                  <a:pt x="2709" y="1699"/>
                </a:lnTo>
                <a:lnTo>
                  <a:pt x="2286" y="1720"/>
                </a:lnTo>
                <a:lnTo>
                  <a:pt x="1856" y="1740"/>
                </a:lnTo>
                <a:lnTo>
                  <a:pt x="1426" y="1754"/>
                </a:lnTo>
                <a:lnTo>
                  <a:pt x="989" y="1761"/>
                </a:lnTo>
                <a:lnTo>
                  <a:pt x="546" y="1767"/>
                </a:lnTo>
                <a:lnTo>
                  <a:pt x="109" y="1767"/>
                </a:lnTo>
                <a:lnTo>
                  <a:pt x="55" y="1767"/>
                </a:lnTo>
                <a:lnTo>
                  <a:pt x="0" y="1767"/>
                </a:lnTo>
                <a:close/>
              </a:path>
            </a:pathLst>
          </a:custGeom>
          <a:gradFill>
            <a:gsLst>
              <a:gs pos="0">
                <a:srgbClr val="005881"/>
              </a:gs>
              <a:gs pos="50000">
                <a:srgbClr val="008ECE"/>
              </a:gs>
              <a:gs pos="70000">
                <a:srgbClr val="00A1E5"/>
              </a:gs>
              <a:gs pos="100000">
                <a:srgbClr val="16C2FF"/>
              </a:gs>
            </a:gsLst>
            <a:lin ang="162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4431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5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Access Control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Trish Miller</a:t>
            </a:r>
            <a:endParaRPr/>
          </a:p>
        </p:txBody>
      </p:sp>
      <p:sp>
        <p:nvSpPr>
          <p:cNvPr id="252" name="Google Shape;252;p36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Firewalls</a:t>
            </a:r>
            <a:endParaRPr/>
          </a:p>
        </p:txBody>
      </p:sp>
      <p:sp>
        <p:nvSpPr>
          <p:cNvPr id="253" name="Google Shape;253;p36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Firewalls are designed to protect you from outside attempts to access your computer, either for the purpose of eavesdropping on your activities, stealing data, sabotage, or using your machine as a means to launch an attack on a third party. 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descr="solutions-firewall" id="254" name="Google Shape;25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1600200"/>
            <a:ext cx="422910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Trish Miller</a:t>
            </a:r>
            <a:endParaRPr/>
          </a:p>
        </p:txBody>
      </p:sp>
      <p:sp>
        <p:nvSpPr>
          <p:cNvPr id="261" name="Google Shape;261;p37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Firewalls (Cont.)</a:t>
            </a:r>
            <a:endParaRPr/>
          </a:p>
        </p:txBody>
      </p:sp>
      <p:sp>
        <p:nvSpPr>
          <p:cNvPr id="262" name="Google Shape;262;p37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/>
              <a:t>Hardware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/>
              <a:t>Provides a strong degree of protection from the outside world.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/>
              <a:t>Can be effective with little or no setup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/>
              <a:t>Can protect multiple systems</a:t>
            </a:r>
            <a:endParaRPr/>
          </a:p>
        </p:txBody>
      </p:sp>
      <p:sp>
        <p:nvSpPr>
          <p:cNvPr id="263" name="Google Shape;263;p37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/>
              <a:t>Software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/>
              <a:t>Better suite to protect against Trojans and worms.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/>
              <a:t>Allows you to configure the ports you wish to monitor. It gives you more fine control.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/>
              <a:t>Protects a single system.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Trish Miller</a:t>
            </a:r>
            <a:endParaRPr/>
          </a:p>
        </p:txBody>
      </p:sp>
      <p:sp>
        <p:nvSpPr>
          <p:cNvPr id="270" name="Google Shape;270;p38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Firewalls</a:t>
            </a:r>
            <a:endParaRPr/>
          </a:p>
        </p:txBody>
      </p:sp>
      <p:sp>
        <p:nvSpPr>
          <p:cNvPr id="271" name="Google Shape;271;p38"/>
          <p:cNvSpPr txBox="1"/>
          <p:nvPr>
            <p:ph idx="1" type="body"/>
          </p:nvPr>
        </p:nvSpPr>
        <p:spPr>
          <a:xfrm>
            <a:off x="2514600" y="1371600"/>
            <a:ext cx="7543800" cy="373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Can Prevent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Discovery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Char char="•"/>
            </a:pPr>
            <a:r>
              <a:rPr lang="en-US" sz="2000"/>
              <a:t>Network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Char char="•"/>
            </a:pPr>
            <a:r>
              <a:rPr lang="en-US" sz="2000"/>
              <a:t>Traceroute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Penetration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Char char="•"/>
            </a:pPr>
            <a:r>
              <a:rPr lang="en-US" sz="2000"/>
              <a:t>Synflood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Char char="•"/>
            </a:pPr>
            <a:r>
              <a:rPr lang="en-US" sz="2000"/>
              <a:t>Garbage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Char char="•"/>
            </a:pPr>
            <a:r>
              <a:rPr lang="en-US" sz="2000"/>
              <a:t>UDP Ping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Char char="•"/>
            </a:pPr>
            <a:r>
              <a:rPr lang="en-US" sz="2000"/>
              <a:t>TCP Ping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Char char="•"/>
            </a:pPr>
            <a:r>
              <a:rPr lang="en-US" sz="2000"/>
              <a:t>Ping of Death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Trish Miller</a:t>
            </a:r>
            <a:endParaRPr/>
          </a:p>
        </p:txBody>
      </p:sp>
      <p:grpSp>
        <p:nvGrpSpPr>
          <p:cNvPr id="277" name="Google Shape;277;p39"/>
          <p:cNvGrpSpPr/>
          <p:nvPr/>
        </p:nvGrpSpPr>
        <p:grpSpPr>
          <a:xfrm>
            <a:off x="1457325" y="-49213"/>
            <a:ext cx="9271000" cy="1801813"/>
            <a:chOff x="-42" y="-31"/>
            <a:chExt cx="5840" cy="1509"/>
          </a:xfrm>
        </p:grpSpPr>
        <p:pic>
          <p:nvPicPr>
            <p:cNvPr id="278" name="Google Shape;278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" y="-31"/>
              <a:ext cx="5840" cy="15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Google Shape;279;p39"/>
            <p:cNvSpPr txBox="1"/>
            <p:nvPr/>
          </p:nvSpPr>
          <p:spPr>
            <a:xfrm>
              <a:off x="0" y="0"/>
              <a:ext cx="5760" cy="1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bxp161057small" id="280" name="Google Shape;280;p39"/>
          <p:cNvPicPr preferRelativeResize="0"/>
          <p:nvPr/>
        </p:nvPicPr>
        <p:blipFill rotWithShape="1">
          <a:blip r:embed="rId4">
            <a:alphaModFix/>
          </a:blip>
          <a:srcRect b="12737" l="0" r="0" t="2815"/>
          <a:stretch/>
        </p:blipFill>
        <p:spPr>
          <a:xfrm>
            <a:off x="1524000" y="4329114"/>
            <a:ext cx="9144000" cy="2528887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9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Proxy</a:t>
            </a:r>
            <a:endParaRPr/>
          </a:p>
        </p:txBody>
      </p:sp>
      <p:sp>
        <p:nvSpPr>
          <p:cNvPr id="282" name="Google Shape;282;p39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A proxy server is a buffer between your network and the outside world.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Use an anonymous Proxy to prevent attacks.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IP Security</a:t>
            </a:r>
            <a:endParaRPr/>
          </a:p>
        </p:txBody>
      </p:sp>
      <p:sp>
        <p:nvSpPr>
          <p:cNvPr id="289" name="Google Shape;289;p40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0"/>
          <p:cNvSpPr txBox="1"/>
          <p:nvPr>
            <p:ph idx="1" type="body"/>
          </p:nvPr>
        </p:nvSpPr>
        <p:spPr>
          <a:xfrm>
            <a:off x="1828800" y="1752601"/>
            <a:ext cx="8229600" cy="32115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Provides various security services for traffic at the IP layer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These security services include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Authentication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Integrity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Confidentiality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1"/>
          <p:cNvSpPr txBox="1"/>
          <p:nvPr>
            <p:ph type="title"/>
          </p:nvPr>
        </p:nvSpPr>
        <p:spPr>
          <a:xfrm>
            <a:off x="1981200" y="274638"/>
            <a:ext cx="8229600" cy="7159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IPsec overview - how IPsec helps</a:t>
            </a:r>
            <a:endParaRPr/>
          </a:p>
        </p:txBody>
      </p:sp>
      <p:graphicFrame>
        <p:nvGraphicFramePr>
          <p:cNvPr id="298" name="Google Shape;298;p41"/>
          <p:cNvGraphicFramePr/>
          <p:nvPr/>
        </p:nvGraphicFramePr>
        <p:xfrm>
          <a:off x="1905000" y="11430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{31203945-551C-47BC-B08D-C378D14E79A1}</a:tableStyleId>
              </a:tblPr>
              <a:tblGrid>
                <a:gridCol w="2244725"/>
                <a:gridCol w="2452700"/>
                <a:gridCol w="3684575"/>
              </a:tblGrid>
              <a:tr h="701075">
                <a:tc>
                  <a:txBody>
                    <a:bodyPr/>
                    <a:lstStyle/>
                    <a:p>
                      <a:pPr indent="0" lvl="0" marL="2841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841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How IPsec helps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841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Details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50">
                <a:tc>
                  <a:txBody>
                    <a:bodyPr/>
                    <a:lstStyle/>
                    <a:p>
                      <a:pPr indent="0" lvl="0" marL="2841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Unauthorized system access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841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Authentication, tamperproofing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841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Defense in depth by isolating trusted from untrusted systems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125">
                <a:tc>
                  <a:txBody>
                    <a:bodyPr/>
                    <a:lstStyle/>
                    <a:p>
                      <a:pPr indent="0" lvl="0" marL="2841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Targeted attacks of high-value servers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841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Authentication, tamperproofing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841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Locking down servers with IPsec.  Examples: HR servers, Outlook® Web Access (OWA), DC replication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8800">
                <a:tc>
                  <a:txBody>
                    <a:bodyPr/>
                    <a:lstStyle/>
                    <a:p>
                      <a:pPr indent="0" lvl="0" marL="2841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Eavesdropping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841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Authentication, confidentiality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841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Defense in depth against password or information gathering by untrusted systems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8800">
                <a:tc>
                  <a:txBody>
                    <a:bodyPr/>
                    <a:lstStyle/>
                    <a:p>
                      <a:pPr indent="0" lvl="0" marL="2841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Government guideline compliance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841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Authentication, confidentiality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841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Example: “All communications between financial servers must be encrypted.”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>
                <a:latin typeface="Impact"/>
                <a:ea typeface="Impact"/>
                <a:cs typeface="Impact"/>
                <a:sym typeface="Impact"/>
              </a:rPr>
              <a:t>ICMP</a:t>
            </a:r>
            <a:r>
              <a:rPr lang="en-US"/>
              <a:t>  </a:t>
            </a:r>
            <a:endParaRPr/>
          </a:p>
        </p:txBody>
      </p:sp>
      <p:sp>
        <p:nvSpPr>
          <p:cNvPr id="304" name="Google Shape;304;p42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It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2800"/>
              <a:t>s a message that usually used to indicate for errors at the net, request not complete, router not reachable.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While in TCP and UDP it has different story, it used mainly to check the communication between nodes, goes as echo message request (ping) to determine:-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Noto Sans Symbols"/>
              <a:buNone/>
            </a:pPr>
            <a:r>
              <a:rPr lang="en-US" sz="2800"/>
              <a:t>     1-host is reachable.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Noto Sans Symbols"/>
              <a:buNone/>
            </a:pPr>
            <a:r>
              <a:rPr lang="en-US" sz="2800"/>
              <a:t>     2-how long packets it takes long to get     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Noto Sans Symbols"/>
              <a:buNone/>
            </a:pPr>
            <a:r>
              <a:rPr lang="en-US" sz="2800"/>
              <a:t>        and from the host.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6862764" y="2332037"/>
            <a:ext cx="4033837" cy="36115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/>
              <a:t>Social Engineering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/>
              <a:t>Opening Attachments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/>
              <a:t>Password Theft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/>
              <a:t>Information Theft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 rot="10800000">
            <a:off x="0" y="0"/>
            <a:ext cx="12192000" cy="1295400"/>
          </a:xfrm>
          <a:custGeom>
            <a:rect b="b" l="l" r="r" t="t"/>
            <a:pathLst>
              <a:path extrusionOk="0" h="4033" w="12172">
                <a:moveTo>
                  <a:pt x="0" y="1767"/>
                </a:moveTo>
                <a:lnTo>
                  <a:pt x="0" y="4033"/>
                </a:lnTo>
                <a:lnTo>
                  <a:pt x="12172" y="4033"/>
                </a:lnTo>
                <a:lnTo>
                  <a:pt x="12172" y="0"/>
                </a:lnTo>
                <a:lnTo>
                  <a:pt x="11885" y="96"/>
                </a:lnTo>
                <a:lnTo>
                  <a:pt x="11585" y="198"/>
                </a:lnTo>
                <a:lnTo>
                  <a:pt x="11278" y="294"/>
                </a:lnTo>
                <a:lnTo>
                  <a:pt x="10971" y="389"/>
                </a:lnTo>
                <a:lnTo>
                  <a:pt x="10650" y="478"/>
                </a:lnTo>
                <a:lnTo>
                  <a:pt x="10323" y="566"/>
                </a:lnTo>
                <a:lnTo>
                  <a:pt x="9995" y="655"/>
                </a:lnTo>
                <a:lnTo>
                  <a:pt x="9654" y="737"/>
                </a:lnTo>
                <a:lnTo>
                  <a:pt x="9313" y="819"/>
                </a:lnTo>
                <a:lnTo>
                  <a:pt x="8965" y="894"/>
                </a:lnTo>
                <a:lnTo>
                  <a:pt x="8610" y="969"/>
                </a:lnTo>
                <a:lnTo>
                  <a:pt x="8249" y="1037"/>
                </a:lnTo>
                <a:lnTo>
                  <a:pt x="7887" y="1106"/>
                </a:lnTo>
                <a:lnTo>
                  <a:pt x="7519" y="1174"/>
                </a:lnTo>
                <a:lnTo>
                  <a:pt x="7144" y="1235"/>
                </a:lnTo>
                <a:lnTo>
                  <a:pt x="6761" y="1297"/>
                </a:lnTo>
                <a:lnTo>
                  <a:pt x="6373" y="1351"/>
                </a:lnTo>
                <a:lnTo>
                  <a:pt x="5984" y="1399"/>
                </a:lnTo>
                <a:lnTo>
                  <a:pt x="5588" y="1454"/>
                </a:lnTo>
                <a:lnTo>
                  <a:pt x="5192" y="1494"/>
                </a:lnTo>
                <a:lnTo>
                  <a:pt x="4790" y="1542"/>
                </a:lnTo>
                <a:lnTo>
                  <a:pt x="4380" y="1576"/>
                </a:lnTo>
                <a:lnTo>
                  <a:pt x="3971" y="1617"/>
                </a:lnTo>
                <a:lnTo>
                  <a:pt x="3555" y="1645"/>
                </a:lnTo>
                <a:lnTo>
                  <a:pt x="3132" y="1672"/>
                </a:lnTo>
                <a:lnTo>
                  <a:pt x="2709" y="1699"/>
                </a:lnTo>
                <a:lnTo>
                  <a:pt x="2286" y="1720"/>
                </a:lnTo>
                <a:lnTo>
                  <a:pt x="1856" y="1740"/>
                </a:lnTo>
                <a:lnTo>
                  <a:pt x="1426" y="1754"/>
                </a:lnTo>
                <a:lnTo>
                  <a:pt x="989" y="1761"/>
                </a:lnTo>
                <a:lnTo>
                  <a:pt x="546" y="1767"/>
                </a:lnTo>
                <a:lnTo>
                  <a:pt x="109" y="1767"/>
                </a:lnTo>
                <a:lnTo>
                  <a:pt x="55" y="1767"/>
                </a:lnTo>
                <a:lnTo>
                  <a:pt x="0" y="1767"/>
                </a:lnTo>
                <a:close/>
              </a:path>
            </a:pathLst>
          </a:custGeom>
          <a:gradFill>
            <a:gsLst>
              <a:gs pos="0">
                <a:srgbClr val="005881"/>
              </a:gs>
              <a:gs pos="50000">
                <a:srgbClr val="008ECE"/>
              </a:gs>
              <a:gs pos="70000">
                <a:srgbClr val="00A1E5"/>
              </a:gs>
              <a:gs pos="100000">
                <a:srgbClr val="16C2FF"/>
              </a:gs>
            </a:gsLst>
            <a:lin ang="162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4431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0" y="53975"/>
            <a:ext cx="121920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Types of Network layer Attacks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2667000" y="2332037"/>
            <a:ext cx="4033838" cy="36115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/>
              <a:t>Penetration Attacks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/>
              <a:t>Scanning (Probing)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/>
              <a:t>Break-in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/>
              <a:t>Denial of Service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/>
              <a:t>Malware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Char char="•"/>
            </a:pPr>
            <a:r>
              <a:rPr lang="en-US"/>
              <a:t>Viruses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Char char="•"/>
            </a:pPr>
            <a:r>
              <a:rPr lang="en-US"/>
              <a:t>Worms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>
                <a:latin typeface="Impact"/>
                <a:ea typeface="Impact"/>
                <a:cs typeface="Impact"/>
                <a:sym typeface="Impact"/>
              </a:rPr>
              <a:t>ICMP Traceback</a:t>
            </a:r>
            <a:endParaRPr/>
          </a:p>
        </p:txBody>
      </p:sp>
      <p:sp>
        <p:nvSpPr>
          <p:cNvPr id="310" name="Google Shape;310;p43"/>
          <p:cNvSpPr txBox="1"/>
          <p:nvPr>
            <p:ph idx="1" type="body"/>
          </p:nvPr>
        </p:nvSpPr>
        <p:spPr>
          <a:xfrm>
            <a:off x="2208214" y="1916114"/>
            <a:ext cx="7926387" cy="4465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Noto Sans Symbols"/>
              <a:buNone/>
            </a:pPr>
            <a:r>
              <a:rPr lang="en-US"/>
              <a:t>   It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/>
              <a:t>s the way that we determine the real    source attacker specially in the dos attack and it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/>
              <a:t>s kinds, so we are going to the original point in backtracking way.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Noto Sans Symbols"/>
              <a:buNone/>
            </a:pPr>
            <a:r>
              <a:rPr lang="en-US"/>
              <a:t>   there is 2 methods:-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Noto Sans Symbols"/>
              <a:buNone/>
            </a:pPr>
            <a:r>
              <a:rPr lang="en-US"/>
              <a:t>         1-IP logging 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Noto Sans Symbols"/>
              <a:buNone/>
            </a:pPr>
            <a:r>
              <a:rPr lang="en-US"/>
              <a:t>         2-IP marking 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Noto Sans Symbols"/>
              <a:buNone/>
            </a:pPr>
            <a:r>
              <a:rPr lang="en-US"/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4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>
                <a:latin typeface="Impact"/>
                <a:ea typeface="Impact"/>
                <a:cs typeface="Impact"/>
                <a:sym typeface="Impact"/>
              </a:rPr>
              <a:t>ICMP Traceback</a:t>
            </a:r>
            <a:endParaRPr/>
          </a:p>
        </p:txBody>
      </p:sp>
      <p:sp>
        <p:nvSpPr>
          <p:cNvPr id="316" name="Google Shape;316;p44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In IP logging  we have an log information that is stored at the routers in tables, at each router, when we traceback we get all the table and finally get the source.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While in the IP marking we each router used to add an traffic and defining info to each packet then it has the real source.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>
                <a:latin typeface="Impact"/>
                <a:ea typeface="Impact"/>
                <a:cs typeface="Impact"/>
                <a:sym typeface="Impact"/>
              </a:rPr>
              <a:t>ICMP Traceback</a:t>
            </a:r>
            <a:endParaRPr/>
          </a:p>
        </p:txBody>
      </p:sp>
      <p:sp>
        <p:nvSpPr>
          <p:cNvPr id="322" name="Google Shape;322;p45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For a very few packets (about 1 in 20,000), each router will send the destination a new ICMP message indicating the </a:t>
            </a:r>
            <a:r>
              <a:rPr i="1" lang="en-US"/>
              <a:t>previous</a:t>
            </a:r>
            <a:r>
              <a:rPr lang="en-US"/>
              <a:t> hop for that packet.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Net traffic increase at endpoint is about .1% -- probably acceptable.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Issues: authentication, loss of traceback packets, load on routers.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6"/>
          <p:cNvSpPr/>
          <p:nvPr/>
        </p:nvSpPr>
        <p:spPr>
          <a:xfrm>
            <a:off x="3278140" y="2362200"/>
            <a:ext cx="563571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Trish Miller</a:t>
            </a:r>
            <a:endParaRPr/>
          </a:p>
        </p:txBody>
      </p:sp>
      <p:sp>
        <p:nvSpPr>
          <p:cNvPr id="89" name="Google Shape;89;p17"/>
          <p:cNvSpPr txBox="1"/>
          <p:nvPr>
            <p:ph idx="2" type="body"/>
          </p:nvPr>
        </p:nvSpPr>
        <p:spPr>
          <a:xfrm>
            <a:off x="6176964" y="1600201"/>
            <a:ext cx="4033837" cy="4525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/>
              <a:t>Session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/>
              <a:t>Password theft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/>
              <a:t>Unauthorized Access with Root permission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/>
              <a:t>Transport &amp; Network: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/>
              <a:t>Forged TCP/IP addresses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/>
              <a:t>DoS Attacks</a:t>
            </a:r>
            <a:endParaRPr/>
          </a:p>
        </p:txBody>
      </p:sp>
      <p:grpSp>
        <p:nvGrpSpPr>
          <p:cNvPr id="90" name="Google Shape;90;p17"/>
          <p:cNvGrpSpPr/>
          <p:nvPr/>
        </p:nvGrpSpPr>
        <p:grpSpPr>
          <a:xfrm>
            <a:off x="-76200" y="-49213"/>
            <a:ext cx="12344400" cy="1497013"/>
            <a:chOff x="-42" y="-31"/>
            <a:chExt cx="5840" cy="1509"/>
          </a:xfrm>
        </p:grpSpPr>
        <p:pic>
          <p:nvPicPr>
            <p:cNvPr id="91" name="Google Shape;91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" y="-31"/>
              <a:ext cx="5840" cy="15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7"/>
            <p:cNvSpPr txBox="1"/>
            <p:nvPr/>
          </p:nvSpPr>
          <p:spPr>
            <a:xfrm>
              <a:off x="0" y="0"/>
              <a:ext cx="5760" cy="1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Google Shape;93;p17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OSI Model Related Attacks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1981200" y="1600201"/>
            <a:ext cx="4033838" cy="4525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/>
              <a:t>Application layer: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/>
              <a:t>Attacks on web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/>
              <a:t>Attacks are typically virus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/>
              <a:t>Presentation: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/>
              <a:t>Cracking of encrypted transmissions by short encryption key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Trish Miller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2286000" y="2057401"/>
            <a:ext cx="3729038" cy="40687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/>
              <a:t>Data Link &amp; Physical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/>
              <a:t>Network Sniffers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/>
              <a:t>Wire Taps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/>
              <a:t>Trojan Horses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/>
              <a:t>Malicious code</a:t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 rot="10800000">
            <a:off x="-76200" y="0"/>
            <a:ext cx="12268200" cy="2262554"/>
          </a:xfrm>
          <a:custGeom>
            <a:rect b="b" l="l" r="r" t="t"/>
            <a:pathLst>
              <a:path extrusionOk="0" h="4033" w="12172">
                <a:moveTo>
                  <a:pt x="0" y="1767"/>
                </a:moveTo>
                <a:lnTo>
                  <a:pt x="0" y="4033"/>
                </a:lnTo>
                <a:lnTo>
                  <a:pt x="12172" y="4033"/>
                </a:lnTo>
                <a:lnTo>
                  <a:pt x="12172" y="0"/>
                </a:lnTo>
                <a:lnTo>
                  <a:pt x="11885" y="96"/>
                </a:lnTo>
                <a:lnTo>
                  <a:pt x="11585" y="198"/>
                </a:lnTo>
                <a:lnTo>
                  <a:pt x="11278" y="294"/>
                </a:lnTo>
                <a:lnTo>
                  <a:pt x="10971" y="389"/>
                </a:lnTo>
                <a:lnTo>
                  <a:pt x="10650" y="478"/>
                </a:lnTo>
                <a:lnTo>
                  <a:pt x="10323" y="566"/>
                </a:lnTo>
                <a:lnTo>
                  <a:pt x="9995" y="655"/>
                </a:lnTo>
                <a:lnTo>
                  <a:pt x="9654" y="737"/>
                </a:lnTo>
                <a:lnTo>
                  <a:pt x="9313" y="819"/>
                </a:lnTo>
                <a:lnTo>
                  <a:pt x="8965" y="894"/>
                </a:lnTo>
                <a:lnTo>
                  <a:pt x="8610" y="969"/>
                </a:lnTo>
                <a:lnTo>
                  <a:pt x="8249" y="1037"/>
                </a:lnTo>
                <a:lnTo>
                  <a:pt x="7887" y="1106"/>
                </a:lnTo>
                <a:lnTo>
                  <a:pt x="7519" y="1174"/>
                </a:lnTo>
                <a:lnTo>
                  <a:pt x="7144" y="1235"/>
                </a:lnTo>
                <a:lnTo>
                  <a:pt x="6761" y="1297"/>
                </a:lnTo>
                <a:lnTo>
                  <a:pt x="6373" y="1351"/>
                </a:lnTo>
                <a:lnTo>
                  <a:pt x="5984" y="1399"/>
                </a:lnTo>
                <a:lnTo>
                  <a:pt x="5588" y="1454"/>
                </a:lnTo>
                <a:lnTo>
                  <a:pt x="5192" y="1494"/>
                </a:lnTo>
                <a:lnTo>
                  <a:pt x="4790" y="1542"/>
                </a:lnTo>
                <a:lnTo>
                  <a:pt x="4380" y="1576"/>
                </a:lnTo>
                <a:lnTo>
                  <a:pt x="3971" y="1617"/>
                </a:lnTo>
                <a:lnTo>
                  <a:pt x="3555" y="1645"/>
                </a:lnTo>
                <a:lnTo>
                  <a:pt x="3132" y="1672"/>
                </a:lnTo>
                <a:lnTo>
                  <a:pt x="2709" y="1699"/>
                </a:lnTo>
                <a:lnTo>
                  <a:pt x="2286" y="1720"/>
                </a:lnTo>
                <a:lnTo>
                  <a:pt x="1856" y="1740"/>
                </a:lnTo>
                <a:lnTo>
                  <a:pt x="1426" y="1754"/>
                </a:lnTo>
                <a:lnTo>
                  <a:pt x="989" y="1761"/>
                </a:lnTo>
                <a:lnTo>
                  <a:pt x="546" y="1767"/>
                </a:lnTo>
                <a:lnTo>
                  <a:pt x="109" y="1767"/>
                </a:lnTo>
                <a:lnTo>
                  <a:pt x="55" y="1767"/>
                </a:lnTo>
                <a:lnTo>
                  <a:pt x="0" y="1767"/>
                </a:lnTo>
                <a:close/>
              </a:path>
            </a:pathLst>
          </a:custGeom>
          <a:gradFill>
            <a:gsLst>
              <a:gs pos="0">
                <a:srgbClr val="005881"/>
              </a:gs>
              <a:gs pos="50000">
                <a:srgbClr val="008ECE"/>
              </a:gs>
              <a:gs pos="70000">
                <a:srgbClr val="00A1E5"/>
              </a:gs>
              <a:gs pos="100000">
                <a:srgbClr val="16C2FF"/>
              </a:gs>
            </a:gsLst>
            <a:lin ang="162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4431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OSI Model Related Attacks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Trish Miller</a:t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 rot="10800000">
            <a:off x="0" y="0"/>
            <a:ext cx="12192000" cy="1600200"/>
          </a:xfrm>
          <a:custGeom>
            <a:rect b="b" l="l" r="r" t="t"/>
            <a:pathLst>
              <a:path extrusionOk="0" h="4033" w="12172">
                <a:moveTo>
                  <a:pt x="0" y="1767"/>
                </a:moveTo>
                <a:lnTo>
                  <a:pt x="0" y="4033"/>
                </a:lnTo>
                <a:lnTo>
                  <a:pt x="12172" y="4033"/>
                </a:lnTo>
                <a:lnTo>
                  <a:pt x="12172" y="0"/>
                </a:lnTo>
                <a:lnTo>
                  <a:pt x="11885" y="96"/>
                </a:lnTo>
                <a:lnTo>
                  <a:pt x="11585" y="198"/>
                </a:lnTo>
                <a:lnTo>
                  <a:pt x="11278" y="294"/>
                </a:lnTo>
                <a:lnTo>
                  <a:pt x="10971" y="389"/>
                </a:lnTo>
                <a:lnTo>
                  <a:pt x="10650" y="478"/>
                </a:lnTo>
                <a:lnTo>
                  <a:pt x="10323" y="566"/>
                </a:lnTo>
                <a:lnTo>
                  <a:pt x="9995" y="655"/>
                </a:lnTo>
                <a:lnTo>
                  <a:pt x="9654" y="737"/>
                </a:lnTo>
                <a:lnTo>
                  <a:pt x="9313" y="819"/>
                </a:lnTo>
                <a:lnTo>
                  <a:pt x="8965" y="894"/>
                </a:lnTo>
                <a:lnTo>
                  <a:pt x="8610" y="969"/>
                </a:lnTo>
                <a:lnTo>
                  <a:pt x="8249" y="1037"/>
                </a:lnTo>
                <a:lnTo>
                  <a:pt x="7887" y="1106"/>
                </a:lnTo>
                <a:lnTo>
                  <a:pt x="7519" y="1174"/>
                </a:lnTo>
                <a:lnTo>
                  <a:pt x="7144" y="1235"/>
                </a:lnTo>
                <a:lnTo>
                  <a:pt x="6761" y="1297"/>
                </a:lnTo>
                <a:lnTo>
                  <a:pt x="6373" y="1351"/>
                </a:lnTo>
                <a:lnTo>
                  <a:pt x="5984" y="1399"/>
                </a:lnTo>
                <a:lnTo>
                  <a:pt x="5588" y="1454"/>
                </a:lnTo>
                <a:lnTo>
                  <a:pt x="5192" y="1494"/>
                </a:lnTo>
                <a:lnTo>
                  <a:pt x="4790" y="1542"/>
                </a:lnTo>
                <a:lnTo>
                  <a:pt x="4380" y="1576"/>
                </a:lnTo>
                <a:lnTo>
                  <a:pt x="3971" y="1617"/>
                </a:lnTo>
                <a:lnTo>
                  <a:pt x="3555" y="1645"/>
                </a:lnTo>
                <a:lnTo>
                  <a:pt x="3132" y="1672"/>
                </a:lnTo>
                <a:lnTo>
                  <a:pt x="2709" y="1699"/>
                </a:lnTo>
                <a:lnTo>
                  <a:pt x="2286" y="1720"/>
                </a:lnTo>
                <a:lnTo>
                  <a:pt x="1856" y="1740"/>
                </a:lnTo>
                <a:lnTo>
                  <a:pt x="1426" y="1754"/>
                </a:lnTo>
                <a:lnTo>
                  <a:pt x="989" y="1761"/>
                </a:lnTo>
                <a:lnTo>
                  <a:pt x="546" y="1767"/>
                </a:lnTo>
                <a:lnTo>
                  <a:pt x="109" y="1767"/>
                </a:lnTo>
                <a:lnTo>
                  <a:pt x="55" y="1767"/>
                </a:lnTo>
                <a:lnTo>
                  <a:pt x="0" y="1767"/>
                </a:lnTo>
                <a:close/>
              </a:path>
            </a:pathLst>
          </a:custGeom>
          <a:gradFill>
            <a:gsLst>
              <a:gs pos="0">
                <a:srgbClr val="005881"/>
              </a:gs>
              <a:gs pos="50000">
                <a:srgbClr val="008ECE"/>
              </a:gs>
              <a:gs pos="70000">
                <a:srgbClr val="00A1E5"/>
              </a:gs>
              <a:gs pos="100000">
                <a:srgbClr val="16C2FF"/>
              </a:gs>
            </a:gsLst>
            <a:lin ang="162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4431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Attacks Related to TCP Packet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473326" y="1981200"/>
            <a:ext cx="7661275" cy="449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Port Number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Applications are identified by their Port numbers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Well-known ports (0-1023)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16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lang="en-US"/>
              <a:t>HTTP=80, Telnet=23, FTP=21 for supervision, 20 for data transfer, SMTP=25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Allows applications to be accessed by the root user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Trish Miller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2133600" y="1981201"/>
            <a:ext cx="8077200" cy="4144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IP address spoofing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Change the source IP address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To conceal identity of the attacker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To have the victim think the packet comes from a trusted host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LAND attack</a:t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 rot="10800000">
            <a:off x="0" y="0"/>
            <a:ext cx="12192000" cy="1371600"/>
          </a:xfrm>
          <a:custGeom>
            <a:rect b="b" l="l" r="r" t="t"/>
            <a:pathLst>
              <a:path extrusionOk="0" h="4033" w="12172">
                <a:moveTo>
                  <a:pt x="0" y="1767"/>
                </a:moveTo>
                <a:lnTo>
                  <a:pt x="0" y="4033"/>
                </a:lnTo>
                <a:lnTo>
                  <a:pt x="12172" y="4033"/>
                </a:lnTo>
                <a:lnTo>
                  <a:pt x="12172" y="0"/>
                </a:lnTo>
                <a:lnTo>
                  <a:pt x="11885" y="96"/>
                </a:lnTo>
                <a:lnTo>
                  <a:pt x="11585" y="198"/>
                </a:lnTo>
                <a:lnTo>
                  <a:pt x="11278" y="294"/>
                </a:lnTo>
                <a:lnTo>
                  <a:pt x="10971" y="389"/>
                </a:lnTo>
                <a:lnTo>
                  <a:pt x="10650" y="478"/>
                </a:lnTo>
                <a:lnTo>
                  <a:pt x="10323" y="566"/>
                </a:lnTo>
                <a:lnTo>
                  <a:pt x="9995" y="655"/>
                </a:lnTo>
                <a:lnTo>
                  <a:pt x="9654" y="737"/>
                </a:lnTo>
                <a:lnTo>
                  <a:pt x="9313" y="819"/>
                </a:lnTo>
                <a:lnTo>
                  <a:pt x="8965" y="894"/>
                </a:lnTo>
                <a:lnTo>
                  <a:pt x="8610" y="969"/>
                </a:lnTo>
                <a:lnTo>
                  <a:pt x="8249" y="1037"/>
                </a:lnTo>
                <a:lnTo>
                  <a:pt x="7887" y="1106"/>
                </a:lnTo>
                <a:lnTo>
                  <a:pt x="7519" y="1174"/>
                </a:lnTo>
                <a:lnTo>
                  <a:pt x="7144" y="1235"/>
                </a:lnTo>
                <a:lnTo>
                  <a:pt x="6761" y="1297"/>
                </a:lnTo>
                <a:lnTo>
                  <a:pt x="6373" y="1351"/>
                </a:lnTo>
                <a:lnTo>
                  <a:pt x="5984" y="1399"/>
                </a:lnTo>
                <a:lnTo>
                  <a:pt x="5588" y="1454"/>
                </a:lnTo>
                <a:lnTo>
                  <a:pt x="5192" y="1494"/>
                </a:lnTo>
                <a:lnTo>
                  <a:pt x="4790" y="1542"/>
                </a:lnTo>
                <a:lnTo>
                  <a:pt x="4380" y="1576"/>
                </a:lnTo>
                <a:lnTo>
                  <a:pt x="3971" y="1617"/>
                </a:lnTo>
                <a:lnTo>
                  <a:pt x="3555" y="1645"/>
                </a:lnTo>
                <a:lnTo>
                  <a:pt x="3132" y="1672"/>
                </a:lnTo>
                <a:lnTo>
                  <a:pt x="2709" y="1699"/>
                </a:lnTo>
                <a:lnTo>
                  <a:pt x="2286" y="1720"/>
                </a:lnTo>
                <a:lnTo>
                  <a:pt x="1856" y="1740"/>
                </a:lnTo>
                <a:lnTo>
                  <a:pt x="1426" y="1754"/>
                </a:lnTo>
                <a:lnTo>
                  <a:pt x="989" y="1761"/>
                </a:lnTo>
                <a:lnTo>
                  <a:pt x="546" y="1767"/>
                </a:lnTo>
                <a:lnTo>
                  <a:pt x="109" y="1767"/>
                </a:lnTo>
                <a:lnTo>
                  <a:pt x="55" y="1767"/>
                </a:lnTo>
                <a:lnTo>
                  <a:pt x="0" y="1767"/>
                </a:lnTo>
                <a:close/>
              </a:path>
            </a:pathLst>
          </a:custGeom>
          <a:gradFill>
            <a:gsLst>
              <a:gs pos="0">
                <a:srgbClr val="005881"/>
              </a:gs>
              <a:gs pos="50000">
                <a:srgbClr val="008ECE"/>
              </a:gs>
              <a:gs pos="70000">
                <a:srgbClr val="00A1E5"/>
              </a:gs>
              <a:gs pos="100000">
                <a:srgbClr val="16C2FF"/>
              </a:gs>
            </a:gsLst>
            <a:lin ang="162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4431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Attacks Related to TCP Packet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Trish Miller</a:t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 rot="10800000">
            <a:off x="0" y="0"/>
            <a:ext cx="12192000" cy="1447800"/>
          </a:xfrm>
          <a:custGeom>
            <a:rect b="b" l="l" r="r" t="t"/>
            <a:pathLst>
              <a:path extrusionOk="0" h="4033" w="12172">
                <a:moveTo>
                  <a:pt x="0" y="1767"/>
                </a:moveTo>
                <a:lnTo>
                  <a:pt x="0" y="4033"/>
                </a:lnTo>
                <a:lnTo>
                  <a:pt x="12172" y="4033"/>
                </a:lnTo>
                <a:lnTo>
                  <a:pt x="12172" y="0"/>
                </a:lnTo>
                <a:lnTo>
                  <a:pt x="11885" y="96"/>
                </a:lnTo>
                <a:lnTo>
                  <a:pt x="11585" y="198"/>
                </a:lnTo>
                <a:lnTo>
                  <a:pt x="11278" y="294"/>
                </a:lnTo>
                <a:lnTo>
                  <a:pt x="10971" y="389"/>
                </a:lnTo>
                <a:lnTo>
                  <a:pt x="10650" y="478"/>
                </a:lnTo>
                <a:lnTo>
                  <a:pt x="10323" y="566"/>
                </a:lnTo>
                <a:lnTo>
                  <a:pt x="9995" y="655"/>
                </a:lnTo>
                <a:lnTo>
                  <a:pt x="9654" y="737"/>
                </a:lnTo>
                <a:lnTo>
                  <a:pt x="9313" y="819"/>
                </a:lnTo>
                <a:lnTo>
                  <a:pt x="8965" y="894"/>
                </a:lnTo>
                <a:lnTo>
                  <a:pt x="8610" y="969"/>
                </a:lnTo>
                <a:lnTo>
                  <a:pt x="8249" y="1037"/>
                </a:lnTo>
                <a:lnTo>
                  <a:pt x="7887" y="1106"/>
                </a:lnTo>
                <a:lnTo>
                  <a:pt x="7519" y="1174"/>
                </a:lnTo>
                <a:lnTo>
                  <a:pt x="7144" y="1235"/>
                </a:lnTo>
                <a:lnTo>
                  <a:pt x="6761" y="1297"/>
                </a:lnTo>
                <a:lnTo>
                  <a:pt x="6373" y="1351"/>
                </a:lnTo>
                <a:lnTo>
                  <a:pt x="5984" y="1399"/>
                </a:lnTo>
                <a:lnTo>
                  <a:pt x="5588" y="1454"/>
                </a:lnTo>
                <a:lnTo>
                  <a:pt x="5192" y="1494"/>
                </a:lnTo>
                <a:lnTo>
                  <a:pt x="4790" y="1542"/>
                </a:lnTo>
                <a:lnTo>
                  <a:pt x="4380" y="1576"/>
                </a:lnTo>
                <a:lnTo>
                  <a:pt x="3971" y="1617"/>
                </a:lnTo>
                <a:lnTo>
                  <a:pt x="3555" y="1645"/>
                </a:lnTo>
                <a:lnTo>
                  <a:pt x="3132" y="1672"/>
                </a:lnTo>
                <a:lnTo>
                  <a:pt x="2709" y="1699"/>
                </a:lnTo>
                <a:lnTo>
                  <a:pt x="2286" y="1720"/>
                </a:lnTo>
                <a:lnTo>
                  <a:pt x="1856" y="1740"/>
                </a:lnTo>
                <a:lnTo>
                  <a:pt x="1426" y="1754"/>
                </a:lnTo>
                <a:lnTo>
                  <a:pt x="989" y="1761"/>
                </a:lnTo>
                <a:lnTo>
                  <a:pt x="546" y="1767"/>
                </a:lnTo>
                <a:lnTo>
                  <a:pt x="109" y="1767"/>
                </a:lnTo>
                <a:lnTo>
                  <a:pt x="55" y="1767"/>
                </a:lnTo>
                <a:lnTo>
                  <a:pt x="0" y="1767"/>
                </a:lnTo>
                <a:close/>
              </a:path>
            </a:pathLst>
          </a:custGeom>
          <a:gradFill>
            <a:gsLst>
              <a:gs pos="0">
                <a:srgbClr val="005881"/>
              </a:gs>
              <a:gs pos="50000">
                <a:srgbClr val="008ECE"/>
              </a:gs>
              <a:gs pos="70000">
                <a:srgbClr val="00A1E5"/>
              </a:gs>
              <a:gs pos="100000">
                <a:srgbClr val="16C2FF"/>
              </a:gs>
            </a:gsLst>
            <a:lin ang="162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4431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Attacks Related to TCP Packet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2473326" y="1981200"/>
            <a:ext cx="7661275" cy="449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Port Number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Registered ports (1024-49152) for any application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Not all operating systems uses these port ranges, although all use well-known ports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idx="4294967295" type="subTitle"/>
          </p:nvPr>
        </p:nvSpPr>
        <p:spPr>
          <a:xfrm>
            <a:off x="3044825" y="2133600"/>
            <a:ext cx="6102350" cy="18081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1827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Attack Methods</a:t>
            </a:r>
            <a:endParaRPr b="0" i="0" sz="32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Violet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