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embeddedFontLst>
    <p:embeddedFont>
      <p:font typeface="Tahoma"/>
      <p:regular r:id="rId24"/>
      <p:bold r:id="rId25"/>
    </p:embeddedFont>
    <p:embeddedFont>
      <p:font typeface="Bell M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9E18C4-97F1-42FF-BC9B-CAF5C83468D5}">
  <a:tblStyle styleId="{899E18C4-97F1-42FF-BC9B-CAF5C83468D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Tahoma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BellMT-regular.fntdata"/><Relationship Id="rId25" Type="http://schemas.openxmlformats.org/officeDocument/2006/relationships/font" Target="fonts/Tahoma-bold.fntdata"/><Relationship Id="rId28" Type="http://schemas.openxmlformats.org/officeDocument/2006/relationships/font" Target="fonts/BellMT-italic.fntdata"/><Relationship Id="rId27" Type="http://schemas.openxmlformats.org/officeDocument/2006/relationships/font" Target="fonts/BellM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BellM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0" name="Google Shape;50;p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1/28/2022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1" name="Google Shape;51;p1:notes"/>
          <p:cNvSpPr txBox="1"/>
          <p:nvPr>
            <p:ph idx="11" type="ftr"/>
          </p:nvPr>
        </p:nvSpPr>
        <p:spPr>
          <a:xfrm>
            <a:off x="0" y="9374188"/>
            <a:ext cx="2919413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Saira banu; School of Computing Science and Engineering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3363913" y="2366963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Statistical Analysis</a:t>
            </a:r>
            <a:endParaRPr/>
          </a:p>
          <a:p>
            <a:pPr indent="-762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Knowing % of occurrences of different letters (e.g. e occurs 13% of time in the document and t occurs 19% of times)</a:t>
            </a:r>
            <a:endParaRPr/>
          </a:p>
          <a:p>
            <a:pPr indent="-762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Knowing commonly occurring two and three letter combinations (e.g. in, it, the, ion, ing, …)</a:t>
            </a:r>
            <a:endParaRPr/>
          </a:p>
          <a:p>
            <a:pPr indent="-762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If some knowledge about the content is available it is even easier to crack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3363913" y="2366963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Statistical Analysis</a:t>
            </a:r>
            <a:endParaRPr/>
          </a:p>
          <a:p>
            <a:pPr indent="-762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Knowing % of occurrences of different letters (e.g. e occurs 13% of time in the document and t occurs 19% of times)</a:t>
            </a:r>
            <a:endParaRPr/>
          </a:p>
          <a:p>
            <a:pPr indent="-762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Knowing commonly occurring two and three letter combinations (e.g. in, it, the, ion, ing, …)</a:t>
            </a:r>
            <a:endParaRPr/>
          </a:p>
          <a:p>
            <a:pPr indent="-762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If some knowledge about the content is available it is even easier to crack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3363913" y="2366963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Statistical Analysis</a:t>
            </a:r>
            <a:endParaRPr/>
          </a:p>
          <a:p>
            <a:pPr indent="-762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Knowing % of occurrences of different letters (e.g. e occurs 13% of time in the document and t occurs 19% of times)</a:t>
            </a:r>
            <a:endParaRPr/>
          </a:p>
          <a:p>
            <a:pPr indent="-762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Knowing commonly occurring two and three letter combinations (e.g. in, it, the, ion, ing, …)</a:t>
            </a:r>
            <a:endParaRPr/>
          </a:p>
          <a:p>
            <a:pPr indent="-762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If some knowledge about the content is available it is even easier to crack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3363913" y="2366963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DES consists of two permutations steps (the first and last steps of the algorithm)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Operation of each round is identical – taking output of the pervious round as input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During each round – the rightmost 32 bits of input are moved to left 32 bits of the output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entire 64 bit input to the ith round and the 48-bit key for the ith round are taken as an input to a function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function involves expansion of 4-bit chunks into 6-bit chunks , exclusive or-ing with the expanded 6-bit chunks of the 48-bit key Ki, a substitution operation and further exclusive OR-ing with the leftmost 32 bits of the input.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resulting 32 bits of the input of the function is then used as the rightmost 32 bits of the round’s 64-bit output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14:notes"/>
          <p:cNvSpPr/>
          <p:nvPr>
            <p:ph idx="2" type="sldImg"/>
          </p:nvPr>
        </p:nvSpPr>
        <p:spPr>
          <a:xfrm>
            <a:off x="3363913" y="2366963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4" name="Google Shape;27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Statistical Analysis</a:t>
            </a:r>
            <a:endParaRPr/>
          </a:p>
          <a:p>
            <a:pPr indent="-762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Knowing % of occurrences of different letters (e.g. e occurs 13% of time in the document and t occurs 19% of times)</a:t>
            </a:r>
            <a:endParaRPr/>
          </a:p>
          <a:p>
            <a:pPr indent="-762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Knowing commonly occurring two and three letter combinations (e.g. in, it, the, ion, ing, …)</a:t>
            </a:r>
            <a:endParaRPr/>
          </a:p>
          <a:p>
            <a:pPr indent="-762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If some knowledge about the content is available it is even easier to crack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15:notes"/>
          <p:cNvSpPr/>
          <p:nvPr>
            <p:ph idx="2" type="sldImg"/>
          </p:nvPr>
        </p:nvSpPr>
        <p:spPr>
          <a:xfrm>
            <a:off x="3363913" y="2366963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1" name="Google Shape;28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1. Must have done this as an assignment last year.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3363913" y="2366963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3363913" y="2366963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1. Must have done this as an assignment last year.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3363913" y="2366963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3363913" y="2366963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1. Must have done this as an assignment last year.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3363913" y="2366963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3363913" y="2366963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key can be different -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609601" y="273051"/>
            <a:ext cx="4011084" cy="11620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66735" y="273051"/>
            <a:ext cx="6815667" cy="5853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 sz="2800">
                <a:solidFill>
                  <a:srgbClr val="002060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609601" y="1435102"/>
            <a:ext cx="4011084" cy="4691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2389717" y="5367339"/>
            <a:ext cx="7315200" cy="8048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 rot="5400000">
            <a:off x="3149601" y="-2522537"/>
            <a:ext cx="5959475" cy="121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 rot="5400000">
            <a:off x="7285038" y="1828803"/>
            <a:ext cx="5851525" cy="2743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 rot="5400000">
            <a:off x="1697038" y="-812797"/>
            <a:ext cx="5851525" cy="802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6519863"/>
            <a:ext cx="12192000" cy="3079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  										                                    Slide No </a:t>
            </a: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" type="subTitle"/>
          </p:nvPr>
        </p:nvSpPr>
        <p:spPr>
          <a:xfrm>
            <a:off x="7772400" y="3771901"/>
            <a:ext cx="41148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600"/>
              <a:buNone/>
            </a:pPr>
            <a:r>
              <a:t/>
            </a:r>
            <a:endParaRPr b="1" sz="2400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</a:pPr>
            <a:r>
              <a:t/>
            </a:r>
            <a:endParaRPr sz="4000">
              <a:solidFill>
                <a:srgbClr val="002060"/>
              </a:solidFill>
            </a:endParaRPr>
          </a:p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-6927" y="304800"/>
            <a:ext cx="12192000" cy="1981200"/>
          </a:xfrm>
          <a:prstGeom prst="rect">
            <a:avLst/>
          </a:prstGeom>
          <a:solidFill>
            <a:srgbClr val="00206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Symmetric Encryption</a:t>
            </a:r>
            <a:endParaRPr/>
          </a:p>
        </p:txBody>
      </p:sp>
      <p:pic>
        <p:nvPicPr>
          <p:cNvPr descr="Cybersecurity norms: CISO at each &amp;#39;responsible entity&amp;#39; | Business News,The  Indian Express" id="55" name="Google Shape;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515551"/>
            <a:ext cx="6858000" cy="381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1828800" y="1143000"/>
            <a:ext cx="8153400" cy="49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Any letter can be substituted for any other letter</a:t>
            </a:r>
            <a:endParaRPr/>
          </a:p>
          <a:p>
            <a:pPr indent="-533400" lvl="1" marL="11001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Each letter has to have a unique substitute</a:t>
            </a:r>
            <a:endParaRPr/>
          </a:p>
          <a:p>
            <a:pPr indent="-406400" lvl="1" marL="11001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1" marL="11001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1" marL="11001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1" marL="11001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1" marL="11001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There are 26! pairing of letters (~10</a:t>
            </a:r>
            <a:r>
              <a:rPr baseline="30000" lang="en-US" sz="2400">
                <a:latin typeface="Trebuchet MS"/>
                <a:ea typeface="Trebuchet MS"/>
                <a:cs typeface="Trebuchet MS"/>
                <a:sym typeface="Trebuchet MS"/>
              </a:rPr>
              <a:t>26</a:t>
            </a: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Brute Force approach would be too time consuming</a:t>
            </a:r>
            <a:endParaRPr/>
          </a:p>
          <a:p>
            <a:pPr indent="-533400" lvl="1" marL="11001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Statistical Analysis would make it feasible to crack the key</a:t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Symmetric Algorithms - Monoalphabetic Cipher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21"/>
          <p:cNvGrpSpPr/>
          <p:nvPr/>
        </p:nvGrpSpPr>
        <p:grpSpPr>
          <a:xfrm>
            <a:off x="2738438" y="2286001"/>
            <a:ext cx="6786562" cy="1235075"/>
            <a:chOff x="765" y="1526"/>
            <a:chExt cx="4275" cy="778"/>
          </a:xfrm>
        </p:grpSpPr>
        <p:sp>
          <p:nvSpPr>
            <p:cNvPr id="175" name="Google Shape;175;p21"/>
            <p:cNvSpPr txBox="1"/>
            <p:nvPr/>
          </p:nvSpPr>
          <p:spPr>
            <a:xfrm>
              <a:off x="813" y="1556"/>
              <a:ext cx="417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B C D E F G H  I  J K L M N O P Q R S T U V W X Y Z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1"/>
            <p:cNvSpPr txBox="1"/>
            <p:nvPr/>
          </p:nvSpPr>
          <p:spPr>
            <a:xfrm>
              <a:off x="813" y="2054"/>
              <a:ext cx="417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 N B V C X Z A S D F G H J  K L P O  I U Y T R E W 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7" name="Google Shape;177;p21"/>
            <p:cNvCxnSpPr/>
            <p:nvPr/>
          </p:nvCxnSpPr>
          <p:spPr>
            <a:xfrm>
              <a:off x="2814" y="1814"/>
              <a:ext cx="0" cy="19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78" name="Google Shape;178;p21"/>
            <p:cNvSpPr/>
            <p:nvPr/>
          </p:nvSpPr>
          <p:spPr>
            <a:xfrm>
              <a:off x="765" y="1526"/>
              <a:ext cx="4275" cy="76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21"/>
          <p:cNvSpPr/>
          <p:nvPr/>
        </p:nvSpPr>
        <p:spPr>
          <a:xfrm>
            <a:off x="7924800" y="5219700"/>
            <a:ext cx="1371600" cy="990600"/>
          </a:xfrm>
          <a:prstGeom prst="foldedCorner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Nkn, s gktc wky.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mgsbc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2514600" y="5219700"/>
            <a:ext cx="1371600" cy="990600"/>
          </a:xfrm>
          <a:prstGeom prst="foldedCorner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Bob, I love you.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5105400" y="5181600"/>
            <a:ext cx="1371600" cy="1066800"/>
          </a:xfrm>
          <a:prstGeom prst="cube">
            <a:avLst>
              <a:gd fmla="val 15181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Cipher: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Monoalphabetic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Cipher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21"/>
          <p:cNvCxnSpPr/>
          <p:nvPr/>
        </p:nvCxnSpPr>
        <p:spPr>
          <a:xfrm rot="10800000">
            <a:off x="5715000" y="6324600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" name="Google Shape;183;p21"/>
          <p:cNvCxnSpPr/>
          <p:nvPr/>
        </p:nvCxnSpPr>
        <p:spPr>
          <a:xfrm rot="10800000">
            <a:off x="4305300" y="5448300"/>
            <a:ext cx="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" name="Google Shape;184;p21"/>
          <p:cNvCxnSpPr/>
          <p:nvPr/>
        </p:nvCxnSpPr>
        <p:spPr>
          <a:xfrm rot="10800000">
            <a:off x="7200900" y="5448300"/>
            <a:ext cx="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5" name="Google Shape;185;p21"/>
          <p:cNvSpPr txBox="1"/>
          <p:nvPr/>
        </p:nvSpPr>
        <p:spPr>
          <a:xfrm>
            <a:off x="5354638" y="6491288"/>
            <a:ext cx="5889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828800" y="1143000"/>
            <a:ext cx="88392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Developed by Blaise de Vigenere </a:t>
            </a:r>
            <a:endParaRPr/>
          </a:p>
          <a:p>
            <a:pPr indent="-533400" lvl="1" marL="11001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Also called Vigenere cipher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Uses a sequence of monoalpabetic ciphers in tandem</a:t>
            </a:r>
            <a:endParaRPr/>
          </a:p>
          <a:p>
            <a:pPr indent="-533400" lvl="1" marL="11001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e.g. C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, C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, C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, C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, C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-406400" lvl="1" marL="11001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11001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11001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11001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11001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Symmetric Algorithms - Polyalphabetic Cipher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7924800" y="5219700"/>
            <a:ext cx="1371600" cy="990600"/>
          </a:xfrm>
          <a:prstGeom prst="foldedCorner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Gnu, n etox dhz.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tenvj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2514600" y="5219700"/>
            <a:ext cx="1371600" cy="990600"/>
          </a:xfrm>
          <a:prstGeom prst="foldedCorner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Bob, I love you.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5105400" y="5181600"/>
            <a:ext cx="1371600" cy="1066800"/>
          </a:xfrm>
          <a:prstGeom prst="cube">
            <a:avLst>
              <a:gd fmla="val 15181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Monoalphabetic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6" name="Google Shape;196;p22"/>
          <p:cNvCxnSpPr/>
          <p:nvPr/>
        </p:nvCxnSpPr>
        <p:spPr>
          <a:xfrm rot="10800000">
            <a:off x="5715000" y="6324600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" name="Google Shape;197;p22"/>
          <p:cNvCxnSpPr/>
          <p:nvPr/>
        </p:nvCxnSpPr>
        <p:spPr>
          <a:xfrm rot="10800000">
            <a:off x="4305300" y="5448300"/>
            <a:ext cx="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" name="Google Shape;198;p22"/>
          <p:cNvCxnSpPr/>
          <p:nvPr/>
        </p:nvCxnSpPr>
        <p:spPr>
          <a:xfrm rot="10800000">
            <a:off x="7200900" y="5448300"/>
            <a:ext cx="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9" name="Google Shape;199;p22"/>
          <p:cNvSpPr txBox="1"/>
          <p:nvPr/>
        </p:nvSpPr>
        <p:spPr>
          <a:xfrm>
            <a:off x="5354638" y="6491288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22"/>
          <p:cNvGrpSpPr/>
          <p:nvPr/>
        </p:nvGrpSpPr>
        <p:grpSpPr>
          <a:xfrm>
            <a:off x="1981200" y="2955926"/>
            <a:ext cx="8534400" cy="1616075"/>
            <a:chOff x="384" y="1238"/>
            <a:chExt cx="5376" cy="1018"/>
          </a:xfrm>
        </p:grpSpPr>
        <p:sp>
          <p:nvSpPr>
            <p:cNvPr id="201" name="Google Shape;201;p22"/>
            <p:cNvSpPr txBox="1"/>
            <p:nvPr/>
          </p:nvSpPr>
          <p:spPr>
            <a:xfrm>
              <a:off x="411" y="1238"/>
              <a:ext cx="5299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Plain Text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A B C D E F G H  I  J K L M N O P Q R S T U V W X Y Z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2"/>
            <p:cNvSpPr txBox="1"/>
            <p:nvPr/>
          </p:nvSpPr>
          <p:spPr>
            <a:xfrm>
              <a:off x="411" y="1736"/>
              <a:ext cx="5335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C1(k=6)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	F G H  I  J K L M N O P Q R S T U V W X Y Z A B C D 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3" name="Google Shape;203;p22"/>
            <p:cNvCxnSpPr/>
            <p:nvPr/>
          </p:nvCxnSpPr>
          <p:spPr>
            <a:xfrm>
              <a:off x="2496" y="1526"/>
              <a:ext cx="0" cy="19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4" name="Google Shape;204;p22"/>
            <p:cNvSpPr/>
            <p:nvPr/>
          </p:nvSpPr>
          <p:spPr>
            <a:xfrm>
              <a:off x="384" y="1238"/>
              <a:ext cx="5376" cy="101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" name="Google Shape;205;p22"/>
            <p:cNvSpPr txBox="1"/>
            <p:nvPr/>
          </p:nvSpPr>
          <p:spPr>
            <a:xfrm>
              <a:off x="411" y="1928"/>
              <a:ext cx="5338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C1(k=20)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T U V W X Y Z A B C D E F G H  I  J K L M N O P Q R 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1828800" y="1143000"/>
            <a:ext cx="88392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Goal of DES is to completely scramble the data and key so that every bit of cipher text depends on every bit of data and ever bit of key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DES is a block Cipher Algorithm</a:t>
            </a:r>
            <a:endParaRPr/>
          </a:p>
          <a:p>
            <a:pPr indent="-533400" lvl="1" marL="11001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Encodes plaintext in 64 bit chunks</a:t>
            </a:r>
            <a:endParaRPr/>
          </a:p>
          <a:p>
            <a:pPr indent="-533400" lvl="1" marL="11001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One parity bit for each of the 8 bytes thus it reduces to 56 bits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It is the most used algorithm</a:t>
            </a:r>
            <a:endParaRPr/>
          </a:p>
          <a:p>
            <a:pPr indent="-533400" lvl="1" marL="11001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Standard approved by US National Bureau of Standards for Commercial and nonclassified US government use in 1993</a:t>
            </a:r>
            <a:endParaRPr/>
          </a:p>
          <a:p>
            <a:pPr indent="-4318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11001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Encryption Standard (DES)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6553200" y="1905000"/>
            <a:ext cx="3886200" cy="320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DES run in reverse to decrypt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Cracking DES</a:t>
            </a:r>
            <a:endParaRPr/>
          </a:p>
          <a:p>
            <a:pPr indent="-533400" lvl="1" marL="110013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1997: 140 days </a:t>
            </a:r>
            <a:endParaRPr/>
          </a:p>
          <a:p>
            <a:pPr indent="-533400" lvl="1" marL="110013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1999: 14 hours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TripleDES uses DES 3 times in tandem</a:t>
            </a:r>
            <a:endParaRPr/>
          </a:p>
          <a:p>
            <a:pPr indent="-533400" lvl="1" marL="110013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Output from 1 DES is input to next DES</a:t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Encryption Standard (DES)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2971800" y="990600"/>
            <a:ext cx="15240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64-bit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24"/>
          <p:cNvGrpSpPr/>
          <p:nvPr/>
        </p:nvGrpSpPr>
        <p:grpSpPr>
          <a:xfrm>
            <a:off x="2971800" y="1676400"/>
            <a:ext cx="1524000" cy="304800"/>
            <a:chOff x="912" y="1056"/>
            <a:chExt cx="960" cy="192"/>
          </a:xfrm>
        </p:grpSpPr>
        <p:sp>
          <p:nvSpPr>
            <p:cNvPr id="222" name="Google Shape;222;p24"/>
            <p:cNvSpPr/>
            <p:nvPr/>
          </p:nvSpPr>
          <p:spPr>
            <a:xfrm>
              <a:off x="912" y="1056"/>
              <a:ext cx="480" cy="19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1392" y="1056"/>
              <a:ext cx="480" cy="19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24"/>
          <p:cNvSpPr/>
          <p:nvPr/>
        </p:nvSpPr>
        <p:spPr>
          <a:xfrm>
            <a:off x="2971800" y="6096000"/>
            <a:ext cx="15240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5" name="Google Shape;225;p24"/>
          <p:cNvCxnSpPr/>
          <p:nvPr/>
        </p:nvCxnSpPr>
        <p:spPr>
          <a:xfrm>
            <a:off x="3352800" y="12954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6" name="Google Shape;226;p24"/>
          <p:cNvCxnSpPr/>
          <p:nvPr/>
        </p:nvCxnSpPr>
        <p:spPr>
          <a:xfrm>
            <a:off x="4114800" y="12954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7" name="Google Shape;227;p24"/>
          <p:cNvCxnSpPr/>
          <p:nvPr/>
        </p:nvCxnSpPr>
        <p:spPr>
          <a:xfrm>
            <a:off x="3048000" y="1295400"/>
            <a:ext cx="8382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" name="Google Shape;228;p24"/>
          <p:cNvCxnSpPr/>
          <p:nvPr/>
        </p:nvCxnSpPr>
        <p:spPr>
          <a:xfrm flipH="1">
            <a:off x="3581400" y="1295400"/>
            <a:ext cx="7620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9" name="Google Shape;229;p24"/>
          <p:cNvSpPr/>
          <p:nvPr/>
        </p:nvSpPr>
        <p:spPr>
          <a:xfrm>
            <a:off x="3800475" y="2200275"/>
            <a:ext cx="1447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F(L1, R1, K1)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24"/>
          <p:cNvCxnSpPr/>
          <p:nvPr/>
        </p:nvCxnSpPr>
        <p:spPr>
          <a:xfrm>
            <a:off x="3352800" y="57150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1" name="Google Shape;231;p24"/>
          <p:cNvCxnSpPr/>
          <p:nvPr/>
        </p:nvCxnSpPr>
        <p:spPr>
          <a:xfrm>
            <a:off x="4114800" y="57150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" name="Google Shape;232;p24"/>
          <p:cNvCxnSpPr/>
          <p:nvPr/>
        </p:nvCxnSpPr>
        <p:spPr>
          <a:xfrm>
            <a:off x="3048000" y="5715000"/>
            <a:ext cx="8382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3" name="Google Shape;233;p24"/>
          <p:cNvCxnSpPr/>
          <p:nvPr/>
        </p:nvCxnSpPr>
        <p:spPr>
          <a:xfrm flipH="1">
            <a:off x="3581400" y="5715000"/>
            <a:ext cx="7620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34" name="Google Shape;234;p24"/>
          <p:cNvGrpSpPr/>
          <p:nvPr/>
        </p:nvGrpSpPr>
        <p:grpSpPr>
          <a:xfrm>
            <a:off x="2971800" y="2743200"/>
            <a:ext cx="1524000" cy="304800"/>
            <a:chOff x="912" y="1056"/>
            <a:chExt cx="960" cy="192"/>
          </a:xfrm>
        </p:grpSpPr>
        <p:sp>
          <p:nvSpPr>
            <p:cNvPr id="235" name="Google Shape;235;p24"/>
            <p:cNvSpPr/>
            <p:nvPr/>
          </p:nvSpPr>
          <p:spPr>
            <a:xfrm>
              <a:off x="912" y="1056"/>
              <a:ext cx="480" cy="19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1392" y="1056"/>
              <a:ext cx="480" cy="19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24"/>
          <p:cNvGrpSpPr/>
          <p:nvPr/>
        </p:nvGrpSpPr>
        <p:grpSpPr>
          <a:xfrm>
            <a:off x="2971800" y="3810000"/>
            <a:ext cx="1524000" cy="304800"/>
            <a:chOff x="912" y="1056"/>
            <a:chExt cx="960" cy="192"/>
          </a:xfrm>
        </p:grpSpPr>
        <p:sp>
          <p:nvSpPr>
            <p:cNvPr id="238" name="Google Shape;238;p24"/>
            <p:cNvSpPr/>
            <p:nvPr/>
          </p:nvSpPr>
          <p:spPr>
            <a:xfrm>
              <a:off x="912" y="1056"/>
              <a:ext cx="480" cy="19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1392" y="1056"/>
              <a:ext cx="480" cy="19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24"/>
          <p:cNvGrpSpPr/>
          <p:nvPr/>
        </p:nvGrpSpPr>
        <p:grpSpPr>
          <a:xfrm>
            <a:off x="2971800" y="5410200"/>
            <a:ext cx="1524000" cy="304800"/>
            <a:chOff x="912" y="1056"/>
            <a:chExt cx="960" cy="192"/>
          </a:xfrm>
        </p:grpSpPr>
        <p:sp>
          <p:nvSpPr>
            <p:cNvPr id="241" name="Google Shape;241;p24"/>
            <p:cNvSpPr/>
            <p:nvPr/>
          </p:nvSpPr>
          <p:spPr>
            <a:xfrm>
              <a:off x="912" y="1056"/>
              <a:ext cx="480" cy="19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L17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1392" y="1056"/>
              <a:ext cx="480" cy="19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R17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3" name="Google Shape;243;p24"/>
          <p:cNvCxnSpPr/>
          <p:nvPr/>
        </p:nvCxnSpPr>
        <p:spPr>
          <a:xfrm rot="10800000">
            <a:off x="4495800" y="1828800"/>
            <a:ext cx="160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" name="Google Shape;244;p24"/>
          <p:cNvCxnSpPr/>
          <p:nvPr/>
        </p:nvCxnSpPr>
        <p:spPr>
          <a:xfrm rot="10800000">
            <a:off x="4495800" y="2895600"/>
            <a:ext cx="160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" name="Google Shape;245;p24"/>
          <p:cNvCxnSpPr/>
          <p:nvPr/>
        </p:nvCxnSpPr>
        <p:spPr>
          <a:xfrm rot="10800000">
            <a:off x="4495800" y="3962400"/>
            <a:ext cx="160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6" name="Google Shape;246;p24"/>
          <p:cNvCxnSpPr/>
          <p:nvPr/>
        </p:nvCxnSpPr>
        <p:spPr>
          <a:xfrm rot="10800000">
            <a:off x="4495800" y="5562600"/>
            <a:ext cx="160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7" name="Google Shape;247;p24"/>
          <p:cNvSpPr/>
          <p:nvPr/>
        </p:nvSpPr>
        <p:spPr>
          <a:xfrm>
            <a:off x="5334000" y="990600"/>
            <a:ext cx="15240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56-bit key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24"/>
          <p:cNvCxnSpPr/>
          <p:nvPr/>
        </p:nvCxnSpPr>
        <p:spPr>
          <a:xfrm rot="10800000">
            <a:off x="6096000" y="1295400"/>
            <a:ext cx="0" cy="426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9" name="Google Shape;249;p24"/>
          <p:cNvGrpSpPr/>
          <p:nvPr/>
        </p:nvGrpSpPr>
        <p:grpSpPr>
          <a:xfrm>
            <a:off x="3505200" y="1981200"/>
            <a:ext cx="609600" cy="762000"/>
            <a:chOff x="1248" y="1248"/>
            <a:chExt cx="384" cy="480"/>
          </a:xfrm>
        </p:grpSpPr>
        <p:cxnSp>
          <p:nvCxnSpPr>
            <p:cNvPr id="250" name="Google Shape;250;p24"/>
            <p:cNvCxnSpPr/>
            <p:nvPr/>
          </p:nvCxnSpPr>
          <p:spPr>
            <a:xfrm flipH="1">
              <a:off x="1248" y="1248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p24"/>
            <p:cNvCxnSpPr/>
            <p:nvPr/>
          </p:nvCxnSpPr>
          <p:spPr>
            <a:xfrm>
              <a:off x="1248" y="1440"/>
              <a:ext cx="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52" name="Google Shape;252;p24"/>
          <p:cNvGrpSpPr/>
          <p:nvPr/>
        </p:nvGrpSpPr>
        <p:grpSpPr>
          <a:xfrm>
            <a:off x="3505200" y="3048000"/>
            <a:ext cx="609600" cy="762000"/>
            <a:chOff x="1248" y="1248"/>
            <a:chExt cx="384" cy="480"/>
          </a:xfrm>
        </p:grpSpPr>
        <p:cxnSp>
          <p:nvCxnSpPr>
            <p:cNvPr id="253" name="Google Shape;253;p24"/>
            <p:cNvCxnSpPr/>
            <p:nvPr/>
          </p:nvCxnSpPr>
          <p:spPr>
            <a:xfrm flipH="1">
              <a:off x="1248" y="1248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4" name="Google Shape;254;p24"/>
            <p:cNvCxnSpPr/>
            <p:nvPr/>
          </p:nvCxnSpPr>
          <p:spPr>
            <a:xfrm>
              <a:off x="1248" y="1440"/>
              <a:ext cx="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255" name="Google Shape;255;p24"/>
          <p:cNvCxnSpPr/>
          <p:nvPr/>
        </p:nvCxnSpPr>
        <p:spPr>
          <a:xfrm>
            <a:off x="4267200" y="19812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6" name="Google Shape;256;p24"/>
          <p:cNvCxnSpPr/>
          <p:nvPr/>
        </p:nvCxnSpPr>
        <p:spPr>
          <a:xfrm>
            <a:off x="3505200" y="19812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7" name="Google Shape;257;p24"/>
          <p:cNvCxnSpPr/>
          <p:nvPr/>
        </p:nvCxnSpPr>
        <p:spPr>
          <a:xfrm>
            <a:off x="3505200" y="30480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8" name="Google Shape;258;p24"/>
          <p:cNvCxnSpPr/>
          <p:nvPr/>
        </p:nvCxnSpPr>
        <p:spPr>
          <a:xfrm>
            <a:off x="4267200" y="30480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" name="Google Shape;259;p24"/>
          <p:cNvCxnSpPr/>
          <p:nvPr/>
        </p:nvCxnSpPr>
        <p:spPr>
          <a:xfrm>
            <a:off x="4267200" y="25146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0" name="Google Shape;260;p24"/>
          <p:cNvCxnSpPr/>
          <p:nvPr/>
        </p:nvCxnSpPr>
        <p:spPr>
          <a:xfrm>
            <a:off x="4267200" y="35814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1" name="Google Shape;261;p24"/>
          <p:cNvCxnSpPr/>
          <p:nvPr/>
        </p:nvCxnSpPr>
        <p:spPr>
          <a:xfrm>
            <a:off x="4267200" y="51816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2" name="Google Shape;262;p24"/>
          <p:cNvCxnSpPr/>
          <p:nvPr/>
        </p:nvCxnSpPr>
        <p:spPr>
          <a:xfrm>
            <a:off x="3505200" y="49530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3" name="Google Shape;263;p24"/>
          <p:cNvCxnSpPr/>
          <p:nvPr/>
        </p:nvCxnSpPr>
        <p:spPr>
          <a:xfrm>
            <a:off x="3657600" y="48006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4" name="Google Shape;264;p24"/>
          <p:cNvCxnSpPr/>
          <p:nvPr/>
        </p:nvCxnSpPr>
        <p:spPr>
          <a:xfrm>
            <a:off x="4267200" y="46482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5" name="Google Shape;265;p24"/>
          <p:cNvSpPr txBox="1"/>
          <p:nvPr/>
        </p:nvSpPr>
        <p:spPr>
          <a:xfrm>
            <a:off x="5165726" y="1508125"/>
            <a:ext cx="9636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48-bit k1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5181601" y="2590800"/>
            <a:ext cx="9636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48-bit k2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5181601" y="3657600"/>
            <a:ext cx="9636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48-bit k3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5029201" y="5257800"/>
            <a:ext cx="10763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48-bit k16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3810000" y="3276600"/>
            <a:ext cx="1447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F(L2, R2, K2)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4"/>
          <p:cNvSpPr/>
          <p:nvPr/>
        </p:nvSpPr>
        <p:spPr>
          <a:xfrm>
            <a:off x="3810000" y="4876800"/>
            <a:ext cx="1447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F(L16, R16, K16)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/>
          <p:nvPr/>
        </p:nvSpPr>
        <p:spPr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Encryption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7" name="Google Shape;277;p25"/>
          <p:cNvGraphicFramePr/>
          <p:nvPr/>
        </p:nvGraphicFramePr>
        <p:xfrm>
          <a:off x="2209800" y="13970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{899E18C4-97F1-42FF-BC9B-CAF5C83468D5}</a:tableStyleId>
              </a:tblPr>
              <a:tblGrid>
                <a:gridCol w="1524000"/>
                <a:gridCol w="1524000"/>
                <a:gridCol w="1524000"/>
                <a:gridCol w="2667000"/>
              </a:tblGrid>
              <a:tr h="67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Key Size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Block Cipher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 bits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Most Common, Not strong enough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TripleDES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Block Cipher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168 bits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(112 effective)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Modification of DES, Adequate Security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Blowfish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Block Cipher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Variable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(Up to 448 bits)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Excellent Security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Block Cipher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Variable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(128, 192, or 256 bits)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Replacement for DES, Excellent Security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RC4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Stream Cipher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Variable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(40 or 128 bits)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Fast Stream Cipher, Used in most SSL implementations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>
            <p:ph idx="1" type="body"/>
          </p:nvPr>
        </p:nvSpPr>
        <p:spPr>
          <a:xfrm>
            <a:off x="1828800" y="1143000"/>
            <a:ext cx="8839200" cy="388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Any exposure to the secret key compromises secrecy of ciphertext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 key needs to be delivered to the recipient of the coded message for it to be deciphered</a:t>
            </a:r>
            <a:endParaRPr/>
          </a:p>
          <a:p>
            <a:pPr indent="-533400" lvl="1" marL="11001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Potential for eavesdropping attack during transmission of key</a:t>
            </a:r>
            <a:endParaRPr/>
          </a:p>
          <a:p>
            <a:pPr indent="-381000" lvl="1" marL="11001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6"/>
          <p:cNvSpPr/>
          <p:nvPr/>
        </p:nvSpPr>
        <p:spPr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26"/>
          <p:cNvSpPr/>
          <p:nvPr/>
        </p:nvSpPr>
        <p:spPr>
          <a:xfrm>
            <a:off x="23622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Symmetric Encryption – Limitations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2407"/>
              <a:buNone/>
            </a:pPr>
            <a:br>
              <a:rPr b="1" lang="en-US" sz="480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Symmetric-key cryptography</a:t>
            </a:r>
            <a:b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/>
          </a:p>
        </p:txBody>
      </p:sp>
      <p:sp>
        <p:nvSpPr>
          <p:cNvPr id="291" name="Google Shape;291;p27"/>
          <p:cNvSpPr txBox="1"/>
          <p:nvPr>
            <p:ph idx="1" type="body"/>
          </p:nvPr>
        </p:nvSpPr>
        <p:spPr>
          <a:xfrm>
            <a:off x="33338" y="1295400"/>
            <a:ext cx="12192000" cy="472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Advantages: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Simple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Faster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Disadvantages: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Key must exchanges in secure way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Easy for hacker to get a key as it is passed in unsecure way.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/>
          <p:nvPr/>
        </p:nvSpPr>
        <p:spPr>
          <a:xfrm>
            <a:off x="3278140" y="2362200"/>
            <a:ext cx="563571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1828800" y="1143000"/>
            <a:ext cx="88392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Cryptography is the science of secret, or hidden writing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It has two main Components:</a:t>
            </a:r>
            <a:endParaRPr/>
          </a:p>
          <a:p>
            <a:pPr indent="-533400" lvl="1" marL="11001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Encryption</a:t>
            </a:r>
            <a:endParaRPr/>
          </a:p>
          <a:p>
            <a:pPr indent="-457200" lvl="2" marL="13668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Practice of hiding messages so that they can not be read by anyone other than the intended recipient</a:t>
            </a:r>
            <a:endParaRPr/>
          </a:p>
          <a:p>
            <a:pPr indent="-533400" lvl="1" marL="11001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Authentication</a:t>
            </a:r>
            <a:endParaRPr/>
          </a:p>
          <a:p>
            <a:pPr indent="-457200" lvl="2" marL="13668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Ensuring that users of data/resources are the persons they claim to be and that a message has not been surreptitiously altered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Cryptography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066800" y="1143000"/>
            <a:ext cx="10439400" cy="525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Cipher is a method for encrypting messages</a:t>
            </a:r>
            <a:endParaRPr/>
          </a:p>
          <a:p>
            <a:pPr indent="-419100" lvl="1" marL="1100138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1" marL="1100138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1" marL="1100138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1" marL="1100138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1" marL="1100138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1" marL="1100138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1" marL="1100138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1" marL="1100138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Encryption algorithms are standardized &amp; published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key which is an input to the algorithm is secret</a:t>
            </a:r>
            <a:endParaRPr/>
          </a:p>
          <a:p>
            <a:pPr indent="-533400" lvl="1" marL="1100138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Key is a string of numbers or characters </a:t>
            </a:r>
            <a:endParaRPr/>
          </a:p>
          <a:p>
            <a:pPr indent="-533400" lvl="1" marL="1100138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If same key is used for encryption &amp; decryption the algorithm is called symmetric</a:t>
            </a:r>
            <a:endParaRPr/>
          </a:p>
          <a:p>
            <a:pPr indent="-533400" lvl="1" marL="1100138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If different keys are used for encryption &amp; decryption the algorithm is called asymmetric 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 - Cipher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281238" y="1714500"/>
            <a:ext cx="914400" cy="990600"/>
          </a:xfrm>
          <a:prstGeom prst="foldedCorner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Plain Text</a:t>
            </a:r>
            <a:endParaRPr b="0" i="0" sz="1200" u="none" cap="none" strike="noStrike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740150" y="1676400"/>
            <a:ext cx="1143000" cy="1066800"/>
          </a:xfrm>
          <a:prstGeom prst="cube">
            <a:avLst>
              <a:gd fmla="val 15181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2" name="Google Shape;72;p14"/>
          <p:cNvCxnSpPr/>
          <p:nvPr/>
        </p:nvCxnSpPr>
        <p:spPr>
          <a:xfrm rot="10800000">
            <a:off x="4313238" y="2743200"/>
            <a:ext cx="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" name="Google Shape;73;p14"/>
          <p:cNvCxnSpPr/>
          <p:nvPr/>
        </p:nvCxnSpPr>
        <p:spPr>
          <a:xfrm rot="10800000">
            <a:off x="3462338" y="1943100"/>
            <a:ext cx="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" name="Google Shape;74;p14"/>
          <p:cNvCxnSpPr/>
          <p:nvPr/>
        </p:nvCxnSpPr>
        <p:spPr>
          <a:xfrm rot="10800000">
            <a:off x="5143500" y="1943100"/>
            <a:ext cx="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" name="Google Shape;75;p14"/>
          <p:cNvSpPr txBox="1"/>
          <p:nvPr/>
        </p:nvSpPr>
        <p:spPr>
          <a:xfrm>
            <a:off x="3960813" y="4191001"/>
            <a:ext cx="6540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2576" y="3352800"/>
            <a:ext cx="441325" cy="83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4"/>
          <p:cNvCxnSpPr/>
          <p:nvPr/>
        </p:nvCxnSpPr>
        <p:spPr>
          <a:xfrm rot="10800000">
            <a:off x="8267700" y="1943100"/>
            <a:ext cx="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" name="Google Shape;78;p14"/>
          <p:cNvCxnSpPr/>
          <p:nvPr/>
        </p:nvCxnSpPr>
        <p:spPr>
          <a:xfrm rot="10800000">
            <a:off x="6591300" y="1943100"/>
            <a:ext cx="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" name="Google Shape;79;p14"/>
          <p:cNvCxnSpPr/>
          <p:nvPr/>
        </p:nvCxnSpPr>
        <p:spPr>
          <a:xfrm rot="10800000">
            <a:off x="7434263" y="2743200"/>
            <a:ext cx="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" name="Google Shape;80;p14"/>
          <p:cNvSpPr txBox="1"/>
          <p:nvPr/>
        </p:nvSpPr>
        <p:spPr>
          <a:xfrm>
            <a:off x="7085014" y="4191000"/>
            <a:ext cx="6495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3601" y="3352800"/>
            <a:ext cx="4413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5410200" y="1714500"/>
            <a:ext cx="914400" cy="990600"/>
          </a:xfrm>
          <a:prstGeom prst="foldedCorner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 Text</a:t>
            </a:r>
            <a:endParaRPr b="0" i="0" sz="1200" u="none" cap="none" strike="noStrike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8534400" y="1714500"/>
            <a:ext cx="914400" cy="990600"/>
          </a:xfrm>
          <a:prstGeom prst="foldedCorner">
            <a:avLst>
              <a:gd fmla="val 125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Plain Text</a:t>
            </a:r>
            <a:endParaRPr b="0" i="0" sz="1200" u="none" cap="none" strike="noStrike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6861175" y="1676400"/>
            <a:ext cx="1143000" cy="1066800"/>
          </a:xfrm>
          <a:prstGeom prst="cube">
            <a:avLst>
              <a:gd fmla="val 15181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Decryption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1828800" y="1143000"/>
            <a:ext cx="88392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Algorithms in which the key for encryption and decryption are the same are Symmetric</a:t>
            </a:r>
            <a:endParaRPr/>
          </a:p>
          <a:p>
            <a:pPr indent="-533400" lvl="1" marL="11001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Example: Caesar Cipher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Types:</a:t>
            </a:r>
            <a:endParaRPr/>
          </a:p>
          <a:p>
            <a:pPr indent="-533400" lvl="1" marL="11001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Block Ciphers</a:t>
            </a:r>
            <a:endParaRPr/>
          </a:p>
          <a:p>
            <a:pPr indent="-457200" lvl="2" marL="13668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Encrypt data one block at a time (typically 64 bits, or 128 bits)</a:t>
            </a:r>
            <a:endParaRPr/>
          </a:p>
          <a:p>
            <a:pPr indent="-457200" lvl="2" marL="13668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Used for a single message</a:t>
            </a:r>
            <a:endParaRPr/>
          </a:p>
          <a:p>
            <a:pPr indent="-533400" lvl="1" marL="11001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Stream Ciphers</a:t>
            </a:r>
            <a:endParaRPr/>
          </a:p>
          <a:p>
            <a:pPr indent="-457200" lvl="2" marL="13668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Encrypt data one bit or one byte at a time</a:t>
            </a:r>
            <a:endParaRPr/>
          </a:p>
          <a:p>
            <a:pPr indent="-457200" lvl="2" marL="13668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Used if data is a constant stream of information</a:t>
            </a:r>
            <a:endParaRPr/>
          </a:p>
          <a:p>
            <a:pPr indent="-4318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668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Times New Roman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 - Symmetric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6"/>
          <p:cNvCxnSpPr/>
          <p:nvPr/>
        </p:nvCxnSpPr>
        <p:spPr>
          <a:xfrm>
            <a:off x="1676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16"/>
          <p:cNvCxnSpPr/>
          <p:nvPr/>
        </p:nvCxnSpPr>
        <p:spPr>
          <a:xfrm>
            <a:off x="1676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16"/>
          <p:cNvSpPr txBox="1"/>
          <p:nvPr/>
        </p:nvSpPr>
        <p:spPr>
          <a:xfrm>
            <a:off x="1828800" y="762001"/>
            <a:ext cx="3214688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Symmetric-key cryptography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1676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2700" y="2789238"/>
            <a:ext cx="6591300" cy="1477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2273301" y="107951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2384425" y="530226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1600200" y="457201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2235200" y="1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1966914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6" name="Google Shape;116;p17"/>
          <p:cNvCxnSpPr/>
          <p:nvPr/>
        </p:nvCxnSpPr>
        <p:spPr>
          <a:xfrm>
            <a:off x="1981200" y="26670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17"/>
          <p:cNvCxnSpPr/>
          <p:nvPr/>
        </p:nvCxnSpPr>
        <p:spPr>
          <a:xfrm>
            <a:off x="1982788" y="54102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7"/>
          <p:cNvSpPr/>
          <p:nvPr/>
        </p:nvSpPr>
        <p:spPr>
          <a:xfrm>
            <a:off x="2019300" y="2759076"/>
            <a:ext cx="8077200" cy="2246313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symmetric-key cryptography, the same key is used by the sender(for encryption)  and the receiver (for decryption).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key is shared.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Algorithm: DES,3DES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7"/>
          <p:cNvGrpSpPr/>
          <p:nvPr/>
        </p:nvGrpSpPr>
        <p:grpSpPr>
          <a:xfrm>
            <a:off x="1981200" y="1981200"/>
            <a:ext cx="1143000" cy="566738"/>
            <a:chOff x="1200" y="1248"/>
            <a:chExt cx="720" cy="357"/>
          </a:xfrm>
        </p:grpSpPr>
        <p:pic>
          <p:nvPicPr>
            <p:cNvPr id="120" name="Google Shape;120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7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1" lang="en-US" sz="28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1828800" y="1143000"/>
            <a:ext cx="8839200" cy="518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Strength of algorithm is determined by the size of the key</a:t>
            </a:r>
            <a:endParaRPr/>
          </a:p>
          <a:p>
            <a:pPr indent="-533400" lvl="1" marL="11001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longer the key the more difficult it is to crack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Key length is expressed in bits</a:t>
            </a:r>
            <a:endParaRPr/>
          </a:p>
          <a:p>
            <a:pPr indent="-533400" lvl="1" marL="11001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Typical key sizes vary between 48bits and 448 bits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Set of possible keys for a cipher is called key space</a:t>
            </a:r>
            <a:endParaRPr/>
          </a:p>
          <a:p>
            <a:pPr indent="-533400" lvl="1" marL="11001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For 40-bit key there are 2</a:t>
            </a:r>
            <a:r>
              <a:rPr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40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possible keys</a:t>
            </a:r>
            <a:endParaRPr/>
          </a:p>
          <a:p>
            <a:pPr indent="-533400" lvl="1" marL="11001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For 128-bit key there are 2</a:t>
            </a:r>
            <a:r>
              <a:rPr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128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possible keys</a:t>
            </a:r>
            <a:endParaRPr/>
          </a:p>
          <a:p>
            <a:pPr indent="-533400" lvl="1" marL="11001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Each additional bit added to the key length doubles the security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crack the key the hacker has to use brute-force </a:t>
            </a:r>
            <a:endParaRPr/>
          </a:p>
          <a:p>
            <a:pPr indent="-533400" lvl="1" marL="11001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(i.e. try all the possible keys till a key that works is found)</a:t>
            </a:r>
            <a:endParaRPr/>
          </a:p>
          <a:p>
            <a:pPr indent="-533400" lvl="1" marL="11001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Super Computer can crack a 56-bit key in 24 hours</a:t>
            </a:r>
            <a:endParaRPr/>
          </a:p>
          <a:p>
            <a:pPr indent="-533400" lvl="1" marL="11001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It will take 2</a:t>
            </a:r>
            <a:r>
              <a:rPr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72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times longer to crack a 128-bit key</a:t>
            </a:r>
            <a:endParaRPr/>
          </a:p>
          <a:p>
            <a:pPr indent="-533400" lvl="1" marL="11001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(Longer than the age of the universe)</a:t>
            </a:r>
            <a:endParaRPr/>
          </a:p>
          <a:p>
            <a:pPr indent="-406400" lvl="1" marL="11001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Symmetric Encryption – Key Strength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1828800" y="1143000"/>
            <a:ext cx="8839200" cy="167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Caesar Cipher is a method in which each letter in the alphabet is rotated by three letters as shown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Symmetric Algorithms – Caesar Cipher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19"/>
          <p:cNvGrpSpPr/>
          <p:nvPr/>
        </p:nvGrpSpPr>
        <p:grpSpPr>
          <a:xfrm>
            <a:off x="2738438" y="2574926"/>
            <a:ext cx="6553200" cy="1238250"/>
            <a:chOff x="624" y="1872"/>
            <a:chExt cx="4128" cy="780"/>
          </a:xfrm>
        </p:grpSpPr>
        <p:sp>
          <p:nvSpPr>
            <p:cNvPr id="137" name="Google Shape;137;p19"/>
            <p:cNvSpPr txBox="1"/>
            <p:nvPr/>
          </p:nvSpPr>
          <p:spPr>
            <a:xfrm>
              <a:off x="672" y="1902"/>
              <a:ext cx="3883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B C D E F G H I J K L M N O P Q R S T U V W X Y Z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9"/>
            <p:cNvSpPr txBox="1"/>
            <p:nvPr/>
          </p:nvSpPr>
          <p:spPr>
            <a:xfrm>
              <a:off x="672" y="2400"/>
              <a:ext cx="3874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 E F G H I J K L M N O P Q R S T U V W X Y Z A B 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9" name="Google Shape;139;p19"/>
            <p:cNvCxnSpPr/>
            <p:nvPr/>
          </p:nvCxnSpPr>
          <p:spPr>
            <a:xfrm>
              <a:off x="2736" y="2160"/>
              <a:ext cx="0" cy="19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0" name="Google Shape;140;p19"/>
            <p:cNvSpPr/>
            <p:nvPr/>
          </p:nvSpPr>
          <p:spPr>
            <a:xfrm>
              <a:off x="624" y="1872"/>
              <a:ext cx="4128" cy="76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1" name="Google Shape;141;p19"/>
          <p:cNvSpPr/>
          <p:nvPr/>
        </p:nvSpPr>
        <p:spPr>
          <a:xfrm>
            <a:off x="1828800" y="4038600"/>
            <a:ext cx="8839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us try to encrypt the message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110013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 at Dawn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110013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Assignment: Each student will exchange a secret message with his/her closest neighbor about some other person in the class and the neighbor will decipher it.</a:t>
            </a:r>
            <a:endParaRPr b="0" i="0" sz="2000" u="none" cap="none" strike="noStrike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Symmetric Algorithms - Caesar Cipher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1828800" y="11430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20"/>
          <p:cNvGrpSpPr/>
          <p:nvPr/>
        </p:nvGrpSpPr>
        <p:grpSpPr>
          <a:xfrm>
            <a:off x="2514600" y="1752601"/>
            <a:ext cx="6781800" cy="2082800"/>
            <a:chOff x="816" y="1728"/>
            <a:chExt cx="4272" cy="1312"/>
          </a:xfrm>
        </p:grpSpPr>
        <p:sp>
          <p:nvSpPr>
            <p:cNvPr id="150" name="Google Shape;150;p20"/>
            <p:cNvSpPr/>
            <p:nvPr/>
          </p:nvSpPr>
          <p:spPr>
            <a:xfrm>
              <a:off x="816" y="1752"/>
              <a:ext cx="864" cy="624"/>
            </a:xfrm>
            <a:prstGeom prst="foldedCorner">
              <a:avLst>
                <a:gd fmla="val 125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Plain Text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Message: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CC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Attack at Dawn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4224" y="1752"/>
              <a:ext cx="864" cy="624"/>
            </a:xfrm>
            <a:prstGeom prst="foldedCorner">
              <a:avLst>
                <a:gd fmla="val 125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Cipher Text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Message: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CC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Dwwdfn Dw Gdyq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2448" y="1728"/>
              <a:ext cx="864" cy="672"/>
            </a:xfrm>
            <a:prstGeom prst="cube">
              <a:avLst>
                <a:gd fmla="val 15181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Cipher: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CC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Caesar Cipher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CC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Algorithm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3" name="Google Shape;153;p20"/>
            <p:cNvCxnSpPr/>
            <p:nvPr/>
          </p:nvCxnSpPr>
          <p:spPr>
            <a:xfrm rot="10800000">
              <a:off x="2880" y="2448"/>
              <a:ext cx="0" cy="3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4" name="Google Shape;154;p20"/>
            <p:cNvCxnSpPr/>
            <p:nvPr/>
          </p:nvCxnSpPr>
          <p:spPr>
            <a:xfrm rot="10800000">
              <a:off x="1944" y="1896"/>
              <a:ext cx="0" cy="3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5" name="Google Shape;155;p20"/>
            <p:cNvCxnSpPr/>
            <p:nvPr/>
          </p:nvCxnSpPr>
          <p:spPr>
            <a:xfrm rot="10800000">
              <a:off x="3768" y="1896"/>
              <a:ext cx="0" cy="3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6" name="Google Shape;156;p20"/>
            <p:cNvSpPr txBox="1"/>
            <p:nvPr/>
          </p:nvSpPr>
          <p:spPr>
            <a:xfrm>
              <a:off x="2507" y="2807"/>
              <a:ext cx="63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Key (3)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20"/>
          <p:cNvSpPr/>
          <p:nvPr/>
        </p:nvSpPr>
        <p:spPr>
          <a:xfrm>
            <a:off x="1828800" y="3657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Decryption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20"/>
          <p:cNvGrpSpPr/>
          <p:nvPr/>
        </p:nvGrpSpPr>
        <p:grpSpPr>
          <a:xfrm>
            <a:off x="2514600" y="4267201"/>
            <a:ext cx="6781800" cy="2082800"/>
            <a:chOff x="624" y="2807"/>
            <a:chExt cx="4272" cy="1312"/>
          </a:xfrm>
        </p:grpSpPr>
        <p:sp>
          <p:nvSpPr>
            <p:cNvPr id="159" name="Google Shape;159;p20"/>
            <p:cNvSpPr/>
            <p:nvPr/>
          </p:nvSpPr>
          <p:spPr>
            <a:xfrm>
              <a:off x="4032" y="2831"/>
              <a:ext cx="864" cy="624"/>
            </a:xfrm>
            <a:prstGeom prst="foldedCorner">
              <a:avLst>
                <a:gd fmla="val 125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Plain Text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Message: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CC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Attack at Dawn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624" y="2831"/>
              <a:ext cx="864" cy="624"/>
            </a:xfrm>
            <a:prstGeom prst="foldedCorner">
              <a:avLst>
                <a:gd fmla="val 125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Cipher Text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Message: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CC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Dwwdfn Dw Gdyq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2256" y="2807"/>
              <a:ext cx="864" cy="672"/>
            </a:xfrm>
            <a:prstGeom prst="cube">
              <a:avLst>
                <a:gd fmla="val 15181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Cipher: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CC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Caesar Cipher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CC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Algorithm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2" name="Google Shape;162;p20"/>
            <p:cNvCxnSpPr/>
            <p:nvPr/>
          </p:nvCxnSpPr>
          <p:spPr>
            <a:xfrm rot="10800000">
              <a:off x="2688" y="3527"/>
              <a:ext cx="0" cy="3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3" name="Google Shape;163;p20"/>
            <p:cNvCxnSpPr/>
            <p:nvPr/>
          </p:nvCxnSpPr>
          <p:spPr>
            <a:xfrm rot="10800000">
              <a:off x="1752" y="2975"/>
              <a:ext cx="0" cy="3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4" name="Google Shape;164;p20"/>
            <p:cNvCxnSpPr/>
            <p:nvPr/>
          </p:nvCxnSpPr>
          <p:spPr>
            <a:xfrm rot="10800000">
              <a:off x="3576" y="2975"/>
              <a:ext cx="0" cy="3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65" name="Google Shape;165;p20"/>
            <p:cNvSpPr txBox="1"/>
            <p:nvPr/>
          </p:nvSpPr>
          <p:spPr>
            <a:xfrm>
              <a:off x="2315" y="3886"/>
              <a:ext cx="63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Key (3)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20"/>
          <p:cNvSpPr/>
          <p:nvPr/>
        </p:nvSpPr>
        <p:spPr>
          <a:xfrm>
            <a:off x="6400801" y="5631658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different keys are possible?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Violet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