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Garamond"/>
      <p:regular r:id="rId24"/>
      <p:bold r:id="rId25"/>
      <p:italic r:id="rId26"/>
      <p:boldItalic r:id="rId27"/>
    </p:embeddedFont>
    <p:embeddedFont>
      <p:font typeface="Bell M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CD8F8-699E-4E71-841A-9488A60F751F}">
  <a:tblStyle styleId="{545CD8F8-699E-4E71-841A-9488A60F75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7F1FA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7F1FA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Garamond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BellMT-regular.fntdata"/><Relationship Id="rId27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llM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llMT-boldItalic.fntdata"/><Relationship Id="rId30" Type="http://schemas.openxmlformats.org/officeDocument/2006/relationships/font" Target="fonts/BellM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4484688" y="17748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775200" y="76201"/>
            <a:ext cx="3860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0972801" y="6473825"/>
            <a:ext cx="1011767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02336" y="457200"/>
            <a:ext cx="11582400" cy="8412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06400" y="1600200"/>
            <a:ext cx="55880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197600" y="1600200"/>
            <a:ext cx="57912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www.pcpolytechnic.com/contact-u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Steganography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747486" y="166255"/>
            <a:ext cx="8686800" cy="8412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Steganography V/s Cryptography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667000" y="1809750"/>
            <a:ext cx="7772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1524000" y="1206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1708150" y="126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{545CD8F8-699E-4E71-841A-9488A60F751F}</a:tableStyleId>
              </a:tblPr>
              <a:tblGrid>
                <a:gridCol w="4122300"/>
                <a:gridCol w="4259700"/>
              </a:tblGrid>
              <a:tr h="62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Steganography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Cryptography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  <a:tr h="33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Unknown message passing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Known message passing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  <a:tr h="104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Steganography prevents discovery of the very existence of communication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Encryption prevents an unauthorized party from discovering the contents of a communication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  <a:tr h="56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Little known technology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Common technology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  <a:tr h="68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 still being develop for certain formats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 of algorithm known by all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  <a:tr h="104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Once detected message is known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current algorithm are resistant to attacks ,larger expensive computing power is required for cracking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  <a:tr h="8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Steganography does not alter the structure of the secret message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Cryptography alter the structure of the secret message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950" marL="599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Combined Crypto- Steganography</a:t>
            </a:r>
            <a:endParaRPr/>
          </a:p>
        </p:txBody>
      </p:sp>
      <p:pic>
        <p:nvPicPr>
          <p:cNvPr id="124" name="Google Shape;12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189" y="1268414"/>
            <a:ext cx="7705725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6024564" y="6286500"/>
            <a:ext cx="38576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For more detail contact us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209800" y="1143000"/>
            <a:ext cx="82296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S-Tools is one of the most popular steganography tools. 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This program is Windows 95/98 compatible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It has the ability to conceal files within BMP, GIF and WAV files. 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Allows you to simply point and click your way to hiding files. 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It also has the ability to hide multiple files in one container. 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It has been updated each year and can be easily downloaded by anyone.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400">
                <a:latin typeface="Garamond"/>
                <a:ea typeface="Garamond"/>
                <a:cs typeface="Garamond"/>
                <a:sym typeface="Garamond"/>
              </a:rPr>
              <a:t>(http://members.tripod.com/steganography/stego/software.html)</a:t>
            </a:r>
            <a:endParaRPr/>
          </a:p>
          <a:p>
            <a:pPr indent="-444500" lvl="1" marL="1100138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24163"/>
              </a:buClr>
              <a:buSzPts val="1400"/>
              <a:buNone/>
            </a:pPr>
            <a:r>
              <a:t/>
            </a:r>
            <a:endParaRPr sz="1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Software</a:t>
            </a:r>
            <a:br>
              <a:rPr b="0" i="0" lang="en-US" sz="4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S-Tools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891" y="4054475"/>
            <a:ext cx="2082800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6712529" y="4054475"/>
            <a:ext cx="2514600" cy="2228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Dear Susan: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can wait no longer I want to see you now please say that you will come.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828800" y="188640"/>
            <a:ext cx="8686800" cy="1106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Steganography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3338" y="1295400"/>
            <a:ext cx="12192000" cy="419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Steganography is the art and science of writing hidden message in such a way that no one, apart from the sender and intended recipient, suspects the existence of the message.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Steganography works by replacing bits of useless or unused data in regular computer files (such as graphics, sound, text, html or even floppy disks) with bits of different, invisible information.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Steganography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90600" y="1257300"/>
            <a:ext cx="9720262" cy="43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This hidden information can be plain text, cipher text or even images.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In modern steganography, data is first </a:t>
            </a:r>
            <a:r>
              <a:rPr b="1" lang="en-US" sz="2400"/>
              <a:t>encrypted </a:t>
            </a:r>
            <a:r>
              <a:rPr lang="en-US" sz="2400"/>
              <a:t>by the usual means and then inserted, using a special algorithm, into redundant data that is part of a particular file format such as a JPEG image, Bitmap image.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828800" y="1412875"/>
            <a:ext cx="8686800" cy="4667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/>
              <a:t>Steganography process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b="1" lang="en-US" sz="2400">
                <a:solidFill>
                  <a:srgbClr val="FF0000"/>
                </a:solidFill>
              </a:rPr>
              <a:t>  Cover-media + Hidden data + Stego-key = Stego-medium 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/>
              <a:t>Cover media: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It is the file in which we will hide the hidden data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Cover-media can be image or audio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/>
              <a:t>stego-key: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Cover-media can be encrypted using stego-key: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/>
              <a:t>stego-medium.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 The resultant file is of above process called stego medium.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br>
              <a:rPr lang="en-US"/>
            </a:br>
            <a:r>
              <a:rPr lang="en-US"/>
              <a:t>Types Of Steganography</a:t>
            </a:r>
            <a:br>
              <a:rPr lang="en-US"/>
            </a:b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3400"/>
              <a:buFont typeface="Libre Franklin Medium"/>
              <a:buAutoNum type="arabicPeriod"/>
            </a:pPr>
            <a:r>
              <a:rPr lang="en-US" sz="3400"/>
              <a:t>Text Steganography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124163"/>
              </a:buClr>
              <a:buSzPts val="3400"/>
              <a:buFont typeface="Libre Franklin Medium"/>
              <a:buAutoNum type="arabicPeriod"/>
            </a:pPr>
            <a:r>
              <a:rPr lang="en-US" sz="3400"/>
              <a:t>Image Steganography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124163"/>
              </a:buClr>
              <a:buSzPts val="3400"/>
              <a:buFont typeface="Libre Franklin Medium"/>
              <a:buAutoNum type="arabicPeriod"/>
            </a:pPr>
            <a:r>
              <a:rPr lang="en-US" sz="3400"/>
              <a:t>Audio Steganography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 of Text Steganography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b="1" i="1" sz="2400"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b="1" i="1" sz="2400"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1" i="1" lang="en-US" sz="2400"/>
              <a:t>Since everyone can read, encoding text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1" i="1" lang="en-US" sz="2400"/>
              <a:t>in neutral sentences is doubtfully effective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b="1" i="1" sz="2400"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b="1" i="1" lang="en-US" sz="2400">
                <a:solidFill>
                  <a:srgbClr val="C00000"/>
                </a:solidFill>
              </a:rPr>
              <a:t>S</a:t>
            </a:r>
            <a:r>
              <a:rPr i="1" lang="en-US" sz="2400"/>
              <a:t>ince </a:t>
            </a:r>
            <a:r>
              <a:rPr b="1" i="1" lang="en-US" sz="2400">
                <a:solidFill>
                  <a:srgbClr val="C00000"/>
                </a:solidFill>
              </a:rPr>
              <a:t>E</a:t>
            </a:r>
            <a:r>
              <a:rPr i="1" lang="en-US" sz="2400"/>
              <a:t>veryone </a:t>
            </a:r>
            <a:r>
              <a:rPr b="1" i="1" lang="en-US" sz="2400">
                <a:solidFill>
                  <a:srgbClr val="C00000"/>
                </a:solidFill>
              </a:rPr>
              <a:t>C</a:t>
            </a:r>
            <a:r>
              <a:rPr i="1" lang="en-US" sz="2400"/>
              <a:t>an </a:t>
            </a:r>
            <a:r>
              <a:rPr b="1" i="1" lang="en-US" sz="2400">
                <a:solidFill>
                  <a:srgbClr val="C00000"/>
                </a:solidFill>
              </a:rPr>
              <a:t>R</a:t>
            </a:r>
            <a:r>
              <a:rPr i="1" lang="en-US" sz="2400"/>
              <a:t>ead, </a:t>
            </a:r>
            <a:r>
              <a:rPr b="1" i="1" lang="en-US" sz="2400">
                <a:solidFill>
                  <a:srgbClr val="C00000"/>
                </a:solidFill>
              </a:rPr>
              <a:t>E</a:t>
            </a:r>
            <a:r>
              <a:rPr i="1" lang="en-US" sz="2400"/>
              <a:t>ncoding </a:t>
            </a:r>
            <a:r>
              <a:rPr b="1" i="1" lang="en-US" sz="2400">
                <a:solidFill>
                  <a:srgbClr val="C00000"/>
                </a:solidFill>
              </a:rPr>
              <a:t>T</a:t>
            </a:r>
            <a:r>
              <a:rPr i="1" lang="en-US" sz="2400"/>
              <a:t>ext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b="1" i="1" lang="en-US" sz="2400">
                <a:solidFill>
                  <a:srgbClr val="C00000"/>
                </a:solidFill>
              </a:rPr>
              <a:t>I</a:t>
            </a:r>
            <a:r>
              <a:rPr i="1" lang="en-US" sz="2400"/>
              <a:t>n </a:t>
            </a:r>
            <a:r>
              <a:rPr b="1" i="1" lang="en-US" sz="2400">
                <a:solidFill>
                  <a:srgbClr val="C00000"/>
                </a:solidFill>
              </a:rPr>
              <a:t>N</a:t>
            </a:r>
            <a:r>
              <a:rPr i="1" lang="en-US" sz="2400"/>
              <a:t>eutral </a:t>
            </a:r>
            <a:r>
              <a:rPr b="1" i="1" lang="en-US" sz="2400">
                <a:solidFill>
                  <a:srgbClr val="C00000"/>
                </a:solidFill>
              </a:rPr>
              <a:t>S</a:t>
            </a:r>
            <a:r>
              <a:rPr i="1" lang="en-US" sz="2400"/>
              <a:t>entences </a:t>
            </a:r>
            <a:r>
              <a:rPr b="1" i="1" lang="en-US" sz="2400">
                <a:solidFill>
                  <a:srgbClr val="C00000"/>
                </a:solidFill>
              </a:rPr>
              <a:t>I</a:t>
            </a:r>
            <a:r>
              <a:rPr i="1" lang="en-US" sz="2400"/>
              <a:t>s </a:t>
            </a:r>
            <a:r>
              <a:rPr b="1" i="1" lang="en-US" sz="2400">
                <a:solidFill>
                  <a:srgbClr val="C00000"/>
                </a:solidFill>
              </a:rPr>
              <a:t>D</a:t>
            </a:r>
            <a:r>
              <a:rPr i="1" lang="en-US" sz="2400"/>
              <a:t>oubtfully </a:t>
            </a:r>
            <a:r>
              <a:rPr b="1" i="1" lang="en-US" sz="2400">
                <a:solidFill>
                  <a:srgbClr val="C00000"/>
                </a:solidFill>
              </a:rPr>
              <a:t>E</a:t>
            </a:r>
            <a:r>
              <a:rPr i="1" lang="en-US" sz="2400"/>
              <a:t>ffective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lang="en-US" sz="2400"/>
              <a:t>			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           		  </a:t>
            </a:r>
            <a:r>
              <a:rPr b="1" lang="en-US" sz="2400">
                <a:solidFill>
                  <a:srgbClr val="FF0000"/>
                </a:solidFill>
              </a:rPr>
              <a:t>‘</a:t>
            </a:r>
            <a:r>
              <a:rPr b="1" i="1" lang="en-US" sz="2400">
                <a:solidFill>
                  <a:srgbClr val="FF0000"/>
                </a:solidFill>
              </a:rPr>
              <a:t>Secret inside’</a:t>
            </a:r>
            <a:endParaRPr b="1" sz="2400">
              <a:solidFill>
                <a:srgbClr val="FF000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751"/>
              <a:buNone/>
            </a:pPr>
            <a:br>
              <a:rPr lang="en-US" sz="3400"/>
            </a:br>
            <a:r>
              <a:rPr lang="en-US" sz="3400"/>
              <a:t>Image Steganography</a:t>
            </a:r>
            <a:br>
              <a:rPr lang="en-US" sz="3400"/>
            </a:br>
            <a:endParaRPr/>
          </a:p>
        </p:txBody>
      </p:sp>
      <p:pic>
        <p:nvPicPr>
          <p:cNvPr id="98" name="Google Shape;9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6" y="2133600"/>
            <a:ext cx="5040313" cy="302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Audio Steganography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It is a technique used to transmit hidden information by modifying an </a:t>
            </a:r>
            <a:r>
              <a:rPr b="1" lang="en-US" sz="2800"/>
              <a:t>audio</a:t>
            </a:r>
            <a:r>
              <a:rPr lang="en-US" sz="2800"/>
              <a:t> signal in an imperceptible manner. It is the science of hiding some secret text or </a:t>
            </a:r>
            <a:r>
              <a:rPr b="1" lang="en-US" sz="2800"/>
              <a:t>audio</a:t>
            </a:r>
            <a:r>
              <a:rPr lang="en-US" sz="2800"/>
              <a:t> information in a host message. The host message before </a:t>
            </a:r>
            <a:r>
              <a:rPr b="1" lang="en-US" sz="2800"/>
              <a:t>steganography</a:t>
            </a:r>
            <a:r>
              <a:rPr lang="en-US" sz="2800"/>
              <a:t> and stego message after </a:t>
            </a:r>
            <a:r>
              <a:rPr b="1" lang="en-US" sz="2800"/>
              <a:t>steganography</a:t>
            </a:r>
            <a:r>
              <a:rPr lang="en-US" sz="2800"/>
              <a:t> have the same characteristics.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/>
              <a:t>Advantages: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No one suspects existence of message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Highly secure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1" lang="en-US" sz="2400"/>
              <a:t>Disadvantages: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rPr lang="en-US" sz="2400"/>
              <a:t>It requires a lot of overhead to hide a relatively few bits of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