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orsiva"/>
      <p:regular r:id="rId15"/>
      <p:bold r:id="rId16"/>
      <p:italic r:id="rId17"/>
      <p:boldItalic r:id="rId18"/>
    </p:embeddedFont>
    <p:embeddedFont>
      <p:font typeface="Noto Sans Symbols"/>
      <p:regular r:id="rId19"/>
      <p:bold r:id="rId20"/>
    </p:embeddedFont>
    <p:embeddedFont>
      <p:font typeface="Bell M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bold.fntdata"/><Relationship Id="rId11" Type="http://schemas.openxmlformats.org/officeDocument/2006/relationships/slide" Target="slides/slide6.xml"/><Relationship Id="rId22" Type="http://schemas.openxmlformats.org/officeDocument/2006/relationships/font" Target="fonts/BellMT-bold.fntdata"/><Relationship Id="rId10" Type="http://schemas.openxmlformats.org/officeDocument/2006/relationships/slide" Target="slides/slide5.xml"/><Relationship Id="rId21" Type="http://schemas.openxmlformats.org/officeDocument/2006/relationships/font" Target="fonts/BellMT-regular.fntdata"/><Relationship Id="rId13" Type="http://schemas.openxmlformats.org/officeDocument/2006/relationships/slide" Target="slides/slide8.xml"/><Relationship Id="rId24" Type="http://schemas.openxmlformats.org/officeDocument/2006/relationships/font" Target="fonts/BellMT-boldItalic.fntdata"/><Relationship Id="rId12" Type="http://schemas.openxmlformats.org/officeDocument/2006/relationships/slide" Target="slides/slide7.xml"/><Relationship Id="rId23" Type="http://schemas.openxmlformats.org/officeDocument/2006/relationships/font" Target="fonts/BellM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siva-regular.fntdata"/><Relationship Id="rId14" Type="http://schemas.openxmlformats.org/officeDocument/2006/relationships/slide" Target="slides/slide9.xml"/><Relationship Id="rId17" Type="http://schemas.openxmlformats.org/officeDocument/2006/relationships/font" Target="fonts/Corsiva-italic.fntdata"/><Relationship Id="rId16" Type="http://schemas.openxmlformats.org/officeDocument/2006/relationships/font" Target="fonts/Corsi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Symbols-regular.fntdata"/><Relationship Id="rId6" Type="http://schemas.openxmlformats.org/officeDocument/2006/relationships/slide" Target="slides/slide1.xml"/><Relationship Id="rId18" Type="http://schemas.openxmlformats.org/officeDocument/2006/relationships/font" Target="fonts/Corsi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1/28/2022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Hash Function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4" name="Google Shape;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are hash functions?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143000" y="1219200"/>
            <a:ext cx="8540750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Just a method of compressing strings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E.g., H : {0,1}* 🡪 {0,1}</a:t>
            </a:r>
            <a:r>
              <a:rPr baseline="30000" lang="en-US"/>
              <a:t>160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Input is called “message”, output is “digest”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Why would you want to do this?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Short, fixed-size better than long, variable-size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True also for non-crypto hash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Digest can be added for redundancy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Digest hides possible structure in message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825625" y="1371601"/>
            <a:ext cx="854075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rPr lang="en-US"/>
              <a:t>Typically using Merkle-Damgård iteration: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AutoNum type="arabicPeriod"/>
            </a:pPr>
            <a:r>
              <a:rPr lang="en-US"/>
              <a:t>Start from a “compression function”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h: {0,1}</a:t>
            </a:r>
            <a:r>
              <a:rPr baseline="30000" lang="en-US"/>
              <a:t>b+n</a:t>
            </a:r>
            <a:r>
              <a:rPr lang="en-US"/>
              <a:t>🡪{0,1}</a:t>
            </a:r>
            <a:r>
              <a:rPr baseline="30000" lang="en-US"/>
              <a:t>n</a:t>
            </a:r>
            <a:endParaRPr baseline="30000"/>
          </a:p>
          <a:p>
            <a:pPr indent="-609600" lvl="0" marL="609600" rtl="0" algn="l">
              <a:lnSpc>
                <a:spcPct val="100000"/>
              </a:lnSpc>
              <a:spcBef>
                <a:spcPts val="70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AutoNum type="arabicPeriod"/>
            </a:pPr>
            <a:r>
              <a:rPr lang="en-US"/>
              <a:t>Iterate it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825625" y="76201"/>
            <a:ext cx="8510588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are they built?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6705600" y="2819401"/>
            <a:ext cx="1524000" cy="1120959"/>
            <a:chOff x="1536" y="1632"/>
            <a:chExt cx="1152" cy="960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1968" y="1872"/>
              <a:ext cx="384" cy="720"/>
              <a:chOff x="1248" y="1728"/>
              <a:chExt cx="384" cy="720"/>
            </a:xfrm>
          </p:grpSpPr>
          <p:cxnSp>
            <p:nvCxnSpPr>
              <p:cNvPr id="69" name="Google Shape;69;p14"/>
              <p:cNvCxnSpPr/>
              <p:nvPr/>
            </p:nvCxnSpPr>
            <p:spPr>
              <a:xfrm>
                <a:off x="1248" y="1728"/>
                <a:ext cx="0" cy="72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4"/>
              <p:cNvCxnSpPr/>
              <p:nvPr/>
            </p:nvCxnSpPr>
            <p:spPr>
              <a:xfrm>
                <a:off x="1248" y="2448"/>
                <a:ext cx="38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4"/>
              <p:cNvCxnSpPr/>
              <p:nvPr/>
            </p:nvCxnSpPr>
            <p:spPr>
              <a:xfrm rot="10800000">
                <a:off x="1632" y="2016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4"/>
              <p:cNvCxnSpPr/>
              <p:nvPr/>
            </p:nvCxnSpPr>
            <p:spPr>
              <a:xfrm>
                <a:off x="1248" y="1728"/>
                <a:ext cx="384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3" name="Google Shape;73;p14"/>
            <p:cNvSpPr txBox="1"/>
            <p:nvPr/>
          </p:nvSpPr>
          <p:spPr>
            <a:xfrm>
              <a:off x="2064" y="2209"/>
              <a:ext cx="240" cy="3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14"/>
            <p:cNvCxnSpPr/>
            <p:nvPr/>
          </p:nvCxnSpPr>
          <p:spPr>
            <a:xfrm>
              <a:off x="1776" y="2016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1536" y="2352"/>
              <a:ext cx="43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2352" y="2352"/>
              <a:ext cx="33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776" y="1632"/>
              <a:ext cx="0" cy="38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8" name="Google Shape;78;p14"/>
          <p:cNvSpPr txBox="1"/>
          <p:nvPr/>
        </p:nvSpPr>
        <p:spPr>
          <a:xfrm>
            <a:off x="6019800" y="3671888"/>
            <a:ext cx="152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=160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858000" y="2514601"/>
            <a:ext cx="1752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|M|=b=512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772400" y="3671888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d=h(c,M)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=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160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2133600" y="4840288"/>
            <a:ext cx="7620000" cy="1560512"/>
            <a:chOff x="384" y="3049"/>
            <a:chExt cx="4800" cy="983"/>
          </a:xfrm>
        </p:grpSpPr>
        <p:grpSp>
          <p:nvGrpSpPr>
            <p:cNvPr id="82" name="Google Shape;82;p14"/>
            <p:cNvGrpSpPr/>
            <p:nvPr/>
          </p:nvGrpSpPr>
          <p:grpSpPr>
            <a:xfrm>
              <a:off x="936" y="3441"/>
              <a:ext cx="312" cy="495"/>
              <a:chOff x="1248" y="1728"/>
              <a:chExt cx="384" cy="720"/>
            </a:xfrm>
          </p:grpSpPr>
          <p:cxnSp>
            <p:nvCxnSpPr>
              <p:cNvPr id="83" name="Google Shape;83;p14"/>
              <p:cNvCxnSpPr/>
              <p:nvPr/>
            </p:nvCxnSpPr>
            <p:spPr>
              <a:xfrm>
                <a:off x="1248" y="1728"/>
                <a:ext cx="0" cy="72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4"/>
              <p:cNvCxnSpPr/>
              <p:nvPr/>
            </p:nvCxnSpPr>
            <p:spPr>
              <a:xfrm>
                <a:off x="1248" y="2448"/>
                <a:ext cx="38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4"/>
              <p:cNvCxnSpPr/>
              <p:nvPr/>
            </p:nvCxnSpPr>
            <p:spPr>
              <a:xfrm rot="10800000">
                <a:off x="1632" y="2016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248" y="1728"/>
                <a:ext cx="384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7" name="Google Shape;87;p14"/>
            <p:cNvSpPr txBox="1"/>
            <p:nvPr/>
          </p:nvSpPr>
          <p:spPr>
            <a:xfrm>
              <a:off x="1016" y="3688"/>
              <a:ext cx="2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" name="Google Shape;88;p14"/>
            <p:cNvCxnSpPr/>
            <p:nvPr/>
          </p:nvCxnSpPr>
          <p:spPr>
            <a:xfrm>
              <a:off x="776" y="3546"/>
              <a:ext cx="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600" y="3792"/>
              <a:ext cx="33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768" y="3360"/>
              <a:ext cx="8" cy="1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1248" y="379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92" name="Google Shape;92;p14"/>
            <p:cNvGrpSpPr/>
            <p:nvPr/>
          </p:nvGrpSpPr>
          <p:grpSpPr>
            <a:xfrm>
              <a:off x="1628" y="3441"/>
              <a:ext cx="312" cy="495"/>
              <a:chOff x="1248" y="1728"/>
              <a:chExt cx="384" cy="720"/>
            </a:xfrm>
          </p:grpSpPr>
          <p:cxnSp>
            <p:nvCxnSpPr>
              <p:cNvPr id="93" name="Google Shape;93;p14"/>
              <p:cNvCxnSpPr/>
              <p:nvPr/>
            </p:nvCxnSpPr>
            <p:spPr>
              <a:xfrm>
                <a:off x="1248" y="1728"/>
                <a:ext cx="0" cy="72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14"/>
              <p:cNvCxnSpPr/>
              <p:nvPr/>
            </p:nvCxnSpPr>
            <p:spPr>
              <a:xfrm>
                <a:off x="1248" y="2448"/>
                <a:ext cx="38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14"/>
              <p:cNvCxnSpPr/>
              <p:nvPr/>
            </p:nvCxnSpPr>
            <p:spPr>
              <a:xfrm rot="10800000">
                <a:off x="1632" y="2016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4"/>
              <p:cNvCxnSpPr/>
              <p:nvPr/>
            </p:nvCxnSpPr>
            <p:spPr>
              <a:xfrm>
                <a:off x="1248" y="1728"/>
                <a:ext cx="384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7" name="Google Shape;97;p14"/>
            <p:cNvSpPr txBox="1"/>
            <p:nvPr/>
          </p:nvSpPr>
          <p:spPr>
            <a:xfrm>
              <a:off x="1708" y="3688"/>
              <a:ext cx="2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14"/>
            <p:cNvCxnSpPr/>
            <p:nvPr/>
          </p:nvCxnSpPr>
          <p:spPr>
            <a:xfrm>
              <a:off x="1468" y="3546"/>
              <a:ext cx="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2880" y="3792"/>
              <a:ext cx="29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00" name="Google Shape;100;p14"/>
            <p:cNvGrpSpPr/>
            <p:nvPr/>
          </p:nvGrpSpPr>
          <p:grpSpPr>
            <a:xfrm>
              <a:off x="3172" y="3441"/>
              <a:ext cx="312" cy="495"/>
              <a:chOff x="1248" y="1728"/>
              <a:chExt cx="384" cy="720"/>
            </a:xfrm>
          </p:grpSpPr>
          <p:cxnSp>
            <p:nvCxnSpPr>
              <p:cNvPr id="101" name="Google Shape;101;p14"/>
              <p:cNvCxnSpPr/>
              <p:nvPr/>
            </p:nvCxnSpPr>
            <p:spPr>
              <a:xfrm>
                <a:off x="1248" y="1728"/>
                <a:ext cx="0" cy="72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14"/>
              <p:cNvCxnSpPr/>
              <p:nvPr/>
            </p:nvCxnSpPr>
            <p:spPr>
              <a:xfrm>
                <a:off x="1248" y="2448"/>
                <a:ext cx="38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14"/>
              <p:cNvCxnSpPr/>
              <p:nvPr/>
            </p:nvCxnSpPr>
            <p:spPr>
              <a:xfrm rot="10800000">
                <a:off x="1632" y="2016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14"/>
              <p:cNvCxnSpPr/>
              <p:nvPr/>
            </p:nvCxnSpPr>
            <p:spPr>
              <a:xfrm>
                <a:off x="1248" y="1728"/>
                <a:ext cx="384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5" name="Google Shape;105;p14"/>
            <p:cNvSpPr txBox="1"/>
            <p:nvPr/>
          </p:nvSpPr>
          <p:spPr>
            <a:xfrm>
              <a:off x="3252" y="3688"/>
              <a:ext cx="2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" name="Google Shape;106;p14"/>
            <p:cNvCxnSpPr/>
            <p:nvPr/>
          </p:nvCxnSpPr>
          <p:spPr>
            <a:xfrm>
              <a:off x="3012" y="3546"/>
              <a:ext cx="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3484" y="379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08" name="Google Shape;108;p14"/>
            <p:cNvGrpSpPr/>
            <p:nvPr/>
          </p:nvGrpSpPr>
          <p:grpSpPr>
            <a:xfrm>
              <a:off x="3864" y="3441"/>
              <a:ext cx="312" cy="495"/>
              <a:chOff x="1248" y="1728"/>
              <a:chExt cx="384" cy="720"/>
            </a:xfrm>
          </p:grpSpPr>
          <p:cxnSp>
            <p:nvCxnSpPr>
              <p:cNvPr id="109" name="Google Shape;109;p14"/>
              <p:cNvCxnSpPr/>
              <p:nvPr/>
            </p:nvCxnSpPr>
            <p:spPr>
              <a:xfrm>
                <a:off x="1248" y="1728"/>
                <a:ext cx="0" cy="72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14"/>
              <p:cNvCxnSpPr/>
              <p:nvPr/>
            </p:nvCxnSpPr>
            <p:spPr>
              <a:xfrm>
                <a:off x="1248" y="2448"/>
                <a:ext cx="38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14"/>
              <p:cNvCxnSpPr/>
              <p:nvPr/>
            </p:nvCxnSpPr>
            <p:spPr>
              <a:xfrm rot="10800000">
                <a:off x="1632" y="2016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14"/>
              <p:cNvCxnSpPr/>
              <p:nvPr/>
            </p:nvCxnSpPr>
            <p:spPr>
              <a:xfrm>
                <a:off x="1248" y="1728"/>
                <a:ext cx="384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3" name="Google Shape;113;p14"/>
            <p:cNvSpPr txBox="1"/>
            <p:nvPr/>
          </p:nvSpPr>
          <p:spPr>
            <a:xfrm>
              <a:off x="3944" y="3688"/>
              <a:ext cx="2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3704" y="3546"/>
              <a:ext cx="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4176" y="3792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1936" y="3792"/>
              <a:ext cx="2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7" name="Google Shape;117;p14"/>
            <p:cNvSpPr txBox="1"/>
            <p:nvPr/>
          </p:nvSpPr>
          <p:spPr>
            <a:xfrm>
              <a:off x="2294" y="3507"/>
              <a:ext cx="4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671" y="3049"/>
              <a:ext cx="28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1344" y="3049"/>
              <a:ext cx="28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2879" y="3049"/>
              <a:ext cx="3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3599" y="3049"/>
              <a:ext cx="28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395" y="3575"/>
              <a:ext cx="46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IV=d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1287" y="3561"/>
              <a:ext cx="2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1959" y="3552"/>
              <a:ext cx="2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3495" y="3552"/>
              <a:ext cx="33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4176" y="3552"/>
              <a:ext cx="2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4" y="3360"/>
              <a:ext cx="4080" cy="672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14"/>
            <p:cNvCxnSpPr/>
            <p:nvPr/>
          </p:nvCxnSpPr>
          <p:spPr>
            <a:xfrm>
              <a:off x="1464" y="3360"/>
              <a:ext cx="8" cy="1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4"/>
            <p:cNvCxnSpPr/>
            <p:nvPr/>
          </p:nvCxnSpPr>
          <p:spPr>
            <a:xfrm>
              <a:off x="3008" y="3360"/>
              <a:ext cx="8" cy="1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3696" y="3360"/>
              <a:ext cx="8" cy="1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4"/>
            <p:cNvCxnSpPr/>
            <p:nvPr/>
          </p:nvCxnSpPr>
          <p:spPr>
            <a:xfrm>
              <a:off x="768" y="3240"/>
              <a:ext cx="0" cy="112"/>
            </a:xfrm>
            <a:prstGeom prst="straightConnector1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1464" y="3240"/>
              <a:ext cx="0" cy="112"/>
            </a:xfrm>
            <a:prstGeom prst="straightConnector1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4"/>
            <p:cNvCxnSpPr/>
            <p:nvPr/>
          </p:nvCxnSpPr>
          <p:spPr>
            <a:xfrm>
              <a:off x="3008" y="3240"/>
              <a:ext cx="0" cy="112"/>
            </a:xfrm>
            <a:prstGeom prst="straightConnector1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3695" y="3240"/>
              <a:ext cx="0" cy="112"/>
            </a:xfrm>
            <a:prstGeom prst="straightConnector1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14"/>
            <p:cNvSpPr txBox="1"/>
            <p:nvPr/>
          </p:nvSpPr>
          <p:spPr>
            <a:xfrm>
              <a:off x="4584" y="3657"/>
              <a:ext cx="6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d=H(M)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14"/>
            <p:cNvCxnSpPr/>
            <p:nvPr/>
          </p:nvCxnSpPr>
          <p:spPr>
            <a:xfrm>
              <a:off x="4464" y="3792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7" name="Google Shape;137;p14"/>
          <p:cNvSpPr/>
          <p:nvPr/>
        </p:nvSpPr>
        <p:spPr>
          <a:xfrm>
            <a:off x="1590675" y="334963"/>
            <a:ext cx="2046288" cy="1046162"/>
          </a:xfrm>
          <a:prstGeom prst="wedgeEllipseCallout">
            <a:avLst>
              <a:gd fmla="val 38750" name="adj1"/>
              <a:gd fmla="val 58194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always…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825625" y="152401"/>
            <a:ext cx="8510588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examples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1825625" y="1447800"/>
            <a:ext cx="8540750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Signatures:         sign(M) = RSA</a:t>
            </a:r>
            <a:r>
              <a:rPr baseline="30000" lang="en-US"/>
              <a:t>-1</a:t>
            </a:r>
            <a:r>
              <a:rPr lang="en-US"/>
              <a:t>( H(M)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Message-authentication:   </a:t>
            </a:r>
            <a:r>
              <a:rPr baseline="30000" lang="en-US"/>
              <a:t>  </a:t>
            </a:r>
            <a:r>
              <a:rPr lang="en-US"/>
              <a:t>tag=H(key,M)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Commitment:          commit(M) = H(M,…)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Key derivation:  </a:t>
            </a:r>
            <a:r>
              <a:rPr baseline="30000" lang="en-US"/>
              <a:t>  </a:t>
            </a:r>
            <a:r>
              <a:rPr lang="en-US"/>
              <a:t>AES-key = H(DH-value)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Removing interaction </a:t>
            </a:r>
            <a:r>
              <a:rPr lang="en-US" sz="2800">
                <a:solidFill>
                  <a:schemeClr val="dk1"/>
                </a:solidFill>
              </a:rPr>
              <a:t>[Fiat-Shamir, 1987]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Take interactive identification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Replace one side by a hash function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lang="en-US">
                <a:solidFill>
                  <a:srgbClr val="FFCC00"/>
                </a:solidFill>
              </a:rPr>
              <a:t>Challenge = H(smthng, context)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Get non-interactive signature scheme</a:t>
            </a:r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8780464" y="4419601"/>
            <a:ext cx="1430337" cy="1198563"/>
            <a:chOff x="4520" y="2941"/>
            <a:chExt cx="901" cy="755"/>
          </a:xfrm>
        </p:grpSpPr>
        <p:cxnSp>
          <p:nvCxnSpPr>
            <p:cNvPr id="145" name="Google Shape;145;p15"/>
            <p:cNvCxnSpPr/>
            <p:nvPr/>
          </p:nvCxnSpPr>
          <p:spPr>
            <a:xfrm>
              <a:off x="4572" y="3193"/>
              <a:ext cx="768" cy="0"/>
            </a:xfrm>
            <a:prstGeom prst="straightConnector1">
              <a:avLst/>
            </a:prstGeom>
            <a:noFill/>
            <a:ln cap="flat" cmpd="sng" w="19050">
              <a:solidFill>
                <a:srgbClr val="FFCC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" name="Google Shape;146;p15"/>
            <p:cNvCxnSpPr/>
            <p:nvPr/>
          </p:nvCxnSpPr>
          <p:spPr>
            <a:xfrm rot="10800000">
              <a:off x="4572" y="3377"/>
              <a:ext cx="768" cy="0"/>
            </a:xfrm>
            <a:prstGeom prst="straightConnector1">
              <a:avLst/>
            </a:prstGeom>
            <a:noFill/>
            <a:ln cap="flat" cmpd="sng" w="19050">
              <a:solidFill>
                <a:srgbClr val="FFCC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7" name="Google Shape;147;p15"/>
            <p:cNvCxnSpPr/>
            <p:nvPr/>
          </p:nvCxnSpPr>
          <p:spPr>
            <a:xfrm>
              <a:off x="4572" y="3600"/>
              <a:ext cx="768" cy="0"/>
            </a:xfrm>
            <a:prstGeom prst="straightConnector1">
              <a:avLst/>
            </a:prstGeom>
            <a:noFill/>
            <a:ln cap="flat" cmpd="sng" w="19050">
              <a:solidFill>
                <a:srgbClr val="FFCC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8" name="Google Shape;148;p15"/>
            <p:cNvSpPr txBox="1"/>
            <p:nvPr/>
          </p:nvSpPr>
          <p:spPr>
            <a:xfrm>
              <a:off x="4674" y="3052"/>
              <a:ext cx="51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CC00"/>
                  </a:solidFill>
                  <a:latin typeface="Arial"/>
                  <a:ea typeface="Arial"/>
                  <a:cs typeface="Arial"/>
                  <a:sym typeface="Arial"/>
                </a:rPr>
                <a:t>smthng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4672" y="3226"/>
              <a:ext cx="63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CC00"/>
                  </a:solidFill>
                  <a:latin typeface="Arial"/>
                  <a:ea typeface="Arial"/>
                  <a:cs typeface="Arial"/>
                  <a:sym typeface="Arial"/>
                </a:rPr>
                <a:t>challenge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4672" y="3438"/>
              <a:ext cx="61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CC00"/>
                  </a:solidFill>
                  <a:latin typeface="Arial"/>
                  <a:ea typeface="Arial"/>
                  <a:cs typeface="Arial"/>
                  <a:sym typeface="Arial"/>
                </a:rPr>
                <a:t>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535" y="2961"/>
              <a:ext cx="841" cy="73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4520" y="2941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5230" y="2948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4" name="Google Shape;154;p15"/>
          <p:cNvCxnSpPr/>
          <p:nvPr/>
        </p:nvCxnSpPr>
        <p:spPr>
          <a:xfrm>
            <a:off x="8620126" y="6172200"/>
            <a:ext cx="1901825" cy="1588"/>
          </a:xfrm>
          <a:prstGeom prst="straightConnector1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15"/>
          <p:cNvSpPr txBox="1"/>
          <p:nvPr/>
        </p:nvSpPr>
        <p:spPr>
          <a:xfrm>
            <a:off x="8686800" y="58674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smthng,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things that we want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676400" y="1219200"/>
            <a:ext cx="8540750" cy="48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Collision resistance (commitment, signatures)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Hard to find MM’ for which H(M)=H(M’)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One-way 				   (commitment)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Given d, hard to find M such that H(M)=d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Unpredictability 		         (authentication)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MH(R,M) unpredictable when R is secret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Extraction                                     (key derivation)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If M has high entropy then H(M) is ~ uniform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What’s needed for the Fiat-Shamir transformation?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Some other form of “unpredictability” (?)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Hashing random messages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Second Preimage Resistance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00"/>
                </a:solidFill>
              </a:rPr>
              <a:t>Given random M, attacker cannot find M</a:t>
            </a:r>
            <a:r>
              <a:rPr baseline="30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>
                <a:solidFill>
                  <a:srgbClr val="FFFF00"/>
                </a:solidFill>
              </a:rPr>
              <a:t>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such that H(M)=H(M</a:t>
            </a:r>
            <a:r>
              <a:rPr baseline="30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>
                <a:solidFill>
                  <a:srgbClr val="FFFF00"/>
                </a:solidFill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One-wayness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Given d=H(M) for random M, attacker cannot </a:t>
            </a:r>
            <a:br>
              <a:rPr lang="en-US"/>
            </a:br>
            <a:r>
              <a:rPr lang="en-US"/>
              <a:t>find M’ such that H(M’)=d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Extraction*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For random </a:t>
            </a:r>
            <a:r>
              <a:rPr i="1" lang="en-US"/>
              <a:t>salt</a:t>
            </a:r>
            <a:r>
              <a:rPr lang="en-US"/>
              <a:t>, high-entropy M, the digest d=H(</a:t>
            </a:r>
            <a:r>
              <a:rPr i="1" lang="en-US"/>
              <a:t>salt</a:t>
            </a:r>
            <a:r>
              <a:rPr lang="en-US"/>
              <a:t>,M) is close to being uniform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858000" y="6262688"/>
            <a:ext cx="3625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Combinatorial, not cryptographic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Hashing with a secret key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Pseudo-Random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00"/>
                </a:solidFill>
              </a:rPr>
              <a:t>The mapping MH(</a:t>
            </a:r>
            <a:r>
              <a:rPr i="1" lang="en-US">
                <a:solidFill>
                  <a:srgbClr val="FFFF00"/>
                </a:solidFill>
              </a:rPr>
              <a:t>key</a:t>
            </a:r>
            <a:r>
              <a:rPr lang="en-US">
                <a:solidFill>
                  <a:srgbClr val="FFFF00"/>
                </a:solidFill>
              </a:rPr>
              <a:t>,M) for secret </a:t>
            </a:r>
            <a:r>
              <a:rPr i="1" lang="en-US">
                <a:solidFill>
                  <a:srgbClr val="FFFF00"/>
                </a:solidFill>
              </a:rPr>
              <a:t>key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looks random to an attacker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Universal hashing*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For all MM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/>
              <a:t>, Pr</a:t>
            </a:r>
            <a:r>
              <a:rPr baseline="-25000" i="1" lang="en-US"/>
              <a:t>key</a:t>
            </a:r>
            <a:r>
              <a:rPr lang="en-US"/>
              <a:t>[ H(</a:t>
            </a:r>
            <a:r>
              <a:rPr i="1" lang="en-US"/>
              <a:t>key</a:t>
            </a:r>
            <a:r>
              <a:rPr lang="en-US"/>
              <a:t>,M)=H(</a:t>
            </a:r>
            <a:r>
              <a:rPr i="1" lang="en-US"/>
              <a:t>key</a:t>
            </a:r>
            <a:r>
              <a:rPr lang="en-US"/>
              <a:t>,M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/>
              <a:t>) ]&lt;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858000" y="6262688"/>
            <a:ext cx="3625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Combinatorial, not cryptographic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Application 1:Digital signatures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Hash-then-sign paradigm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First shorten the message, d = H(M)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Then sign the digest,          s = SIGN(d)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Relies on collision resistance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If H(M)=H(M’) then s is a signature on both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rPr lang="en-US"/>
              <a:t>🡪 Attacks on MD5, SHA-1 threaten current signatures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MD5 attacks can be used to get bad CA cert</a:t>
            </a:r>
            <a:br>
              <a:rPr lang="en-US"/>
            </a:br>
            <a:r>
              <a:rPr lang="en-US"/>
              <a:t>						</a:t>
            </a:r>
            <a:r>
              <a:rPr lang="en-US" sz="2400"/>
              <a:t>[</a:t>
            </a:r>
            <a:r>
              <a:rPr i="1" lang="en-US" sz="2400"/>
              <a:t>Stevens</a:t>
            </a:r>
            <a:r>
              <a:rPr lang="en-US" sz="2400"/>
              <a:t> et al. 2009]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