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embeddedFontLst>
    <p:embeddedFont>
      <p:font typeface="Arial Narrow"/>
      <p:regular r:id="rId62"/>
      <p:bold r:id="rId63"/>
      <p:italic r:id="rId64"/>
      <p:boldItalic r:id="rId65"/>
    </p:embeddedFont>
    <p:embeddedFont>
      <p:font typeface="Tahoma"/>
      <p:regular r:id="rId66"/>
      <p:bold r:id="rId67"/>
    </p:embeddedFont>
    <p:embeddedFont>
      <p:font typeface="Noto Sans Symbols"/>
      <p:regular r:id="rId68"/>
      <p:bold r:id="rId69"/>
    </p:embeddedFont>
    <p:embeddedFont>
      <p:font typeface="Bell M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BellMT-boldItalic.fntdata"/><Relationship Id="rId72" Type="http://schemas.openxmlformats.org/officeDocument/2006/relationships/font" Target="fonts/BellMT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BellMT-bold.fntdata"/><Relationship Id="rId70" Type="http://schemas.openxmlformats.org/officeDocument/2006/relationships/font" Target="fonts/BellM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alNarrow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Narrow-italic.fntdata"/><Relationship Id="rId63" Type="http://schemas.openxmlformats.org/officeDocument/2006/relationships/font" Target="fonts/ArialNarrow-bold.fntdata"/><Relationship Id="rId22" Type="http://schemas.openxmlformats.org/officeDocument/2006/relationships/slide" Target="slides/slide17.xml"/><Relationship Id="rId66" Type="http://schemas.openxmlformats.org/officeDocument/2006/relationships/font" Target="fonts/Tahoma-regular.fntdata"/><Relationship Id="rId21" Type="http://schemas.openxmlformats.org/officeDocument/2006/relationships/slide" Target="slides/slide16.xml"/><Relationship Id="rId65" Type="http://schemas.openxmlformats.org/officeDocument/2006/relationships/font" Target="fonts/ArialNarrow-boldItalic.fntdata"/><Relationship Id="rId24" Type="http://schemas.openxmlformats.org/officeDocument/2006/relationships/slide" Target="slides/slide19.xml"/><Relationship Id="rId68" Type="http://schemas.openxmlformats.org/officeDocument/2006/relationships/font" Target="fonts/NotoSansSymbols-regular.fntdata"/><Relationship Id="rId23" Type="http://schemas.openxmlformats.org/officeDocument/2006/relationships/slide" Target="slides/slide18.xml"/><Relationship Id="rId67" Type="http://schemas.openxmlformats.org/officeDocument/2006/relationships/font" Target="fonts/Tahom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otoSansSymbol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1/28/2022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:notes"/>
          <p:cNvSpPr txBox="1"/>
          <p:nvPr>
            <p:ph idx="11" type="ftr"/>
          </p:nvPr>
        </p:nvSpPr>
        <p:spPr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Saira banu; School of Computing Science and Engineering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4163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09601" y="273051"/>
            <a:ext cx="4011084" cy="11620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766735" y="273051"/>
            <a:ext cx="6815667" cy="5853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 sz="2800">
                <a:solidFill>
                  <a:srgbClr val="00206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09601" y="1435102"/>
            <a:ext cx="4011084" cy="46910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389717" y="5367339"/>
            <a:ext cx="7315200" cy="804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24163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40315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 rot="5400000">
            <a:off x="3149601" y="-2522537"/>
            <a:ext cx="5959475" cy="121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 rot="5400000">
            <a:off x="7285038" y="1828803"/>
            <a:ext cx="5851525" cy="274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 rot="5400000">
            <a:off x="1697038" y="-812797"/>
            <a:ext cx="5851525" cy="80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030A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0315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/>
        </p:nvSpPr>
        <p:spPr>
          <a:xfrm>
            <a:off x="0" y="533400"/>
            <a:ext cx="3124200" cy="5973970"/>
          </a:xfrm>
          <a:prstGeom prst="rect">
            <a:avLst/>
          </a:prstGeom>
          <a:solidFill>
            <a:srgbClr val="1241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241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315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031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519863"/>
            <a:ext cx="12192000" cy="307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 										                                    Slide No </a:t>
            </a: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772400" y="3771901"/>
            <a:ext cx="41148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600"/>
              <a:buNone/>
            </a:pPr>
            <a:r>
              <a:t/>
            </a:r>
            <a:endParaRPr b="1" sz="24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-6927" y="304800"/>
            <a:ext cx="12192000" cy="19812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SSL and TLS</a:t>
            </a:r>
            <a:endParaRPr/>
          </a:p>
        </p:txBody>
      </p:sp>
      <p:pic>
        <p:nvPicPr>
          <p:cNvPr descr="Cybersecurity norms: CISO at each &amp;#39;responsible entity&amp;#39; | Business News,The  Indian Express"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15551"/>
            <a:ext cx="68580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From RFC to Mur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j </a:t>
            </a:r>
            <a:r>
              <a:rPr lang="en-US"/>
              <a:t>Model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8153400" y="2209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Intruder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 flipH="1">
            <a:off x="6737350" y="4438650"/>
            <a:ext cx="2362200" cy="1600200"/>
          </a:xfrm>
          <a:prstGeom prst="parallelogram">
            <a:avLst>
              <a:gd fmla="val 36905" name="adj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5257800" y="2209800"/>
            <a:ext cx="1828800" cy="1295400"/>
          </a:xfrm>
          <a:prstGeom prst="flowChartAlternateProcess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6167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22"/>
          <p:cNvSpPr/>
          <p:nvPr/>
        </p:nvSpPr>
        <p:spPr>
          <a:xfrm flipH="1">
            <a:off x="79248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191000" y="2667001"/>
            <a:ext cx="1066800" cy="3175"/>
          </a:xfrm>
          <a:custGeom>
            <a:rect b="b" l="l" r="r" t="t"/>
            <a:pathLst>
              <a:path extrusionOk="0" h="2" w="672">
                <a:moveTo>
                  <a:pt x="0" y="2"/>
                </a:moveTo>
                <a:lnTo>
                  <a:pt x="672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5400676" y="5259389"/>
            <a:ext cx="1636713" cy="1587"/>
          </a:xfrm>
          <a:custGeom>
            <a:rect b="b" l="l" r="r" t="t"/>
            <a:pathLst>
              <a:path extrusionOk="0" h="1" w="1031">
                <a:moveTo>
                  <a:pt x="0" y="0"/>
                </a:moveTo>
                <a:lnTo>
                  <a:pt x="1031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905000" y="2057400"/>
            <a:ext cx="2590800" cy="1676400"/>
          </a:xfrm>
          <a:prstGeom prst="cloudCallout">
            <a:avLst>
              <a:gd fmla="val -52574" name="adj1"/>
              <a:gd fmla="val 69981" name="adj2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565275" y="3554413"/>
            <a:ext cx="11430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657601" y="4876800"/>
            <a:ext cx="1743075" cy="914400"/>
          </a:xfrm>
          <a:prstGeom prst="rect">
            <a:avLst/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Find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724400" y="3733801"/>
            <a:ext cx="1447800" cy="506413"/>
          </a:xfrm>
          <a:prstGeom prst="wedgeRectCallout">
            <a:avLst>
              <a:gd fmla="val 34102" name="adj1"/>
              <a:gd fmla="val -77588" name="adj2"/>
            </a:avLst>
          </a:prstGeom>
          <a:solidFill>
            <a:schemeClr val="lt2"/>
          </a:solidFill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1800" u="none" cap="none" strike="noStrike">
                <a:solidFill>
                  <a:srgbClr val="FF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code</a:t>
            </a:r>
            <a:endParaRPr b="0" i="0" sz="16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905000" y="3989388"/>
            <a:ext cx="1066800" cy="506412"/>
          </a:xfrm>
          <a:prstGeom prst="wedgeRectCallout">
            <a:avLst>
              <a:gd fmla="val 47472" name="adj1"/>
              <a:gd fmla="val -85111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RFC</a:t>
            </a:r>
            <a:endParaRPr b="0" i="0" sz="1600" u="none" cap="none" strike="noStrike">
              <a:solidFill>
                <a:srgbClr val="80808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TLS Basics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TLS consists of </a:t>
            </a:r>
            <a:r>
              <a:rPr lang="en-US">
                <a:solidFill>
                  <a:schemeClr val="accent2"/>
                </a:solidFill>
              </a:rPr>
              <a:t>two</a:t>
            </a:r>
            <a:r>
              <a:rPr lang="en-US"/>
              <a:t> protocols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Handshake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Use public-key cryptography to establish a shared secret key between the client and the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Record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Use the secret key established in the handshake protocol to protect communication between the client and the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We will focus on the handshake protocol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TLS Handshake Protocol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981200" y="1600200"/>
            <a:ext cx="8382000" cy="42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Two parties: client and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Negotiate version of the protocol and the set of cryptographic algorithms to be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Interoperability between different implementations of the protocol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Authenticate client and server (optional)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Use digital certificates to learn each other’s public keys and verify each other’s identity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Use public keys to establish a shared secret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Handshake Protocol Structure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5116514" y="38100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3467100" y="4800600"/>
            <a:ext cx="3290888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5"/>
          <p:cNvSpPr txBox="1"/>
          <p:nvPr/>
        </p:nvSpPr>
        <p:spPr>
          <a:xfrm>
            <a:off x="3363914" y="1801813"/>
            <a:ext cx="1131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ClientHello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6757989" y="2222501"/>
            <a:ext cx="21716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ServerHello,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[Certificate],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[ServerKeyExchange],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[CertificateRequest],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ServerHelloDone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400426" y="3810000"/>
            <a:ext cx="1943865" cy="149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[Certificate],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ClientKeyExchange,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[CertificateVerify]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408364" y="4876800"/>
            <a:ext cx="2611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negotiated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>
            <a:off x="3505200" y="5562600"/>
            <a:ext cx="3290888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" name="Google Shape;167;p25"/>
          <p:cNvCxnSpPr/>
          <p:nvPr/>
        </p:nvCxnSpPr>
        <p:spPr>
          <a:xfrm>
            <a:off x="5192714" y="63246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68" name="Google Shape;168;p25"/>
          <p:cNvSpPr txBox="1"/>
          <p:nvPr/>
        </p:nvSpPr>
        <p:spPr>
          <a:xfrm>
            <a:off x="7616826" y="5943600"/>
            <a:ext cx="917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227764" y="5638800"/>
            <a:ext cx="2611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negotiated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174" name="Google Shape;174;p26"/>
          <p:cNvSpPr txBox="1"/>
          <p:nvPr>
            <p:ph idx="1" type="body"/>
          </p:nvPr>
        </p:nvSpPr>
        <p:spPr>
          <a:xfrm>
            <a:off x="2057400" y="1066800"/>
            <a:ext cx="78486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Encryption scheme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functions to encrypt, decrypt data 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key generation algorithm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Secret key vs. public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Public key: publishing </a:t>
            </a:r>
            <a:r>
              <a:rPr i="1" lang="en-US">
                <a:solidFill>
                  <a:schemeClr val="accent6"/>
                </a:solidFill>
              </a:rPr>
              <a:t>key</a:t>
            </a:r>
            <a:r>
              <a:rPr lang="en-US"/>
              <a:t> does not reveal </a:t>
            </a:r>
            <a:r>
              <a:rPr i="1" lang="en-US">
                <a:solidFill>
                  <a:schemeClr val="accent6"/>
                </a:solidFill>
              </a:rPr>
              <a:t>key</a:t>
            </a:r>
            <a:r>
              <a:rPr baseline="30000" lang="en-US" sz="3200">
                <a:solidFill>
                  <a:schemeClr val="accent6"/>
                </a:solidFill>
              </a:rPr>
              <a:t>-1</a:t>
            </a:r>
            <a:endParaRPr>
              <a:solidFill>
                <a:schemeClr val="accent6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Secret key: more efficient, generally </a:t>
            </a:r>
            <a:r>
              <a:rPr i="1" lang="en-US">
                <a:solidFill>
                  <a:schemeClr val="accent6"/>
                </a:solidFill>
              </a:rPr>
              <a:t>key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= </a:t>
            </a:r>
            <a:r>
              <a:rPr i="1" lang="en-US">
                <a:solidFill>
                  <a:schemeClr val="accent6"/>
                </a:solidFill>
              </a:rPr>
              <a:t>key</a:t>
            </a:r>
            <a:r>
              <a:rPr baseline="30000" lang="en-US" sz="3200">
                <a:solidFill>
                  <a:schemeClr val="accent6"/>
                </a:solidFill>
              </a:rPr>
              <a:t>-1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Hash function, MAC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Map input to short hash; ideally, no collisions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MAC (keyed hash) used for message integrity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Signature scheme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Functions to sign data, verify signature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Recall: Basic Cryptographic Concepts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of cryptography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p27"/>
          <p:cNvCxnSpPr/>
          <p:nvPr/>
        </p:nvCxnSpPr>
        <p:spPr>
          <a:xfrm>
            <a:off x="5116514" y="38100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3467100" y="4800600"/>
            <a:ext cx="3290888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5" name="Google Shape;185;p27"/>
          <p:cNvSpPr txBox="1"/>
          <p:nvPr/>
        </p:nvSpPr>
        <p:spPr>
          <a:xfrm>
            <a:off x="3124201" y="1725614"/>
            <a:ext cx="32496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Version, Crypto choice, nonce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523039" y="2438401"/>
            <a:ext cx="26212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Version, Choice, nonce,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signed certificate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containing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key 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400425" y="3733800"/>
            <a:ext cx="17536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 key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encrypted </a:t>
            </a: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server’s key 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>
            <a:off x="3505200" y="5867400"/>
            <a:ext cx="3290888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27"/>
          <p:cNvCxnSpPr/>
          <p:nvPr/>
        </p:nvCxnSpPr>
        <p:spPr>
          <a:xfrm>
            <a:off x="5192714" y="63246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91" name="Google Shape;191;p27"/>
          <p:cNvSpPr txBox="1"/>
          <p:nvPr/>
        </p:nvSpPr>
        <p:spPr>
          <a:xfrm>
            <a:off x="5638800" y="5954713"/>
            <a:ext cx="3441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sequence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505200" y="5497513"/>
            <a:ext cx="3441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sequence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>
            <a:off x="3429000" y="5181600"/>
            <a:ext cx="5410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4627564" y="4964114"/>
            <a:ext cx="2916237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to negotiated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SSL/TLS Cryptography Summary</a:t>
            </a:r>
            <a:endParaRPr/>
          </a:p>
        </p:txBody>
      </p:sp>
      <p:sp>
        <p:nvSpPr>
          <p:cNvPr descr="Rectangle: Click to edit Master text styles&#10;Second level&#10;Third level&#10;Fourth level&#10;Fifth level" id="200" name="Google Shape;200;p28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Public-key encryption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Key chosen secretly (handshake protocol)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Key material sent encrypted with public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Symmetric encryption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Shared (secret) key encryption of data packets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Signature-based 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Client can check signed server certificate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And vice-versa, in principal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Hash for integrity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Client, server check hash of sequence of messages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MAC used in data packets (record protocol)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Public-Key Infrastructure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4572000" y="2057400"/>
            <a:ext cx="3048000" cy="990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Certificate Authority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Ka, Ka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 b="0" baseline="3000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2359025" y="2093913"/>
            <a:ext cx="3328988" cy="1655762"/>
          </a:xfrm>
          <a:custGeom>
            <a:rect b="b" l="l" r="r" t="t"/>
            <a:pathLst>
              <a:path extrusionOk="0" h="1043" w="2097">
                <a:moveTo>
                  <a:pt x="2097" y="42"/>
                </a:moveTo>
                <a:cubicBezTo>
                  <a:pt x="1810" y="63"/>
                  <a:pt x="718" y="0"/>
                  <a:pt x="369" y="167"/>
                </a:cubicBezTo>
                <a:cubicBezTo>
                  <a:pt x="20" y="334"/>
                  <a:pt x="77" y="861"/>
                  <a:pt x="0" y="104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1930400" y="3733800"/>
            <a:ext cx="1524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8001000" y="3733800"/>
            <a:ext cx="1524000" cy="762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6878638" y="2139950"/>
            <a:ext cx="2324100" cy="1646238"/>
          </a:xfrm>
          <a:custGeom>
            <a:rect b="b" l="l" r="r" t="t"/>
            <a:pathLst>
              <a:path extrusionOk="0" h="1037" w="1464">
                <a:moveTo>
                  <a:pt x="1454" y="1037"/>
                </a:moveTo>
                <a:cubicBezTo>
                  <a:pt x="1415" y="891"/>
                  <a:pt x="1464" y="322"/>
                  <a:pt x="1222" y="161"/>
                </a:cubicBezTo>
                <a:cubicBezTo>
                  <a:pt x="980" y="0"/>
                  <a:pt x="255" y="88"/>
                  <a:pt x="0" y="6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905000" y="1600201"/>
            <a:ext cx="49736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Known public signature verification key 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3616326" y="3708400"/>
            <a:ext cx="4156075" cy="787400"/>
          </a:xfrm>
          <a:prstGeom prst="leftArrow">
            <a:avLst>
              <a:gd fmla="val 50000" name="adj1"/>
              <a:gd fmla="val 131956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Sign(Ka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Ks)</a:t>
            </a:r>
            <a:endParaRPr b="0" baseline="-25000" i="0" sz="3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8872538" y="2057400"/>
            <a:ext cx="17192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Certificate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Sign(Ka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7646989" y="2389188"/>
            <a:ext cx="1252537" cy="1649412"/>
          </a:xfrm>
          <a:custGeom>
            <a:rect b="b" l="l" r="r" t="t"/>
            <a:pathLst>
              <a:path extrusionOk="0" h="1039" w="789">
                <a:moveTo>
                  <a:pt x="789" y="1039"/>
                </a:moveTo>
                <a:cubicBezTo>
                  <a:pt x="750" y="893"/>
                  <a:pt x="689" y="326"/>
                  <a:pt x="557" y="163"/>
                </a:cubicBezTo>
                <a:cubicBezTo>
                  <a:pt x="425" y="0"/>
                  <a:pt x="116" y="81"/>
                  <a:pt x="0" y="6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7974014" y="2743201"/>
            <a:ext cx="5603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905000" y="5462588"/>
            <a:ext cx="8001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Server certificate can be verified by any client that has CA verification key 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Certificate authority is “off line”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2792414" y="2590801"/>
            <a:ext cx="5603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general idea in SSL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2006600" y="1608417"/>
            <a:ext cx="8178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Client, server communicate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Compare hash of all messages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Compute hash(hi,hello,howareyou?) locally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Exchange hash values under encryption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Abort if intervention detected</a:t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3581400" y="2438400"/>
            <a:ext cx="914400" cy="152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7010400" y="2438400"/>
            <a:ext cx="914400" cy="1524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>
            <a:off x="4572000" y="2743200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4572000" y="3162300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4572000" y="3695700"/>
            <a:ext cx="2362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30"/>
          <p:cNvSpPr txBox="1"/>
          <p:nvPr/>
        </p:nvSpPr>
        <p:spPr>
          <a:xfrm>
            <a:off x="5408613" y="2332316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133975" y="2789516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695826" y="3322916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you?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SSL/TLS in more detail …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1892301" y="1477964"/>
            <a:ext cx="8266113" cy="522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ClientHello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→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Ver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Suite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ServerHello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→ 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Suite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b="0" baseline="-2500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99FF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ClientVerify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→ 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b="0" baseline="-2500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 cap="none" strike="noStrik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b="0" baseline="-2500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Msgs + C +  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1800" u="none" cap="none" strike="noStrik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B71"/>
                </a:solidFill>
                <a:latin typeface="Arial"/>
                <a:ea typeface="Arial"/>
                <a:cs typeface="Arial"/>
                <a:sym typeface="Arial"/>
              </a:rPr>
              <a:t>--------  Change to negotiated cipher  --------------------------------------------------------------------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ServerFinished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→ 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Msgs + S +  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ClientFinished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→ 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Msgs + C + Master(N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Pad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429376" y="5029200"/>
            <a:ext cx="347663" cy="933450"/>
          </a:xfrm>
          <a:custGeom>
            <a:rect b="b" l="l" r="r" t="t"/>
            <a:pathLst>
              <a:path extrusionOk="0" h="588" w="219">
                <a:moveTo>
                  <a:pt x="0" y="0"/>
                </a:moveTo>
                <a:cubicBezTo>
                  <a:pt x="36" y="47"/>
                  <a:pt x="213" y="184"/>
                  <a:pt x="216" y="282"/>
                </a:cubicBezTo>
                <a:cubicBezTo>
                  <a:pt x="219" y="380"/>
                  <a:pt x="59" y="524"/>
                  <a:pt x="18" y="588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210300" y="4762500"/>
            <a:ext cx="228600" cy="266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6219825" y="5981700"/>
            <a:ext cx="228600" cy="2667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165850" y="3094038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648201" y="5181601"/>
            <a:ext cx="26003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Master(N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4670426" y="6415088"/>
            <a:ext cx="2600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Master(N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Secret</a:t>
            </a: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5349/49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2209800" y="2286000"/>
            <a:ext cx="77724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SSL/TLS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Abbreviated Handshake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981200" y="1600200"/>
            <a:ext cx="8305800" cy="50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The handshake protocol may be executed in an abbreviated form to resume a previously established session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No authentication, key material not exchanged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Session resumed from an old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For complete analysis, have to model both full and abbreviated handshake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This is a common situation: many protocols have several branches, subprotocols for error handling, etc.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Rational Reconstruction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 Begin with simple, intuitive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Ignore client 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Ignore verification messages at the end of the handshake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Model only essential parts of messages (e.g., ignore padding)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Execute the model checker and find a bug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Add a piece of TLS to fix the bug and repeat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Better understand the design of the protocol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Protocol Step by Step: ClientHello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3" name="Google Shape;263;p34"/>
          <p:cNvSpPr txBox="1"/>
          <p:nvPr/>
        </p:nvSpPr>
        <p:spPr>
          <a:xfrm>
            <a:off x="3657600" y="1801813"/>
            <a:ext cx="1131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4368800" y="2667000"/>
            <a:ext cx="3479800" cy="914400"/>
          </a:xfrm>
          <a:prstGeom prst="wedgeRectCallout">
            <a:avLst>
              <a:gd fmla="val -44370" name="adj1"/>
              <a:gd fmla="val -86981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Client announces (</a:t>
            </a:r>
            <a:r>
              <a:rPr b="0" i="0" lang="en-US" sz="1400" u="sng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 plaintext</a:t>
            </a: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Protocol version she is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Cryptographic algorithms she supports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1981200" y="1600200"/>
            <a:ext cx="7924800" cy="44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struct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ProtocolVersion client_version;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Random random;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SessionID session_id;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CipherSuite cipher_suites;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CompressionMethod compression_methods;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} ClientHello</a:t>
            </a:r>
            <a:endParaRPr/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ClientHello (RFC)</a:t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7467600" y="1600200"/>
            <a:ext cx="2768600" cy="533400"/>
          </a:xfrm>
          <a:prstGeom prst="wedgeRectCallout">
            <a:avLst>
              <a:gd fmla="val -50574" name="adj1"/>
              <a:gd fmla="val 86606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Highest version of the protocol supported by the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6172200" y="2743200"/>
            <a:ext cx="2768600" cy="533400"/>
          </a:xfrm>
          <a:prstGeom prst="wedgeRectCallout">
            <a:avLst>
              <a:gd fmla="val -61125" name="adj1"/>
              <a:gd fmla="val 58037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Session id (if the client wants to resume an old session)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7137400" y="3429000"/>
            <a:ext cx="2768600" cy="762000"/>
          </a:xfrm>
          <a:prstGeom prst="wedgeRectCallout">
            <a:avLst>
              <a:gd fmla="val -70755" name="adj1"/>
              <a:gd fmla="val 18958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Cryptographic algorithms supported by the client (e.g., RSA or Diffie-Hellman)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ClientHello (Mur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lang="en-US"/>
              <a:t>)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2514600" y="990600"/>
            <a:ext cx="7162800" cy="44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ruleset i: ClientId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ruleset j: ServerId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rule "Client sends ClientHello to server (new session)"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cli[i].state = M_SLEEP &amp;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cli[i].resumeSession  = false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==&gt;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var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outM: Message;  -- outgoing message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begin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outM.source := i;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outM.dest := j;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outM.session :=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outM.mType := M_CLIENT_HELLO;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outM.version := cli[i].version;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outM.suite := cli[i].suite;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outM.random := freshNonce();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multisetadd (outM, cliNet);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      cli[i].state  := M_SERVER_HELLO;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/>
              <a:t>end;  end;  end;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ServerHello</a:t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7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37"/>
          <p:cNvCxnSpPr/>
          <p:nvPr/>
        </p:nvCxnSpPr>
        <p:spPr>
          <a:xfrm>
            <a:off x="5116514" y="29718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89" name="Google Shape;289;p37"/>
          <p:cNvSpPr txBox="1"/>
          <p:nvPr/>
        </p:nvSpPr>
        <p:spPr>
          <a:xfrm>
            <a:off x="3498850" y="1801813"/>
            <a:ext cx="2097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7239001" y="2590800"/>
            <a:ext cx="12033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368800" y="3505200"/>
            <a:ext cx="3479800" cy="1447800"/>
          </a:xfrm>
          <a:prstGeom prst="wedgeRectCallout">
            <a:avLst>
              <a:gd fmla="val 37500" name="adj1"/>
              <a:gd fmla="val -79495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responds (</a:t>
            </a:r>
            <a:r>
              <a:rPr b="0" i="0" lang="en-US" sz="1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plaintext</a:t>
            </a: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with: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Highest protocol version both client 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server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Strongest cryptographic suite selected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from those offered by the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ServerHello (Mur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lang="en-US"/>
              <a:t>)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2362200" y="1371600"/>
            <a:ext cx="4953000" cy="44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ruleset i: ServerId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choose l: serNet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rule “Server receives ServerHello (new session)"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ser[i].clients[0].state = M_CLIENT_HELLO &amp;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serNet[l].dest = i &amp;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serNet[l].session = 0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==&gt;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var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inM:   Message;   -- incoming message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outM: Message;   -- outgoing message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begin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inM := serNet[l];  -- receive message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if inM.mType = M_CLIENT_HELLO then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outM.source := i;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outM.dest := inM.source;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outM.session := freshSessionId();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outM.mType := M_SERVER_HELLO;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outM.version := ser[i].version;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outM.suite := ser[i].suite;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outM.random := freshNonce();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multisetadd (outM, serNet);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     ser[i].state  := M_SERVER_SEND_KEY;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/>
              <a:t>    end;  end;  end;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ServerKeyExchange</a:t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39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6" name="Google Shape;306;p39"/>
          <p:cNvCxnSpPr/>
          <p:nvPr/>
        </p:nvCxnSpPr>
        <p:spPr>
          <a:xfrm>
            <a:off x="5116514" y="32766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07" name="Google Shape;307;p39"/>
          <p:cNvSpPr txBox="1"/>
          <p:nvPr/>
        </p:nvSpPr>
        <p:spPr>
          <a:xfrm>
            <a:off x="6553201" y="2590801"/>
            <a:ext cx="19520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ServerKeyExchange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368800" y="3810000"/>
            <a:ext cx="3479800" cy="1219200"/>
          </a:xfrm>
          <a:prstGeom prst="wedgeRectCallout">
            <a:avLst>
              <a:gd fmla="val 37500" name="adj1"/>
              <a:gd fmla="val -85028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responds with his public-key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certificate containing either his RSA,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his Diffie-Hellman public key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(depending on chosen crypto suite)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3498850" y="1801813"/>
            <a:ext cx="2097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“Abstract” Cryptography</a:t>
            </a:r>
            <a:endParaRPr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1981200" y="1600200"/>
            <a:ext cx="8686800" cy="50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We will use abstract data types to model cryptographic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Assumes that cryptography is perfect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No details of the actual cryptographic schemes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Ignores bit length of keys, random numbers,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Simple notation for encryption, signatures, hashes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>
                <a:solidFill>
                  <a:schemeClr val="accent2"/>
                </a:solidFill>
              </a:rPr>
              <a:t>{M}</a:t>
            </a:r>
            <a:r>
              <a:rPr baseline="-25000" lang="en-US">
                <a:solidFill>
                  <a:schemeClr val="accent2"/>
                </a:solidFill>
              </a:rPr>
              <a:t>k</a:t>
            </a:r>
            <a:r>
              <a:rPr baseline="-25000" lang="en-US"/>
              <a:t> </a:t>
            </a:r>
            <a:r>
              <a:rPr lang="en-US"/>
              <a:t>is message M encrypted with key 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>
                <a:solidFill>
                  <a:schemeClr val="accent2"/>
                </a:solidFill>
              </a:rPr>
              <a:t>sig</a:t>
            </a:r>
            <a:r>
              <a:rPr baseline="-25000" lang="en-US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(M)</a:t>
            </a:r>
            <a:r>
              <a:rPr lang="en-US"/>
              <a:t> is message M digitally signed with key 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>
                <a:solidFill>
                  <a:schemeClr val="accent2"/>
                </a:solidFill>
              </a:rPr>
              <a:t>hash(M)</a:t>
            </a:r>
            <a:r>
              <a:rPr lang="en-US"/>
              <a:t> for the result of hashing message M with a cryptographically strong hash function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ClientKeyExchange</a:t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41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41"/>
          <p:cNvCxnSpPr/>
          <p:nvPr/>
        </p:nvCxnSpPr>
        <p:spPr>
          <a:xfrm>
            <a:off x="5116514" y="35814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25" name="Google Shape;325;p41"/>
          <p:cNvSpPr txBox="1"/>
          <p:nvPr/>
        </p:nvSpPr>
        <p:spPr>
          <a:xfrm>
            <a:off x="6553201" y="2590801"/>
            <a:ext cx="19052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(S,K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3498850" y="1801813"/>
            <a:ext cx="2097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41"/>
          <p:cNvCxnSpPr/>
          <p:nvPr/>
        </p:nvCxnSpPr>
        <p:spPr>
          <a:xfrm flipH="1" rot="10800000">
            <a:off x="3429000" y="45227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41"/>
          <p:cNvSpPr txBox="1"/>
          <p:nvPr/>
        </p:nvSpPr>
        <p:spPr>
          <a:xfrm>
            <a:off x="3462338" y="4114800"/>
            <a:ext cx="18716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ClientKeyExchange</a:t>
            </a:r>
            <a:endParaRPr b="0" baseline="-2500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4114800" y="4953000"/>
            <a:ext cx="3657600" cy="914400"/>
          </a:xfrm>
          <a:prstGeom prst="wedgeRectCallout">
            <a:avLst>
              <a:gd fmla="val -35852" name="adj1"/>
              <a:gd fmla="val -82815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generates some secret key material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sends it to the server encrypted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server’s public 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SMU</a:t>
            </a:r>
            <a:endParaRPr/>
          </a:p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5349/7349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Layers of Security</a:t>
            </a:r>
            <a:endParaRPr/>
          </a:p>
        </p:txBody>
      </p:sp>
      <p:pic>
        <p:nvPicPr>
          <p:cNvPr id="75" name="Google Shape;7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0"/>
            <a:ext cx="84582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2057400" y="914400"/>
            <a:ext cx="8255000" cy="50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struct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select (KeyExchangeAlgorithm)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   case rsa: EncryptedPreMasterSecret;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   case diffie_hellman: ClientDiffieHellmanPublic;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} exchange_keys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} ClientKeyExchange</a:t>
            </a:r>
            <a:endParaRPr sz="2800"/>
          </a:p>
          <a:p>
            <a:pPr indent="-342900" lvl="0" marL="34290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struct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ProtocolVersion client_version;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   opaque random[46];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/>
              <a:t>} PreMasterSecret</a:t>
            </a:r>
            <a:endParaRPr sz="2800"/>
          </a:p>
        </p:txBody>
      </p:sp>
      <p:sp>
        <p:nvSpPr>
          <p:cNvPr id="336" name="Google Shape;336;p4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ClientKeyExchange (RFC)</a:t>
            </a: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7467600" y="1600200"/>
            <a:ext cx="3048000" cy="457200"/>
          </a:xfrm>
          <a:prstGeom prst="wedgeRectCallout">
            <a:avLst>
              <a:gd fmla="val -32185" name="adj1"/>
              <a:gd fmla="val 131597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Let’s model this as {Secret</a:t>
            </a:r>
            <a:r>
              <a:rPr b="0" baseline="-25000" i="0" lang="en-US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“Core” SSL</a:t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43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5" name="Google Shape;345;p43"/>
          <p:cNvCxnSpPr/>
          <p:nvPr/>
        </p:nvCxnSpPr>
        <p:spPr>
          <a:xfrm>
            <a:off x="5116514" y="35814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46" name="Google Shape;346;p43"/>
          <p:cNvSpPr txBox="1"/>
          <p:nvPr/>
        </p:nvSpPr>
        <p:spPr>
          <a:xfrm>
            <a:off x="6553201" y="2590801"/>
            <a:ext cx="19052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(S,K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3498850" y="1801813"/>
            <a:ext cx="20970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3"/>
          <p:cNvCxnSpPr/>
          <p:nvPr/>
        </p:nvCxnSpPr>
        <p:spPr>
          <a:xfrm flipH="1" rot="10800000">
            <a:off x="3429000" y="45227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0" name="Google Shape;350;p43"/>
          <p:cNvSpPr txBox="1"/>
          <p:nvPr/>
        </p:nvSpPr>
        <p:spPr>
          <a:xfrm>
            <a:off x="3497264" y="4114800"/>
            <a:ext cx="11509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3402014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3711575" y="4724401"/>
            <a:ext cx="42588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protocol is correct, C and S 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secret key material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this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6613342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981200" y="152400"/>
            <a:ext cx="84328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Participants as Finite-State Machines</a:t>
            </a:r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1981200" y="2895600"/>
            <a:ext cx="16764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M_SLEEP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44"/>
          <p:cNvGrpSpPr/>
          <p:nvPr/>
        </p:nvGrpSpPr>
        <p:grpSpPr>
          <a:xfrm>
            <a:off x="3673475" y="2711450"/>
            <a:ext cx="4387850" cy="412750"/>
            <a:chOff x="1354" y="1708"/>
            <a:chExt cx="2764" cy="260"/>
          </a:xfrm>
        </p:grpSpPr>
        <p:cxnSp>
          <p:nvCxnSpPr>
            <p:cNvPr id="361" name="Google Shape;361;p44"/>
            <p:cNvCxnSpPr/>
            <p:nvPr/>
          </p:nvCxnSpPr>
          <p:spPr>
            <a:xfrm rot="10800000">
              <a:off x="1372" y="1968"/>
              <a:ext cx="2746" cy="0"/>
            </a:xfrm>
            <a:prstGeom prst="straightConnector1">
              <a:avLst/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362" name="Google Shape;362;p44"/>
            <p:cNvSpPr txBox="1"/>
            <p:nvPr/>
          </p:nvSpPr>
          <p:spPr>
            <a:xfrm>
              <a:off x="1354" y="1708"/>
              <a:ext cx="8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44"/>
          <p:cNvSpPr txBox="1"/>
          <p:nvPr/>
        </p:nvSpPr>
        <p:spPr>
          <a:xfrm>
            <a:off x="2057401" y="1752601"/>
            <a:ext cx="7908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rules define a finite-state machine for each protocol participant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 txBox="1"/>
          <p:nvPr/>
        </p:nvSpPr>
        <p:spPr>
          <a:xfrm>
            <a:off x="2147889" y="2498726"/>
            <a:ext cx="1444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44"/>
          <p:cNvGrpSpPr/>
          <p:nvPr/>
        </p:nvGrpSpPr>
        <p:grpSpPr>
          <a:xfrm>
            <a:off x="1784350" y="3429000"/>
            <a:ext cx="2101850" cy="914400"/>
            <a:chOff x="164" y="2160"/>
            <a:chExt cx="1324" cy="576"/>
          </a:xfrm>
        </p:grpSpPr>
        <p:sp>
          <p:nvSpPr>
            <p:cNvPr id="366" name="Google Shape;366;p44"/>
            <p:cNvSpPr/>
            <p:nvPr/>
          </p:nvSpPr>
          <p:spPr>
            <a:xfrm>
              <a:off x="164" y="2400"/>
              <a:ext cx="1324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M_SERVER_HELLO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44"/>
            <p:cNvCxnSpPr/>
            <p:nvPr/>
          </p:nvCxnSpPr>
          <p:spPr>
            <a:xfrm rot="10800000">
              <a:off x="816" y="2160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68" name="Google Shape;368;p44"/>
          <p:cNvGrpSpPr/>
          <p:nvPr/>
        </p:nvGrpSpPr>
        <p:grpSpPr>
          <a:xfrm>
            <a:off x="1936750" y="4343400"/>
            <a:ext cx="1797050" cy="914400"/>
            <a:chOff x="260" y="2736"/>
            <a:chExt cx="1132" cy="576"/>
          </a:xfrm>
        </p:grpSpPr>
        <p:sp>
          <p:nvSpPr>
            <p:cNvPr id="369" name="Google Shape;369;p44"/>
            <p:cNvSpPr/>
            <p:nvPr/>
          </p:nvSpPr>
          <p:spPr>
            <a:xfrm>
              <a:off x="260" y="2976"/>
              <a:ext cx="1132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M_SERVER_KEY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0" name="Google Shape;370;p44"/>
            <p:cNvCxnSpPr/>
            <p:nvPr/>
          </p:nvCxnSpPr>
          <p:spPr>
            <a:xfrm rot="10800000">
              <a:off x="816" y="2736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71" name="Google Shape;371;p44"/>
          <p:cNvGrpSpPr/>
          <p:nvPr/>
        </p:nvGrpSpPr>
        <p:grpSpPr>
          <a:xfrm>
            <a:off x="1905000" y="5257800"/>
            <a:ext cx="1797050" cy="914400"/>
            <a:chOff x="240" y="3312"/>
            <a:chExt cx="1132" cy="576"/>
          </a:xfrm>
        </p:grpSpPr>
        <p:sp>
          <p:nvSpPr>
            <p:cNvPr id="372" name="Google Shape;372;p44"/>
            <p:cNvSpPr/>
            <p:nvPr/>
          </p:nvSpPr>
          <p:spPr>
            <a:xfrm>
              <a:off x="240" y="3552"/>
              <a:ext cx="1132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M_SEND_KEY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44"/>
            <p:cNvCxnSpPr/>
            <p:nvPr/>
          </p:nvCxnSpPr>
          <p:spPr>
            <a:xfrm rot="10800000">
              <a:off x="816" y="3312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sp>
        <p:nvSpPr>
          <p:cNvPr id="374" name="Google Shape;374;p44"/>
          <p:cNvSpPr/>
          <p:nvPr/>
        </p:nvSpPr>
        <p:spPr>
          <a:xfrm>
            <a:off x="8061326" y="2911475"/>
            <a:ext cx="2073275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M_CLIENT_HELLO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8428039" y="2514601"/>
            <a:ext cx="1533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44"/>
          <p:cNvGrpSpPr/>
          <p:nvPr/>
        </p:nvGrpSpPr>
        <p:grpSpPr>
          <a:xfrm>
            <a:off x="8153401" y="3444875"/>
            <a:ext cx="1920875" cy="914400"/>
            <a:chOff x="4176" y="2170"/>
            <a:chExt cx="1210" cy="576"/>
          </a:xfrm>
        </p:grpSpPr>
        <p:sp>
          <p:nvSpPr>
            <p:cNvPr id="377" name="Google Shape;377;p44"/>
            <p:cNvSpPr/>
            <p:nvPr/>
          </p:nvSpPr>
          <p:spPr>
            <a:xfrm>
              <a:off x="4176" y="2410"/>
              <a:ext cx="1210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M_SEND_KEY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" name="Google Shape;378;p44"/>
            <p:cNvCxnSpPr/>
            <p:nvPr/>
          </p:nvCxnSpPr>
          <p:spPr>
            <a:xfrm rot="10800000">
              <a:off x="4800" y="2170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79" name="Google Shape;379;p44"/>
          <p:cNvGrpSpPr/>
          <p:nvPr/>
        </p:nvGrpSpPr>
        <p:grpSpPr>
          <a:xfrm>
            <a:off x="8229600" y="4359275"/>
            <a:ext cx="1828800" cy="914400"/>
            <a:chOff x="4224" y="2746"/>
            <a:chExt cx="1152" cy="576"/>
          </a:xfrm>
        </p:grpSpPr>
        <p:sp>
          <p:nvSpPr>
            <p:cNvPr id="380" name="Google Shape;380;p44"/>
            <p:cNvSpPr/>
            <p:nvPr/>
          </p:nvSpPr>
          <p:spPr>
            <a:xfrm>
              <a:off x="4224" y="2986"/>
              <a:ext cx="1152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M_CLIENT_KEY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1" name="Google Shape;381;p44"/>
            <p:cNvCxnSpPr/>
            <p:nvPr/>
          </p:nvCxnSpPr>
          <p:spPr>
            <a:xfrm rot="10800000">
              <a:off x="4800" y="2746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82" name="Google Shape;382;p44"/>
          <p:cNvGrpSpPr/>
          <p:nvPr/>
        </p:nvGrpSpPr>
        <p:grpSpPr>
          <a:xfrm>
            <a:off x="8305800" y="5273675"/>
            <a:ext cx="1676400" cy="914400"/>
            <a:chOff x="4272" y="3322"/>
            <a:chExt cx="1056" cy="576"/>
          </a:xfrm>
        </p:grpSpPr>
        <p:sp>
          <p:nvSpPr>
            <p:cNvPr id="383" name="Google Shape;383;p44"/>
            <p:cNvSpPr/>
            <p:nvPr/>
          </p:nvSpPr>
          <p:spPr>
            <a:xfrm>
              <a:off x="4272" y="3562"/>
              <a:ext cx="1056" cy="33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M_DONE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44"/>
            <p:cNvCxnSpPr/>
            <p:nvPr/>
          </p:nvCxnSpPr>
          <p:spPr>
            <a:xfrm rot="10800000">
              <a:off x="4800" y="3322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85" name="Google Shape;385;p44"/>
          <p:cNvGrpSpPr/>
          <p:nvPr/>
        </p:nvGrpSpPr>
        <p:grpSpPr>
          <a:xfrm>
            <a:off x="2819400" y="6172201"/>
            <a:ext cx="6324600" cy="396875"/>
            <a:chOff x="816" y="3888"/>
            <a:chExt cx="3984" cy="250"/>
          </a:xfrm>
        </p:grpSpPr>
        <p:cxnSp>
          <p:nvCxnSpPr>
            <p:cNvPr id="386" name="Google Shape;386;p44"/>
            <p:cNvCxnSpPr/>
            <p:nvPr/>
          </p:nvCxnSpPr>
          <p:spPr>
            <a:xfrm rot="10800000">
              <a:off x="816" y="3888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387" name="Google Shape;387;p44"/>
            <p:cNvCxnSpPr/>
            <p:nvPr/>
          </p:nvCxnSpPr>
          <p:spPr>
            <a:xfrm rot="10800000">
              <a:off x="4800" y="3898"/>
              <a:ext cx="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88" name="Google Shape;388;p44"/>
          <p:cNvGrpSpPr/>
          <p:nvPr/>
        </p:nvGrpSpPr>
        <p:grpSpPr>
          <a:xfrm>
            <a:off x="3886200" y="3200400"/>
            <a:ext cx="4267200" cy="990600"/>
            <a:chOff x="1488" y="2016"/>
            <a:chExt cx="2688" cy="624"/>
          </a:xfrm>
        </p:grpSpPr>
        <p:cxnSp>
          <p:nvCxnSpPr>
            <p:cNvPr id="389" name="Google Shape;389;p44"/>
            <p:cNvCxnSpPr/>
            <p:nvPr/>
          </p:nvCxnSpPr>
          <p:spPr>
            <a:xfrm flipH="1" rot="10800000">
              <a:off x="1488" y="2016"/>
              <a:ext cx="2630" cy="624"/>
            </a:xfrm>
            <a:prstGeom prst="straightConnector1">
              <a:avLst/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390" name="Google Shape;390;p44"/>
            <p:cNvSpPr txBox="1"/>
            <p:nvPr/>
          </p:nvSpPr>
          <p:spPr>
            <a:xfrm>
              <a:off x="3370" y="2160"/>
              <a:ext cx="8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44"/>
          <p:cNvGrpSpPr/>
          <p:nvPr/>
        </p:nvGrpSpPr>
        <p:grpSpPr>
          <a:xfrm>
            <a:off x="3733800" y="4038600"/>
            <a:ext cx="4953000" cy="990600"/>
            <a:chOff x="1392" y="2544"/>
            <a:chExt cx="3120" cy="624"/>
          </a:xfrm>
        </p:grpSpPr>
        <p:cxnSp>
          <p:nvCxnSpPr>
            <p:cNvPr id="392" name="Google Shape;392;p44"/>
            <p:cNvCxnSpPr/>
            <p:nvPr/>
          </p:nvCxnSpPr>
          <p:spPr>
            <a:xfrm flipH="1" rot="10800000">
              <a:off x="1392" y="2544"/>
              <a:ext cx="2774" cy="624"/>
            </a:xfrm>
            <a:prstGeom prst="straightConnector1">
              <a:avLst/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393" name="Google Shape;393;p44"/>
            <p:cNvSpPr txBox="1"/>
            <p:nvPr/>
          </p:nvSpPr>
          <p:spPr>
            <a:xfrm>
              <a:off x="3130" y="2736"/>
              <a:ext cx="138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ServerKeyExchange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44"/>
          <p:cNvGrpSpPr/>
          <p:nvPr/>
        </p:nvGrpSpPr>
        <p:grpSpPr>
          <a:xfrm>
            <a:off x="3733800" y="5029200"/>
            <a:ext cx="4419600" cy="1219200"/>
            <a:chOff x="1392" y="3168"/>
            <a:chExt cx="2784" cy="768"/>
          </a:xfrm>
        </p:grpSpPr>
        <p:cxnSp>
          <p:nvCxnSpPr>
            <p:cNvPr id="395" name="Google Shape;395;p44"/>
            <p:cNvCxnSpPr/>
            <p:nvPr/>
          </p:nvCxnSpPr>
          <p:spPr>
            <a:xfrm flipH="1" rot="10800000">
              <a:off x="1392" y="3168"/>
              <a:ext cx="2784" cy="563"/>
            </a:xfrm>
            <a:prstGeom prst="straightConnector1">
              <a:avLst/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96" name="Google Shape;396;p44"/>
            <p:cNvSpPr txBox="1"/>
            <p:nvPr/>
          </p:nvSpPr>
          <p:spPr>
            <a:xfrm>
              <a:off x="1392" y="3724"/>
              <a:ext cx="138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ClientKeyExchange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Intruder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/>
              <a:t>Model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8153400" y="2209800"/>
            <a:ext cx="1828800" cy="1295400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/>
          <p:nvPr/>
        </p:nvSpPr>
        <p:spPr>
          <a:xfrm flipH="1">
            <a:off x="6737350" y="4438650"/>
            <a:ext cx="2362200" cy="1600200"/>
          </a:xfrm>
          <a:prstGeom prst="parallelogram">
            <a:avLst>
              <a:gd fmla="val 36905" name="adj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5257800" y="2209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66167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45"/>
          <p:cNvSpPr/>
          <p:nvPr/>
        </p:nvSpPr>
        <p:spPr>
          <a:xfrm flipH="1">
            <a:off x="79248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4191000" y="2667001"/>
            <a:ext cx="1066800" cy="3175"/>
          </a:xfrm>
          <a:custGeom>
            <a:rect b="b" l="l" r="r" t="t"/>
            <a:pathLst>
              <a:path extrusionOk="0" h="2" w="672">
                <a:moveTo>
                  <a:pt x="0" y="2"/>
                </a:moveTo>
                <a:lnTo>
                  <a:pt x="672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5400676" y="5259389"/>
            <a:ext cx="1636713" cy="1587"/>
          </a:xfrm>
          <a:custGeom>
            <a:rect b="b" l="l" r="r" t="t"/>
            <a:pathLst>
              <a:path extrusionOk="0" h="1" w="1031">
                <a:moveTo>
                  <a:pt x="0" y="0"/>
                </a:moveTo>
                <a:lnTo>
                  <a:pt x="1031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45"/>
          <p:cNvSpPr/>
          <p:nvPr/>
        </p:nvSpPr>
        <p:spPr>
          <a:xfrm>
            <a:off x="1905000" y="2057400"/>
            <a:ext cx="2590800" cy="1676400"/>
          </a:xfrm>
          <a:prstGeom prst="cloudCallout">
            <a:avLst>
              <a:gd fmla="val -52574" name="adj1"/>
              <a:gd fmla="val 69981" name="adj2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1565275" y="3554413"/>
            <a:ext cx="11430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3657601" y="4876800"/>
            <a:ext cx="1743075" cy="914400"/>
          </a:xfrm>
          <a:prstGeom prst="rect">
            <a:avLst/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4724400" y="3733801"/>
            <a:ext cx="1447800" cy="506413"/>
          </a:xfrm>
          <a:prstGeom prst="wedgeRectCallout">
            <a:avLst>
              <a:gd fmla="val 34102" name="adj1"/>
              <a:gd fmla="val -77588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1905000" y="3989388"/>
            <a:ext cx="1066800" cy="506412"/>
          </a:xfrm>
          <a:prstGeom prst="wedgeRectCallout">
            <a:avLst>
              <a:gd fmla="val 47472" name="adj1"/>
              <a:gd fmla="val -85111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RFC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8915400" y="3810000"/>
            <a:ext cx="1447800" cy="914400"/>
          </a:xfrm>
          <a:prstGeom prst="wedgeRectCallout">
            <a:avLst>
              <a:gd fmla="val 5153" name="adj1"/>
              <a:gd fmla="val -70833" name="adj2"/>
            </a:avLst>
          </a:prstGeom>
          <a:solidFill>
            <a:schemeClr val="lt2"/>
          </a:solidFill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code,  similar for all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Intruder Can Intercept</a:t>
            </a:r>
            <a:endParaRPr/>
          </a:p>
        </p:txBody>
      </p:sp>
      <p:sp>
        <p:nvSpPr>
          <p:cNvPr id="420" name="Google Shape;420;p46"/>
          <p:cNvSpPr txBox="1"/>
          <p:nvPr>
            <p:ph idx="1" type="body"/>
          </p:nvPr>
        </p:nvSpPr>
        <p:spPr>
          <a:xfrm>
            <a:off x="1981200" y="1600200"/>
            <a:ext cx="8178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Store a message from the network in the data structure modeling intruder’s “knowledge”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2362200" y="2819400"/>
            <a:ext cx="6019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IntruderId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choose l: cliNet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 "Intruder intercepts client's message"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cliNet[l].fromIntruder =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alias msg: cliNet[l] do   -- message from the 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alias known: int[i].messages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if multisetcount(m: known,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msgEqual(known[m], msg)) = 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multisetadd(msg, known);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 txBox="1"/>
          <p:nvPr>
            <p:ph type="title"/>
          </p:nvPr>
        </p:nvSpPr>
        <p:spPr>
          <a:xfrm>
            <a:off x="1930400" y="228600"/>
            <a:ext cx="82296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Intruder Can Decrypt if Knows Key</a:t>
            </a:r>
            <a:endParaRPr/>
          </a:p>
        </p:txBody>
      </p:sp>
      <p:sp>
        <p:nvSpPr>
          <p:cNvPr id="427" name="Google Shape;427;p47"/>
          <p:cNvSpPr txBox="1"/>
          <p:nvPr>
            <p:ph idx="1" type="body"/>
          </p:nvPr>
        </p:nvSpPr>
        <p:spPr>
          <a:xfrm>
            <a:off x="1981200" y="1600200"/>
            <a:ext cx="86868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If the key is stored in the data structure modeling intruder’s “knowledge”, then read message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2362200" y="266700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IntruderId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choose l: cliNet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 "Intruder intercepts client's message"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cliNet[l].fromIntruder =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alias msg: cliNet[l] do   -- message from the 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if msg.mType = M_CLIENT_KEY_EXCHANGE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if keyEqual(msg.encKey, int[i].publicKey.key)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alias sKeys: int[i].secretKeys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if multisetcount(s: sKeys,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keyEqual(sKeys[s], msg.secretKey)) = 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multisetadd(msg.secretKey, sKeys);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>
            <p:ph type="title"/>
          </p:nvPr>
        </p:nvSpPr>
        <p:spPr>
          <a:xfrm>
            <a:off x="1930400" y="228600"/>
            <a:ext cx="82296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Intruder Can Create New Messages</a:t>
            </a:r>
            <a:endParaRPr/>
          </a:p>
        </p:txBody>
      </p:sp>
      <p:sp>
        <p:nvSpPr>
          <p:cNvPr id="434" name="Google Shape;434;p48"/>
          <p:cNvSpPr txBox="1"/>
          <p:nvPr>
            <p:ph idx="1" type="body"/>
          </p:nvPr>
        </p:nvSpPr>
        <p:spPr>
          <a:xfrm>
            <a:off x="1981200" y="1600200"/>
            <a:ext cx="86868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Assemble pieces stored in the intruder’s “knowledge” to form a message of the right format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435" name="Google Shape;435;p48"/>
          <p:cNvSpPr/>
          <p:nvPr/>
        </p:nvSpPr>
        <p:spPr>
          <a:xfrm>
            <a:off x="2362200" y="266700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IntruderId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ruleset d: ClientId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ruleset s: ValidSessionId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choose n: int[i].nonces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ruleset version: Versions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rule "Intruder generates fake ServerHello"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cli[d].state = M_SERVER_HELLO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outM: Message;  -- outgoing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outM.source := i; outM.dest := d; outM.session :=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outM.mType := M_SERVER_HELLO;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outM.version := version;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outM.random := int[i].nonces[n];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multisetadd (outM, cliNet);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end; end; end;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Running Mur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lang="en-US"/>
              <a:t> Analysis</a:t>
            </a:r>
            <a:endParaRPr/>
          </a:p>
        </p:txBody>
      </p:sp>
      <p:sp>
        <p:nvSpPr>
          <p:cNvPr id="441" name="Google Shape;441;p49"/>
          <p:cNvSpPr/>
          <p:nvPr/>
        </p:nvSpPr>
        <p:spPr>
          <a:xfrm>
            <a:off x="8001000" y="1447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9"/>
          <p:cNvSpPr/>
          <p:nvPr/>
        </p:nvSpPr>
        <p:spPr>
          <a:xfrm flipH="1">
            <a:off x="6584950" y="3676650"/>
            <a:ext cx="2362200" cy="1600200"/>
          </a:xfrm>
          <a:prstGeom prst="parallelogram">
            <a:avLst>
              <a:gd fmla="val 36905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5105400" y="1447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6464300" y="2743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49"/>
          <p:cNvSpPr/>
          <p:nvPr/>
        </p:nvSpPr>
        <p:spPr>
          <a:xfrm flipH="1">
            <a:off x="7772400" y="2743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4038600" y="1905001"/>
            <a:ext cx="1066800" cy="3175"/>
          </a:xfrm>
          <a:custGeom>
            <a:rect b="b" l="l" r="r" t="t"/>
            <a:pathLst>
              <a:path extrusionOk="0" h="2" w="672">
                <a:moveTo>
                  <a:pt x="0" y="2"/>
                </a:moveTo>
                <a:lnTo>
                  <a:pt x="672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5248276" y="4497389"/>
            <a:ext cx="1636713" cy="1587"/>
          </a:xfrm>
          <a:custGeom>
            <a:rect b="b" l="l" r="r" t="t"/>
            <a:pathLst>
              <a:path extrusionOk="0" h="1" w="1031">
                <a:moveTo>
                  <a:pt x="0" y="0"/>
                </a:moveTo>
                <a:lnTo>
                  <a:pt x="1031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1752600" y="1295400"/>
            <a:ext cx="2590800" cy="1676400"/>
          </a:xfrm>
          <a:prstGeom prst="cloudCallout">
            <a:avLst>
              <a:gd fmla="val -52574" name="adj1"/>
              <a:gd fmla="val 69981" name="adj2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1412875" y="2792413"/>
            <a:ext cx="11430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3505201" y="4114800"/>
            <a:ext cx="1743075" cy="914400"/>
          </a:xfrm>
          <a:prstGeom prst="rect">
            <a:avLst/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4572000" y="2971801"/>
            <a:ext cx="1447800" cy="506413"/>
          </a:xfrm>
          <a:prstGeom prst="wedgeRectCallout">
            <a:avLst>
              <a:gd fmla="val 34102" name="adj1"/>
              <a:gd fmla="val -77588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" name="Google Shape;452;p49"/>
          <p:cNvSpPr/>
          <p:nvPr/>
        </p:nvSpPr>
        <p:spPr>
          <a:xfrm>
            <a:off x="1752600" y="3227388"/>
            <a:ext cx="1066800" cy="506412"/>
          </a:xfrm>
          <a:prstGeom prst="wedgeRectCallout">
            <a:avLst>
              <a:gd fmla="val 47472" name="adj1"/>
              <a:gd fmla="val -85111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RFC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8763000" y="3048000"/>
            <a:ext cx="1447800" cy="914400"/>
          </a:xfrm>
          <a:prstGeom prst="wedgeRectCallout">
            <a:avLst>
              <a:gd fmla="val 5153" name="adj1"/>
              <a:gd fmla="val -70833" name="adj2"/>
            </a:avLst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code,  similar for all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9"/>
          <p:cNvSpPr/>
          <p:nvPr/>
        </p:nvSpPr>
        <p:spPr>
          <a:xfrm>
            <a:off x="4343400" y="5257800"/>
            <a:ext cx="2813050" cy="685800"/>
          </a:xfrm>
          <a:prstGeom prst="wedgeRectCallout">
            <a:avLst>
              <a:gd fmla="val 42380" name="adj1"/>
              <a:gd fmla="val -77778" name="adj2"/>
            </a:avLst>
          </a:prstGeom>
          <a:solidFill>
            <a:schemeClr val="lt2"/>
          </a:solidFill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security conditions and run Mur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Secrecy</a:t>
            </a:r>
            <a:endParaRPr/>
          </a:p>
        </p:txBody>
      </p:sp>
      <p:sp>
        <p:nvSpPr>
          <p:cNvPr id="460" name="Google Shape;460;p50"/>
          <p:cNvSpPr txBox="1"/>
          <p:nvPr>
            <p:ph idx="1" type="body"/>
          </p:nvPr>
        </p:nvSpPr>
        <p:spPr>
          <a:xfrm>
            <a:off x="1981200" y="1600200"/>
            <a:ext cx="8178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Intruder should not be able to learn the secret generated by the client</a:t>
            </a:r>
            <a:endParaRPr/>
          </a:p>
        </p:txBody>
      </p:sp>
      <p:sp>
        <p:nvSpPr>
          <p:cNvPr id="461" name="Google Shape;461;p50"/>
          <p:cNvSpPr/>
          <p:nvPr/>
        </p:nvSpPr>
        <p:spPr>
          <a:xfrm>
            <a:off x="2362200" y="266700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ClientId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ruleset j: IntruderId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 "Intruder has learned a client's secret"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cli[i].state = M_DONE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multisetcount(s: int[j].secretKeys,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keyEqual(int[j].secretKeys[s], cli[i].secretKey)) &gt;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error "Intruder has learned a client's secret"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Shared Secret Consistency</a:t>
            </a:r>
            <a:endParaRPr/>
          </a:p>
        </p:txBody>
      </p:sp>
      <p:sp>
        <p:nvSpPr>
          <p:cNvPr id="467" name="Google Shape;467;p51"/>
          <p:cNvSpPr txBox="1"/>
          <p:nvPr>
            <p:ph idx="1" type="body"/>
          </p:nvPr>
        </p:nvSpPr>
        <p:spPr>
          <a:xfrm>
            <a:off x="1981200" y="1600200"/>
            <a:ext cx="8178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After the protocol has finished, client and server should agree on their shared secret</a:t>
            </a:r>
            <a:endParaRPr/>
          </a:p>
        </p:txBody>
      </p:sp>
      <p:sp>
        <p:nvSpPr>
          <p:cNvPr id="468" name="Google Shape;468;p51"/>
          <p:cNvSpPr/>
          <p:nvPr/>
        </p:nvSpPr>
        <p:spPr>
          <a:xfrm>
            <a:off x="2362200" y="266700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ServerId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ruleset s: SessionId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 "Server's shared secret is not the same as its client's"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ismember(ser[i].clients[s].client, ClientId)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ser[i].clients[s].state = M_DONE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cli[ser[i].clients[s].client].state = M_DONE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!keyEqual(cli[ser[i].clients[s].client].secretKey,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ser[i].clients[s].secretKey)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error "S's secret is not the same as C's"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SSL / TLS?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057400" y="914400"/>
            <a:ext cx="8686800" cy="44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Transport Layer Security protocol, ver 1.0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 facto standard for Internet security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“The primary goal of the TLS protocol is to provide privacy and data integrity between two communicating applications”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 practice, used to protect information transmitted between browsers and Web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Based on Secure Sockets Layers protocol, ver 3.0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Same protocol design, different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Deployed in nearly every web browser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1930400" y="228600"/>
            <a:ext cx="85852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Version and Crypto Suite Consistency</a:t>
            </a:r>
            <a:endParaRPr/>
          </a:p>
        </p:txBody>
      </p:sp>
      <p:sp>
        <p:nvSpPr>
          <p:cNvPr id="474" name="Google Shape;474;p52"/>
          <p:cNvSpPr txBox="1"/>
          <p:nvPr>
            <p:ph idx="1" type="body"/>
          </p:nvPr>
        </p:nvSpPr>
        <p:spPr>
          <a:xfrm>
            <a:off x="1981200" y="1600200"/>
            <a:ext cx="8178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Client and server should be running the highest version of the protocol they both support</a:t>
            </a:r>
            <a:endParaRPr/>
          </a:p>
        </p:txBody>
      </p:sp>
      <p:sp>
        <p:nvSpPr>
          <p:cNvPr id="475" name="Google Shape;475;p52"/>
          <p:cNvSpPr/>
          <p:nvPr/>
        </p:nvSpPr>
        <p:spPr>
          <a:xfrm>
            <a:off x="2362200" y="266700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ruleset i: ServerId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ruleset s: SessionId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rule "Server has not learned the client's version or suite correctly"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!ismember(ser[i].clients[s].client, IntruderId)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ser[i].clients[s].state = M_DONE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cli[ser[i].clients[s].client].state = M_DONE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(ser[i].clients[s].clientVersion != MaxVersion |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ser[i].clients[s].clientSuite.text !=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==&gt;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error "Server has not learned the client's version or suite correctly"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Finite-State Verification</a:t>
            </a:r>
            <a:endParaRPr/>
          </a:p>
        </p:txBody>
      </p:sp>
      <p:sp>
        <p:nvSpPr>
          <p:cNvPr id="481" name="Google Shape;481;p53"/>
          <p:cNvSpPr/>
          <p:nvPr/>
        </p:nvSpPr>
        <p:spPr>
          <a:xfrm>
            <a:off x="3200400" y="2057400"/>
            <a:ext cx="762000" cy="68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53"/>
          <p:cNvSpPr/>
          <p:nvPr/>
        </p:nvSpPr>
        <p:spPr>
          <a:xfrm>
            <a:off x="4038600" y="2971800"/>
            <a:ext cx="762000" cy="68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53"/>
          <p:cNvSpPr/>
          <p:nvPr/>
        </p:nvSpPr>
        <p:spPr>
          <a:xfrm>
            <a:off x="1676400" y="3276600"/>
            <a:ext cx="762000" cy="68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4" name="Google Shape;484;p53"/>
          <p:cNvSpPr/>
          <p:nvPr/>
        </p:nvSpPr>
        <p:spPr>
          <a:xfrm>
            <a:off x="2209800" y="5257800"/>
            <a:ext cx="762000" cy="68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descr="50%" id="485" name="Google Shape;485;p53"/>
          <p:cNvSpPr/>
          <p:nvPr/>
        </p:nvSpPr>
        <p:spPr>
          <a:xfrm>
            <a:off x="3657600" y="4876800"/>
            <a:ext cx="762000" cy="6858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486" name="Google Shape;486;p53"/>
          <p:cNvCxnSpPr/>
          <p:nvPr/>
        </p:nvCxnSpPr>
        <p:spPr>
          <a:xfrm flipH="1">
            <a:off x="2286000" y="2590800"/>
            <a:ext cx="990600" cy="6858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7" name="Google Shape;487;p53"/>
          <p:cNvCxnSpPr/>
          <p:nvPr/>
        </p:nvCxnSpPr>
        <p:spPr>
          <a:xfrm>
            <a:off x="3886200" y="2590800"/>
            <a:ext cx="304800" cy="3810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8" name="Google Shape;488;p53"/>
          <p:cNvCxnSpPr/>
          <p:nvPr/>
        </p:nvCxnSpPr>
        <p:spPr>
          <a:xfrm flipH="1">
            <a:off x="3505200" y="2743200"/>
            <a:ext cx="76200" cy="990600"/>
          </a:xfrm>
          <a:prstGeom prst="straightConnector1">
            <a:avLst/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9" name="Google Shape;489;p53"/>
          <p:cNvSpPr/>
          <p:nvPr/>
        </p:nvSpPr>
        <p:spPr>
          <a:xfrm>
            <a:off x="2286000" y="4419600"/>
            <a:ext cx="406400" cy="838200"/>
          </a:xfrm>
          <a:custGeom>
            <a:rect b="b" l="l" r="r" t="t"/>
            <a:pathLst>
              <a:path extrusionOk="0" h="864" w="352">
                <a:moveTo>
                  <a:pt x="0" y="0"/>
                </a:moveTo>
                <a:cubicBezTo>
                  <a:pt x="160" y="72"/>
                  <a:pt x="320" y="144"/>
                  <a:pt x="336" y="240"/>
                </a:cubicBezTo>
                <a:cubicBezTo>
                  <a:pt x="352" y="336"/>
                  <a:pt x="120" y="472"/>
                  <a:pt x="96" y="576"/>
                </a:cubicBezTo>
                <a:cubicBezTo>
                  <a:pt x="72" y="680"/>
                  <a:pt x="132" y="772"/>
                  <a:pt x="192" y="864"/>
                </a:cubicBezTo>
              </a:path>
            </a:pathLst>
          </a:cu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1739900" y="3962400"/>
            <a:ext cx="317500" cy="304800"/>
          </a:xfrm>
          <a:custGeom>
            <a:rect b="b" l="l" r="r" t="t"/>
            <a:pathLst>
              <a:path extrusionOk="0" h="192" w="200">
                <a:moveTo>
                  <a:pt x="152" y="0"/>
                </a:moveTo>
                <a:cubicBezTo>
                  <a:pt x="76" y="32"/>
                  <a:pt x="0" y="64"/>
                  <a:pt x="8" y="96"/>
                </a:cubicBezTo>
                <a:cubicBezTo>
                  <a:pt x="16" y="128"/>
                  <a:pt x="168" y="176"/>
                  <a:pt x="200" y="192"/>
                </a:cubicBezTo>
              </a:path>
            </a:pathLst>
          </a:cu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53"/>
          <p:cNvSpPr txBox="1"/>
          <p:nvPr/>
        </p:nvSpPr>
        <p:spPr>
          <a:xfrm>
            <a:off x="1905001" y="3962401"/>
            <a:ext cx="4794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1" i="0" sz="2400" u="none" cap="none" strike="noStrike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92" name="Google Shape;492;p53"/>
          <p:cNvSpPr txBox="1"/>
          <p:nvPr/>
        </p:nvSpPr>
        <p:spPr>
          <a:xfrm>
            <a:off x="4267201" y="3505201"/>
            <a:ext cx="4794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1" i="0" sz="2400" u="none" cap="none" strike="noStrike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93" name="Google Shape;493;p53"/>
          <p:cNvSpPr/>
          <p:nvPr/>
        </p:nvSpPr>
        <p:spPr>
          <a:xfrm>
            <a:off x="4572000" y="3581400"/>
            <a:ext cx="165100" cy="228600"/>
          </a:xfrm>
          <a:custGeom>
            <a:rect b="b" l="l" r="r" t="t"/>
            <a:pathLst>
              <a:path extrusionOk="0" h="144" w="104">
                <a:moveTo>
                  <a:pt x="48" y="0"/>
                </a:moveTo>
                <a:cubicBezTo>
                  <a:pt x="76" y="12"/>
                  <a:pt x="104" y="24"/>
                  <a:pt x="96" y="48"/>
                </a:cubicBezTo>
                <a:cubicBezTo>
                  <a:pt x="88" y="72"/>
                  <a:pt x="44" y="108"/>
                  <a:pt x="0" y="144"/>
                </a:cubicBezTo>
              </a:path>
            </a:pathLst>
          </a:cu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53"/>
          <p:cNvSpPr/>
          <p:nvPr/>
        </p:nvSpPr>
        <p:spPr>
          <a:xfrm>
            <a:off x="3200400" y="3733800"/>
            <a:ext cx="762000" cy="68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5" name="Google Shape;495;p53"/>
          <p:cNvCxnSpPr>
            <a:stCxn id="494" idx="4"/>
            <a:endCxn id="484" idx="7"/>
          </p:cNvCxnSpPr>
          <p:nvPr/>
        </p:nvCxnSpPr>
        <p:spPr>
          <a:xfrm rot="5400000">
            <a:off x="2751450" y="4528350"/>
            <a:ext cx="938700" cy="721200"/>
          </a:xfrm>
          <a:prstGeom prst="curvedConnector3">
            <a:avLst>
              <a:gd fmla="val 44648" name="adj1"/>
            </a:avLst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6" name="Google Shape;496;p53"/>
          <p:cNvCxnSpPr>
            <a:stCxn id="492" idx="2"/>
            <a:endCxn id="485" idx="0"/>
          </p:cNvCxnSpPr>
          <p:nvPr/>
        </p:nvCxnSpPr>
        <p:spPr>
          <a:xfrm rot="5400000">
            <a:off x="3846464" y="4216464"/>
            <a:ext cx="852600" cy="468300"/>
          </a:xfrm>
          <a:prstGeom prst="curvedConnector3">
            <a:avLst>
              <a:gd fmla="val 55669" name="adj1"/>
            </a:avLst>
          </a:prstGeom>
          <a:noFill/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7" name="Google Shape;497;p53"/>
          <p:cNvSpPr/>
          <p:nvPr/>
        </p:nvSpPr>
        <p:spPr>
          <a:xfrm>
            <a:off x="5029200" y="1828800"/>
            <a:ext cx="5638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2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rules for protocol participants and the intruder define a nondeterministic state transition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2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exhaustively enumerate all graph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Mur</a:t>
            </a:r>
            <a:r>
              <a:rPr b="0" i="0" lang="en-US" sz="2800" u="none" cap="none" strike="noStrik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j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verify whether specified security conditions hold in every reachable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not, the path to the violating node will describe the attack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2989264" y="5715001"/>
            <a:ext cx="19891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rgbClr val="FF9966"/>
                </a:solidFill>
                <a:latin typeface="Verdana"/>
                <a:ea typeface="Verdana"/>
                <a:cs typeface="Verdana"/>
                <a:sym typeface="Verdana"/>
              </a:rPr>
              <a:t>Correctness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rgbClr val="FF9966"/>
                </a:solidFill>
                <a:latin typeface="Verdana"/>
                <a:ea typeface="Verdana"/>
                <a:cs typeface="Verdana"/>
                <a:sym typeface="Verdana"/>
              </a:rPr>
              <a:t>condition violated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type="title"/>
          </p:nvPr>
        </p:nvSpPr>
        <p:spPr>
          <a:xfrm>
            <a:off x="1930400" y="228600"/>
            <a:ext cx="82296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Does Mur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j </a:t>
            </a:r>
            <a:r>
              <a:rPr lang="en-US"/>
              <a:t>Find a Violation?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1981200" y="1600200"/>
            <a:ext cx="8178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Bad abstraction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Removed too much detail from the protocol when constructing the abstract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Add the piece that fixes the bug and repeat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This is part of the rational reconstruction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Genuine attack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Yay! Hooray!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Attacks found by formal analysis are usually quite strong: independent of specific cryptographic schemes, OS implementation,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Test an implementation of the protocol, if available</a:t>
            </a:r>
            <a:endParaRPr sz="2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“Basic” SSL 3.0</a:t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55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55"/>
          <p:cNvCxnSpPr/>
          <p:nvPr/>
        </p:nvCxnSpPr>
        <p:spPr>
          <a:xfrm>
            <a:off x="5116514" y="35814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13" name="Google Shape;513;p55"/>
          <p:cNvSpPr txBox="1"/>
          <p:nvPr/>
        </p:nvSpPr>
        <p:spPr>
          <a:xfrm>
            <a:off x="6248401" y="2590801"/>
            <a:ext cx="19549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=3.0,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(S,K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5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5"/>
          <p:cNvSpPr txBox="1"/>
          <p:nvPr/>
        </p:nvSpPr>
        <p:spPr>
          <a:xfrm>
            <a:off x="3284538" y="1801814"/>
            <a:ext cx="22082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=3.0, suite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55"/>
          <p:cNvCxnSpPr/>
          <p:nvPr/>
        </p:nvCxnSpPr>
        <p:spPr>
          <a:xfrm flipH="1" rot="10800000">
            <a:off x="3429000" y="45227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7" name="Google Shape;517;p55"/>
          <p:cNvSpPr txBox="1"/>
          <p:nvPr/>
        </p:nvSpPr>
        <p:spPr>
          <a:xfrm>
            <a:off x="3344864" y="4114800"/>
            <a:ext cx="11509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5"/>
          <p:cNvSpPr txBox="1"/>
          <p:nvPr/>
        </p:nvSpPr>
        <p:spPr>
          <a:xfrm>
            <a:off x="3402014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5"/>
          <p:cNvSpPr txBox="1"/>
          <p:nvPr/>
        </p:nvSpPr>
        <p:spPr>
          <a:xfrm>
            <a:off x="3711575" y="4724401"/>
            <a:ext cx="42588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protocol is correct, C and S 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secret key material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 this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5"/>
          <p:cNvSpPr txBox="1"/>
          <p:nvPr/>
        </p:nvSpPr>
        <p:spPr>
          <a:xfrm>
            <a:off x="6613342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Version Consistency Fails!</a:t>
            </a:r>
            <a:endParaRPr/>
          </a:p>
        </p:txBody>
      </p:sp>
      <p:sp>
        <p:nvSpPr>
          <p:cNvPr id="526" name="Google Shape;526;p56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56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8" name="Google Shape;528;p56"/>
          <p:cNvCxnSpPr/>
          <p:nvPr/>
        </p:nvCxnSpPr>
        <p:spPr>
          <a:xfrm>
            <a:off x="5116514" y="35814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29" name="Google Shape;529;p56"/>
          <p:cNvSpPr txBox="1"/>
          <p:nvPr/>
        </p:nvSpPr>
        <p:spPr>
          <a:xfrm>
            <a:off x="6248401" y="2590801"/>
            <a:ext cx="19950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0" lang="en-US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2.0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sig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(S,K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6"/>
          <p:cNvSpPr txBox="1"/>
          <p:nvPr/>
        </p:nvSpPr>
        <p:spPr>
          <a:xfrm>
            <a:off x="3265488" y="1801814"/>
            <a:ext cx="22479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0" lang="en-US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2.0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, suite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56"/>
          <p:cNvCxnSpPr/>
          <p:nvPr/>
        </p:nvCxnSpPr>
        <p:spPr>
          <a:xfrm flipH="1" rot="10800000">
            <a:off x="3429000" y="45227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3" name="Google Shape;533;p56"/>
          <p:cNvSpPr txBox="1"/>
          <p:nvPr/>
        </p:nvSpPr>
        <p:spPr>
          <a:xfrm>
            <a:off x="3344864" y="4114800"/>
            <a:ext cx="11509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3424238" y="5170489"/>
            <a:ext cx="48885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 and S end up communicating using SSL 2.0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(weaker earlier version of the protocol)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191000" y="1524001"/>
            <a:ext cx="1009650" cy="981075"/>
          </a:xfrm>
          <a:prstGeom prst="irregularSeal2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3265488" y="2590800"/>
            <a:ext cx="2830512" cy="762000"/>
          </a:xfrm>
          <a:prstGeom prst="wedgeRectCallout">
            <a:avLst>
              <a:gd fmla="val 55273" name="adj1"/>
              <a:gd fmla="val -27917" name="adj2"/>
            </a:avLst>
          </a:prstGeom>
          <a:noFill/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Server is fooled into thinking he is communicating with a client who supports only SSL 2.0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/>
          <p:nvPr>
            <p:ph idx="1" type="body"/>
          </p:nvPr>
        </p:nvSpPr>
        <p:spPr>
          <a:xfrm>
            <a:off x="1981200" y="1600200"/>
            <a:ext cx="8255000" cy="50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struct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select (KeyExchangeAlgorithm)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   case rsa: EncryptedPreMasterSecret;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   case diffie_hellman: ClientDiffieHellmanPublic;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} exchange_keys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} ClientKeyExchange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struct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ProtocolVersion client_version;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   opaque random[46];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/>
              <a:t>} PreMasterSecret</a:t>
            </a:r>
            <a:endParaRPr/>
          </a:p>
        </p:txBody>
      </p:sp>
      <p:sp>
        <p:nvSpPr>
          <p:cNvPr id="542" name="Google Shape;542;p5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Case of Bad Abstraction</a:t>
            </a:r>
            <a:endParaRPr/>
          </a:p>
        </p:txBody>
      </p:sp>
      <p:sp>
        <p:nvSpPr>
          <p:cNvPr id="543" name="Google Shape;543;p57"/>
          <p:cNvSpPr/>
          <p:nvPr/>
        </p:nvSpPr>
        <p:spPr>
          <a:xfrm>
            <a:off x="7086600" y="1600200"/>
            <a:ext cx="3429000" cy="457200"/>
          </a:xfrm>
          <a:prstGeom prst="wedgeRectCallout">
            <a:avLst>
              <a:gd fmla="val 1019" name="adj1"/>
              <a:gd fmla="val 137153" name="adj2"/>
            </a:avLst>
          </a:prstGeom>
          <a:noFill/>
          <a:ln cap="flat" cmpd="sng" w="285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Model this as {Version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, 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7"/>
          <p:cNvSpPr/>
          <p:nvPr/>
        </p:nvSpPr>
        <p:spPr>
          <a:xfrm>
            <a:off x="2133600" y="5029200"/>
            <a:ext cx="5257800" cy="838200"/>
          </a:xfrm>
          <a:prstGeom prst="ellipse">
            <a:avLst/>
          </a:prstGeom>
          <a:noFill/>
          <a:ln cap="flat" cmpd="sng" w="28575">
            <a:solidFill>
              <a:srgbClr val="99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7"/>
          <p:cNvSpPr txBox="1"/>
          <p:nvPr/>
        </p:nvSpPr>
        <p:spPr>
          <a:xfrm>
            <a:off x="4940300" y="4662488"/>
            <a:ext cx="5118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This piece matters!  Need to add it to the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7"/>
          <p:cNvSpPr/>
          <p:nvPr/>
        </p:nvSpPr>
        <p:spPr>
          <a:xfrm>
            <a:off x="8382000" y="1524000"/>
            <a:ext cx="1143000" cy="609600"/>
          </a:xfrm>
          <a:prstGeom prst="ellipse">
            <a:avLst/>
          </a:prstGeom>
          <a:noFill/>
          <a:ln cap="flat" cmpd="sng" w="28575">
            <a:solidFill>
              <a:srgbClr val="99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Better “basic” SSL</a:t>
            </a:r>
            <a:endParaRPr/>
          </a:p>
        </p:txBody>
      </p:sp>
      <p:sp>
        <p:nvSpPr>
          <p:cNvPr id="552" name="Google Shape;552;p58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58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58"/>
          <p:cNvCxnSpPr/>
          <p:nvPr/>
        </p:nvCxnSpPr>
        <p:spPr>
          <a:xfrm>
            <a:off x="5116514" y="35814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55" name="Google Shape;555;p58"/>
          <p:cNvSpPr txBox="1"/>
          <p:nvPr/>
        </p:nvSpPr>
        <p:spPr>
          <a:xfrm>
            <a:off x="6248401" y="2590801"/>
            <a:ext cx="19549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=3.0, suite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sig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ca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(S,K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8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8"/>
          <p:cNvSpPr txBox="1"/>
          <p:nvPr/>
        </p:nvSpPr>
        <p:spPr>
          <a:xfrm>
            <a:off x="3284538" y="1801814"/>
            <a:ext cx="22082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C, 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=3.0, suite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58"/>
          <p:cNvCxnSpPr/>
          <p:nvPr/>
        </p:nvCxnSpPr>
        <p:spPr>
          <a:xfrm flipH="1" rot="10800000">
            <a:off x="3429000" y="45227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9" name="Google Shape;559;p58"/>
          <p:cNvSpPr txBox="1"/>
          <p:nvPr/>
        </p:nvSpPr>
        <p:spPr>
          <a:xfrm>
            <a:off x="3319464" y="4114800"/>
            <a:ext cx="1938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{Version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,Secret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8"/>
          <p:cNvSpPr txBox="1"/>
          <p:nvPr/>
        </p:nvSpPr>
        <p:spPr>
          <a:xfrm>
            <a:off x="3402014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3711575" y="4724401"/>
            <a:ext cx="42588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If the protocol is correct, C and S share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some secret key material 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at this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8"/>
          <p:cNvSpPr txBox="1"/>
          <p:nvPr/>
        </p:nvSpPr>
        <p:spPr>
          <a:xfrm>
            <a:off x="6613342" y="5541964"/>
            <a:ext cx="21004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switch to key derived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from secret</a:t>
            </a:r>
            <a:r>
              <a:rPr b="0" baseline="-2500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3276600" y="3276601"/>
            <a:ext cx="1524000" cy="676275"/>
          </a:xfrm>
          <a:prstGeom prst="wedgeRectCallout">
            <a:avLst>
              <a:gd fmla="val 1458" name="adj1"/>
              <a:gd fmla="val 88028" name="adj2"/>
            </a:avLst>
          </a:prstGeom>
          <a:noFill/>
          <a:ln cap="flat" cmpd="sng" w="28575">
            <a:solidFill>
              <a:srgbClr val="99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FF6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9FF66"/>
                </a:solidFill>
                <a:latin typeface="Tahoma"/>
                <a:ea typeface="Tahoma"/>
                <a:cs typeface="Tahoma"/>
                <a:sym typeface="Tahoma"/>
              </a:rPr>
              <a:t>Prevents version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FF6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9FF66"/>
                </a:solidFill>
                <a:latin typeface="Tahoma"/>
                <a:ea typeface="Tahoma"/>
                <a:cs typeface="Tahoma"/>
                <a:sym typeface="Tahoma"/>
              </a:rPr>
              <a:t>rollback attack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8"/>
          <p:cNvSpPr/>
          <p:nvPr/>
        </p:nvSpPr>
        <p:spPr>
          <a:xfrm>
            <a:off x="5257801" y="3810001"/>
            <a:ext cx="3324225" cy="600075"/>
          </a:xfrm>
          <a:prstGeom prst="wedgeRectCallout">
            <a:avLst>
              <a:gd fmla="val 60699" name="adj1"/>
              <a:gd fmla="val -21431" name="adj2"/>
            </a:avLst>
          </a:prstGeom>
          <a:noFill/>
          <a:ln cap="flat" cmpd="sng" w="28575">
            <a:solidFill>
              <a:srgbClr val="99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FF6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9FF66"/>
                </a:solidFill>
                <a:latin typeface="Tahoma"/>
                <a:ea typeface="Tahoma"/>
                <a:cs typeface="Tahoma"/>
                <a:sym typeface="Tahoma"/>
              </a:rPr>
              <a:t>Add rule to check that received version is equal to version in ClientHello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Incremental Protocols</a:t>
            </a:r>
            <a:endParaRPr i="1"/>
          </a:p>
        </p:txBody>
      </p:sp>
      <p:sp>
        <p:nvSpPr>
          <p:cNvPr id="570" name="Google Shape;570;p59"/>
          <p:cNvSpPr txBox="1"/>
          <p:nvPr>
            <p:ph idx="1" type="body"/>
          </p:nvPr>
        </p:nvSpPr>
        <p:spPr>
          <a:xfrm>
            <a:off x="2133600" y="1752601"/>
            <a:ext cx="7848600" cy="439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A = Basic protocol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B = A + version consistency check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 = B + certificates for both public keys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Authentication for client + Authentication for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E = D + verification (Finished) messages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Prevention of version and crypto suite attacks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F = E + nonces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Prevention of replay attacks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G = “Correct” subset of SSL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/>
              <a:t>Additional crypto considerations (black art) give SSL 3.0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"/>
          <p:cNvSpPr/>
          <p:nvPr/>
        </p:nvSpPr>
        <p:spPr>
          <a:xfrm>
            <a:off x="3683000" y="1751014"/>
            <a:ext cx="48514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Ste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Ste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0" i="0" sz="20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Secret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0"/>
          <p:cNvSpPr/>
          <p:nvPr/>
        </p:nvSpPr>
        <p:spPr>
          <a:xfrm>
            <a:off x="2212975" y="1870075"/>
            <a:ext cx="1054100" cy="203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7" name="Google Shape;577;p60"/>
          <p:cNvSpPr/>
          <p:nvPr/>
        </p:nvSpPr>
        <p:spPr>
          <a:xfrm>
            <a:off x="8915400" y="1870075"/>
            <a:ext cx="1054100" cy="203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60"/>
          <p:cNvSpPr/>
          <p:nvPr/>
        </p:nvSpPr>
        <p:spPr>
          <a:xfrm>
            <a:off x="2495550" y="2584450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0"/>
          <p:cNvSpPr/>
          <p:nvPr/>
        </p:nvSpPr>
        <p:spPr>
          <a:xfrm>
            <a:off x="9188450" y="2584450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60"/>
          <p:cNvCxnSpPr/>
          <p:nvPr/>
        </p:nvCxnSpPr>
        <p:spPr>
          <a:xfrm>
            <a:off x="6616701" y="22860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1" name="Google Shape;581;p60"/>
          <p:cNvCxnSpPr/>
          <p:nvPr/>
        </p:nvCxnSpPr>
        <p:spPr>
          <a:xfrm>
            <a:off x="6616701" y="29464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582" name="Google Shape;582;p60"/>
          <p:cNvCxnSpPr/>
          <p:nvPr/>
        </p:nvCxnSpPr>
        <p:spPr>
          <a:xfrm>
            <a:off x="6702426" y="36068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3" name="Google Shape;583;p60"/>
          <p:cNvSpPr/>
          <p:nvPr/>
        </p:nvSpPr>
        <p:spPr>
          <a:xfrm>
            <a:off x="8243889" y="3149601"/>
            <a:ext cx="50958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baseline="-2500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6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Attack on Protocol B</a:t>
            </a:r>
            <a:endParaRPr/>
          </a:p>
        </p:txBody>
      </p:sp>
      <p:sp>
        <p:nvSpPr>
          <p:cNvPr id="585" name="Google Shape;585;p60"/>
          <p:cNvSpPr txBox="1"/>
          <p:nvPr>
            <p:ph idx="1" type="body"/>
          </p:nvPr>
        </p:nvSpPr>
        <p:spPr>
          <a:xfrm>
            <a:off x="2133600" y="4457700"/>
            <a:ext cx="8178800" cy="9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Intruder in the middle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Replaces server key by intruder’s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Intercepts secret from client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Simulates client to server, server to client</a:t>
            </a:r>
            <a:endParaRPr/>
          </a:p>
        </p:txBody>
      </p:sp>
      <p:sp>
        <p:nvSpPr>
          <p:cNvPr id="586" name="Google Shape;586;p60"/>
          <p:cNvSpPr/>
          <p:nvPr/>
        </p:nvSpPr>
        <p:spPr>
          <a:xfrm>
            <a:off x="5562600" y="1870075"/>
            <a:ext cx="1054100" cy="203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0"/>
          <p:cNvCxnSpPr/>
          <p:nvPr/>
        </p:nvCxnSpPr>
        <p:spPr>
          <a:xfrm>
            <a:off x="3273426" y="22860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8" name="Google Shape;588;p60"/>
          <p:cNvCxnSpPr/>
          <p:nvPr/>
        </p:nvCxnSpPr>
        <p:spPr>
          <a:xfrm>
            <a:off x="3273426" y="29464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589" name="Google Shape;589;p60"/>
          <p:cNvCxnSpPr/>
          <p:nvPr/>
        </p:nvCxnSpPr>
        <p:spPr>
          <a:xfrm>
            <a:off x="3429001" y="3581400"/>
            <a:ext cx="2289175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0" name="Google Shape;590;p60"/>
          <p:cNvSpPr/>
          <p:nvPr/>
        </p:nvSpPr>
        <p:spPr>
          <a:xfrm>
            <a:off x="7010400" y="1751014"/>
            <a:ext cx="22098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Ste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Ste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i="0" sz="2000" u="none" cap="none" strike="noStrik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Secret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0"/>
          <p:cNvSpPr/>
          <p:nvPr/>
        </p:nvSpPr>
        <p:spPr>
          <a:xfrm>
            <a:off x="4954589" y="3181350"/>
            <a:ext cx="415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Solution: Certificate Authority</a:t>
            </a:r>
            <a:endParaRPr/>
          </a:p>
        </p:txBody>
      </p:sp>
      <p:sp>
        <p:nvSpPr>
          <p:cNvPr id="597" name="Google Shape;597;p61"/>
          <p:cNvSpPr txBox="1"/>
          <p:nvPr>
            <p:ph idx="1" type="body"/>
          </p:nvPr>
        </p:nvSpPr>
        <p:spPr>
          <a:xfrm>
            <a:off x="1981200" y="5181600"/>
            <a:ext cx="8178800" cy="6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Defeats previous attack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But client is not authenticated to the server ...</a:t>
            </a:r>
            <a:endParaRPr/>
          </a:p>
        </p:txBody>
      </p:sp>
      <p:sp>
        <p:nvSpPr>
          <p:cNvPr id="598" name="Google Shape;598;p61"/>
          <p:cNvSpPr/>
          <p:nvPr/>
        </p:nvSpPr>
        <p:spPr>
          <a:xfrm>
            <a:off x="3652838" y="2208214"/>
            <a:ext cx="48514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Suite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Suite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S, K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Secret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2406650" y="2368550"/>
            <a:ext cx="1054100" cy="203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61"/>
          <p:cNvSpPr/>
          <p:nvPr/>
        </p:nvSpPr>
        <p:spPr>
          <a:xfrm>
            <a:off x="8655050" y="2368550"/>
            <a:ext cx="1054100" cy="203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1" name="Google Shape;601;p61"/>
          <p:cNvSpPr/>
          <p:nvPr/>
        </p:nvSpPr>
        <p:spPr>
          <a:xfrm>
            <a:off x="2689225" y="3082925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1"/>
          <p:cNvSpPr/>
          <p:nvPr/>
        </p:nvSpPr>
        <p:spPr>
          <a:xfrm>
            <a:off x="8937625" y="3082925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61"/>
          <p:cNvCxnSpPr/>
          <p:nvPr/>
        </p:nvCxnSpPr>
        <p:spPr>
          <a:xfrm>
            <a:off x="3467100" y="2784475"/>
            <a:ext cx="5181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4" name="Google Shape;604;p61"/>
          <p:cNvCxnSpPr/>
          <p:nvPr/>
        </p:nvCxnSpPr>
        <p:spPr>
          <a:xfrm>
            <a:off x="3467100" y="3444875"/>
            <a:ext cx="5105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05" name="Google Shape;605;p61"/>
          <p:cNvCxnSpPr/>
          <p:nvPr/>
        </p:nvCxnSpPr>
        <p:spPr>
          <a:xfrm>
            <a:off x="3467100" y="4105275"/>
            <a:ext cx="5181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6" name="Google Shape;606;p61"/>
          <p:cNvSpPr/>
          <p:nvPr/>
        </p:nvSpPr>
        <p:spPr>
          <a:xfrm>
            <a:off x="6662739" y="3644900"/>
            <a:ext cx="4524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baseline="-2500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SSL / TLS in the Real World</a:t>
            </a:r>
            <a:endParaRPr/>
          </a:p>
        </p:txBody>
      </p:sp>
      <p:pic>
        <p:nvPicPr>
          <p:cNvPr descr="wellsfargo"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1333500"/>
            <a:ext cx="74168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8305800" y="6096000"/>
            <a:ext cx="457200" cy="457200"/>
          </a:xfrm>
          <a:prstGeom prst="irregularSeal1">
            <a:avLst/>
          </a:prstGeom>
          <a:noFill/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Replay Attacks</a:t>
            </a:r>
            <a:endParaRPr/>
          </a:p>
        </p:txBody>
      </p:sp>
      <p:sp>
        <p:nvSpPr>
          <p:cNvPr id="612" name="Google Shape;612;p62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Network eavesdropper can record messages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If protocol is deterministic, then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Eavesdropper can replay client messages to server,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Eavesdropper can replay server message to client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This is a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In each session, each party should be guaranteed that the other is a live participant in the session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Each run of each protocol should contain at least one new value generated by each party, included in messages, and checked before session is considered done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 txBox="1"/>
          <p:nvPr>
            <p:ph type="title"/>
          </p:nvPr>
        </p:nvSpPr>
        <p:spPr>
          <a:xfrm>
            <a:off x="1828800" y="-76200"/>
            <a:ext cx="86868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“Core” SSL Handshake with server auth (only)</a:t>
            </a:r>
            <a:endParaRPr/>
          </a:p>
        </p:txBody>
      </p:sp>
      <p:sp>
        <p:nvSpPr>
          <p:cNvPr id="618" name="Google Shape;618;p63"/>
          <p:cNvSpPr/>
          <p:nvPr/>
        </p:nvSpPr>
        <p:spPr>
          <a:xfrm>
            <a:off x="1981200" y="19970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63"/>
          <p:cNvCxnSpPr/>
          <p:nvPr/>
        </p:nvCxnSpPr>
        <p:spPr>
          <a:xfrm flipH="1" rot="10800000">
            <a:off x="3467100" y="2209800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0" name="Google Shape;620;p63"/>
          <p:cNvCxnSpPr/>
          <p:nvPr/>
        </p:nvCxnSpPr>
        <p:spPr>
          <a:xfrm>
            <a:off x="5116514" y="3505200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21" name="Google Shape;621;p63"/>
          <p:cNvSpPr txBox="1"/>
          <p:nvPr/>
        </p:nvSpPr>
        <p:spPr>
          <a:xfrm>
            <a:off x="6553200" y="2362201"/>
            <a:ext cx="23102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suite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(S,K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“ServerHelloDone”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3"/>
          <p:cNvSpPr/>
          <p:nvPr/>
        </p:nvSpPr>
        <p:spPr>
          <a:xfrm>
            <a:off x="8928100" y="1920876"/>
            <a:ext cx="1054100" cy="40989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3"/>
          <p:cNvSpPr txBox="1"/>
          <p:nvPr/>
        </p:nvSpPr>
        <p:spPr>
          <a:xfrm>
            <a:off x="3498851" y="1801813"/>
            <a:ext cx="2701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Version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suite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63"/>
          <p:cNvCxnSpPr/>
          <p:nvPr/>
        </p:nvCxnSpPr>
        <p:spPr>
          <a:xfrm flipH="1" rot="10800000">
            <a:off x="3429000" y="4294188"/>
            <a:ext cx="3162300" cy="12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5" name="Google Shape;625;p63"/>
          <p:cNvSpPr txBox="1"/>
          <p:nvPr/>
        </p:nvSpPr>
        <p:spPr>
          <a:xfrm>
            <a:off x="3497264" y="3886200"/>
            <a:ext cx="2390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{Version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,Secret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63"/>
          <p:cNvCxnSpPr/>
          <p:nvPr/>
        </p:nvCxnSpPr>
        <p:spPr>
          <a:xfrm>
            <a:off x="3505200" y="5475288"/>
            <a:ext cx="3290888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63"/>
          <p:cNvCxnSpPr/>
          <p:nvPr/>
        </p:nvCxnSpPr>
        <p:spPr>
          <a:xfrm>
            <a:off x="5192714" y="5932488"/>
            <a:ext cx="326548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28" name="Google Shape;628;p63"/>
          <p:cNvSpPr txBox="1"/>
          <p:nvPr/>
        </p:nvSpPr>
        <p:spPr>
          <a:xfrm>
            <a:off x="5638800" y="5562600"/>
            <a:ext cx="3416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Hash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sequence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3"/>
          <p:cNvSpPr txBox="1"/>
          <p:nvPr/>
        </p:nvSpPr>
        <p:spPr>
          <a:xfrm>
            <a:off x="3505200" y="5040314"/>
            <a:ext cx="341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sequence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63"/>
          <p:cNvCxnSpPr/>
          <p:nvPr/>
        </p:nvCxnSpPr>
        <p:spPr>
          <a:xfrm>
            <a:off x="3429000" y="4789489"/>
            <a:ext cx="5410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31" name="Google Shape;631;p63"/>
          <p:cNvSpPr txBox="1"/>
          <p:nvPr/>
        </p:nvSpPr>
        <p:spPr>
          <a:xfrm>
            <a:off x="4627564" y="4572000"/>
            <a:ext cx="2916237" cy="3698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to negotiated cipher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3505201" y="2600326"/>
            <a:ext cx="2714625" cy="600075"/>
          </a:xfrm>
          <a:prstGeom prst="wedgeRectCallout">
            <a:avLst>
              <a:gd fmla="val 63474" name="adj1"/>
              <a:gd fmla="val -796" name="adj2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Server public key in certificate signed by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63"/>
          <p:cNvGrpSpPr/>
          <p:nvPr/>
        </p:nvGrpSpPr>
        <p:grpSpPr>
          <a:xfrm>
            <a:off x="5943601" y="1524000"/>
            <a:ext cx="3019425" cy="304800"/>
            <a:chOff x="4419600" y="1524000"/>
            <a:chExt cx="3019425" cy="304800"/>
          </a:xfrm>
        </p:grpSpPr>
        <p:sp>
          <p:nvSpPr>
            <p:cNvPr id="634" name="Google Shape;634;p63"/>
            <p:cNvSpPr/>
            <p:nvPr/>
          </p:nvSpPr>
          <p:spPr>
            <a:xfrm>
              <a:off x="4419600" y="1524000"/>
              <a:ext cx="3019425" cy="295275"/>
            </a:xfrm>
            <a:prstGeom prst="wedgeRectCallout">
              <a:avLst>
                <a:gd fmla="val 35463" name="adj1"/>
                <a:gd fmla="val 245646" name="adj2"/>
              </a:avLst>
            </a:prstGeom>
            <a:noFill/>
            <a:ln cap="flat" cmpd="sng" w="2857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Nonces to avoid replay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4419600" y="1533525"/>
              <a:ext cx="3019425" cy="295275"/>
            </a:xfrm>
            <a:prstGeom prst="wedgeRectCallout">
              <a:avLst>
                <a:gd fmla="val -45610" name="adj1"/>
                <a:gd fmla="val 123065" name="adj2"/>
              </a:avLst>
            </a:prstGeom>
            <a:noFill/>
            <a:ln cap="flat" cmpd="sng" w="28575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63"/>
          <p:cNvSpPr/>
          <p:nvPr/>
        </p:nvSpPr>
        <p:spPr>
          <a:xfrm>
            <a:off x="2362200" y="6019801"/>
            <a:ext cx="2895600" cy="600075"/>
          </a:xfrm>
          <a:prstGeom prst="wedgeRectCallout">
            <a:avLst>
              <a:gd fmla="val 40176" name="adj1"/>
              <a:gd fmla="val -112316" name="adj2"/>
            </a:avLst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Hash messages to confirm consistent views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4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Anomaly  (Protocol F)</a:t>
            </a:r>
            <a:endParaRPr/>
          </a:p>
        </p:txBody>
      </p:sp>
      <p:sp>
        <p:nvSpPr>
          <p:cNvPr id="642" name="Google Shape;642;p64"/>
          <p:cNvSpPr/>
          <p:nvPr/>
        </p:nvSpPr>
        <p:spPr>
          <a:xfrm>
            <a:off x="2292350" y="177165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p64"/>
          <p:cNvSpPr/>
          <p:nvPr/>
        </p:nvSpPr>
        <p:spPr>
          <a:xfrm>
            <a:off x="2562225" y="3667125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64"/>
          <p:cNvCxnSpPr/>
          <p:nvPr/>
        </p:nvCxnSpPr>
        <p:spPr>
          <a:xfrm>
            <a:off x="3441700" y="2416175"/>
            <a:ext cx="5080000" cy="15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5" name="Google Shape;645;p64"/>
          <p:cNvSpPr/>
          <p:nvPr/>
        </p:nvSpPr>
        <p:spPr>
          <a:xfrm>
            <a:off x="8655050" y="187325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64"/>
          <p:cNvSpPr/>
          <p:nvPr/>
        </p:nvSpPr>
        <p:spPr>
          <a:xfrm>
            <a:off x="8937625" y="3667125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7" name="Google Shape;647;p64"/>
          <p:cNvCxnSpPr/>
          <p:nvPr/>
        </p:nvCxnSpPr>
        <p:spPr>
          <a:xfrm flipH="1" rot="10800000">
            <a:off x="3441700" y="3065463"/>
            <a:ext cx="50546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48" name="Google Shape;648;p64"/>
          <p:cNvCxnSpPr/>
          <p:nvPr/>
        </p:nvCxnSpPr>
        <p:spPr>
          <a:xfrm flipH="1" rot="10800000">
            <a:off x="3441700" y="5478463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9" name="Google Shape;649;p64"/>
          <p:cNvCxnSpPr/>
          <p:nvPr/>
        </p:nvCxnSpPr>
        <p:spPr>
          <a:xfrm>
            <a:off x="7505700" y="481647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50" name="Google Shape;650;p64"/>
          <p:cNvCxnSpPr/>
          <p:nvPr/>
        </p:nvCxnSpPr>
        <p:spPr>
          <a:xfrm flipH="1" rot="10800000">
            <a:off x="3441700" y="4754563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51" name="Google Shape;651;p64"/>
          <p:cNvCxnSpPr/>
          <p:nvPr/>
        </p:nvCxnSpPr>
        <p:spPr>
          <a:xfrm>
            <a:off x="7531100" y="546417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52" name="Google Shape;652;p64"/>
          <p:cNvCxnSpPr/>
          <p:nvPr/>
        </p:nvCxnSpPr>
        <p:spPr>
          <a:xfrm>
            <a:off x="3365500" y="3924300"/>
            <a:ext cx="5295900" cy="0"/>
          </a:xfrm>
          <a:prstGeom prst="straightConnector1">
            <a:avLst/>
          </a:prstGeom>
          <a:noFill/>
          <a:ln cap="flat" cmpd="sng" w="38100">
            <a:solidFill>
              <a:srgbClr val="969696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53" name="Google Shape;653;p64"/>
          <p:cNvSpPr txBox="1"/>
          <p:nvPr/>
        </p:nvSpPr>
        <p:spPr>
          <a:xfrm>
            <a:off x="5083176" y="1804988"/>
            <a:ext cx="1776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Suite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4"/>
          <p:cNvSpPr txBox="1"/>
          <p:nvPr/>
        </p:nvSpPr>
        <p:spPr>
          <a:xfrm>
            <a:off x="5089525" y="2541588"/>
            <a:ext cx="176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Suite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4"/>
          <p:cNvSpPr txBox="1"/>
          <p:nvPr/>
        </p:nvSpPr>
        <p:spPr>
          <a:xfrm>
            <a:off x="5788025" y="30495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4175126" y="3671888"/>
            <a:ext cx="384651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Switch to negotiated cipher</a:t>
            </a:r>
            <a:endParaRPr b="0" i="0" sz="24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4"/>
          <p:cNvSpPr txBox="1"/>
          <p:nvPr/>
        </p:nvSpPr>
        <p:spPr>
          <a:xfrm>
            <a:off x="3781426" y="42560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4"/>
          <p:cNvSpPr txBox="1"/>
          <p:nvPr/>
        </p:nvSpPr>
        <p:spPr>
          <a:xfrm>
            <a:off x="6664326" y="42687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4"/>
          <p:cNvSpPr txBox="1"/>
          <p:nvPr/>
        </p:nvSpPr>
        <p:spPr>
          <a:xfrm>
            <a:off x="3922713" y="499110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4"/>
          <p:cNvSpPr txBox="1"/>
          <p:nvPr/>
        </p:nvSpPr>
        <p:spPr>
          <a:xfrm>
            <a:off x="6969125" y="5006975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Anomaly  (Protocol F)</a:t>
            </a:r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2292350" y="177165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65"/>
          <p:cNvSpPr/>
          <p:nvPr/>
        </p:nvSpPr>
        <p:spPr>
          <a:xfrm>
            <a:off x="2562225" y="3667125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65"/>
          <p:cNvCxnSpPr/>
          <p:nvPr/>
        </p:nvCxnSpPr>
        <p:spPr>
          <a:xfrm>
            <a:off x="3441700" y="2416175"/>
            <a:ext cx="5080000" cy="15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65"/>
          <p:cNvSpPr/>
          <p:nvPr/>
        </p:nvSpPr>
        <p:spPr>
          <a:xfrm>
            <a:off x="8655050" y="187325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65"/>
          <p:cNvSpPr/>
          <p:nvPr/>
        </p:nvSpPr>
        <p:spPr>
          <a:xfrm>
            <a:off x="8937625" y="3667125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65"/>
          <p:cNvCxnSpPr/>
          <p:nvPr/>
        </p:nvCxnSpPr>
        <p:spPr>
          <a:xfrm flipH="1" rot="10800000">
            <a:off x="3441700" y="3065463"/>
            <a:ext cx="50546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2" name="Google Shape;672;p65"/>
          <p:cNvCxnSpPr/>
          <p:nvPr/>
        </p:nvCxnSpPr>
        <p:spPr>
          <a:xfrm flipH="1" rot="10800000">
            <a:off x="3441700" y="5478463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3" name="Google Shape;673;p65"/>
          <p:cNvCxnSpPr/>
          <p:nvPr/>
        </p:nvCxnSpPr>
        <p:spPr>
          <a:xfrm>
            <a:off x="7505700" y="481647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4" name="Google Shape;674;p65"/>
          <p:cNvCxnSpPr/>
          <p:nvPr/>
        </p:nvCxnSpPr>
        <p:spPr>
          <a:xfrm flipH="1" rot="10800000">
            <a:off x="3441700" y="4754563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5" name="Google Shape;675;p65"/>
          <p:cNvCxnSpPr/>
          <p:nvPr/>
        </p:nvCxnSpPr>
        <p:spPr>
          <a:xfrm>
            <a:off x="7531100" y="546417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6" name="Google Shape;676;p65"/>
          <p:cNvCxnSpPr/>
          <p:nvPr/>
        </p:nvCxnSpPr>
        <p:spPr>
          <a:xfrm>
            <a:off x="3365500" y="3924300"/>
            <a:ext cx="5295900" cy="0"/>
          </a:xfrm>
          <a:prstGeom prst="straightConnector1">
            <a:avLst/>
          </a:prstGeom>
          <a:noFill/>
          <a:ln cap="flat" cmpd="sng" w="38100">
            <a:solidFill>
              <a:srgbClr val="969696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77" name="Google Shape;677;p65"/>
          <p:cNvSpPr txBox="1"/>
          <p:nvPr/>
        </p:nvSpPr>
        <p:spPr>
          <a:xfrm>
            <a:off x="5083176" y="1804988"/>
            <a:ext cx="1776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Suite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5089525" y="2541588"/>
            <a:ext cx="176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Suite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5788025" y="304958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4175126" y="3671888"/>
            <a:ext cx="3846513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Switch to negotiated cipher</a:t>
            </a:r>
            <a:endParaRPr b="0" i="0" sz="24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5"/>
          <p:cNvSpPr txBox="1"/>
          <p:nvPr/>
        </p:nvSpPr>
        <p:spPr>
          <a:xfrm>
            <a:off x="3781426" y="42560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5"/>
          <p:cNvSpPr txBox="1"/>
          <p:nvPr/>
        </p:nvSpPr>
        <p:spPr>
          <a:xfrm>
            <a:off x="6664326" y="42687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5"/>
          <p:cNvSpPr txBox="1"/>
          <p:nvPr/>
        </p:nvSpPr>
        <p:spPr>
          <a:xfrm>
            <a:off x="3922713" y="499110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5"/>
          <p:cNvSpPr txBox="1"/>
          <p:nvPr/>
        </p:nvSpPr>
        <p:spPr>
          <a:xfrm>
            <a:off x="6940550" y="5038725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5"/>
          <p:cNvSpPr txBox="1"/>
          <p:nvPr/>
        </p:nvSpPr>
        <p:spPr>
          <a:xfrm>
            <a:off x="3810000" y="4191000"/>
            <a:ext cx="6985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5"/>
          <p:cNvSpPr txBox="1"/>
          <p:nvPr/>
        </p:nvSpPr>
        <p:spPr>
          <a:xfrm>
            <a:off x="7315200" y="4165600"/>
            <a:ext cx="6985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65"/>
          <p:cNvSpPr txBox="1"/>
          <p:nvPr/>
        </p:nvSpPr>
        <p:spPr>
          <a:xfrm rot="-1237119">
            <a:off x="5022850" y="1782763"/>
            <a:ext cx="2108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5"/>
          <p:cNvSpPr txBox="1"/>
          <p:nvPr/>
        </p:nvSpPr>
        <p:spPr>
          <a:xfrm rot="-1237119">
            <a:off x="5200650" y="2557463"/>
            <a:ext cx="2108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6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Protocol Resumption</a:t>
            </a:r>
            <a:endParaRPr/>
          </a:p>
        </p:txBody>
      </p:sp>
      <p:sp>
        <p:nvSpPr>
          <p:cNvPr id="694" name="Google Shape;694;p66"/>
          <p:cNvSpPr/>
          <p:nvPr/>
        </p:nvSpPr>
        <p:spPr>
          <a:xfrm>
            <a:off x="2184400" y="154940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2454275" y="3444875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Google Shape;696;p66"/>
          <p:cNvCxnSpPr/>
          <p:nvPr/>
        </p:nvCxnSpPr>
        <p:spPr>
          <a:xfrm>
            <a:off x="3400425" y="2603500"/>
            <a:ext cx="5080000" cy="15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7" name="Google Shape;697;p66"/>
          <p:cNvSpPr/>
          <p:nvPr/>
        </p:nvSpPr>
        <p:spPr>
          <a:xfrm>
            <a:off x="8547100" y="165100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8829675" y="3444875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66"/>
          <p:cNvCxnSpPr/>
          <p:nvPr/>
        </p:nvCxnSpPr>
        <p:spPr>
          <a:xfrm flipH="1" rot="10800000">
            <a:off x="3400425" y="3252788"/>
            <a:ext cx="50546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00" name="Google Shape;700;p66"/>
          <p:cNvCxnSpPr/>
          <p:nvPr/>
        </p:nvCxnSpPr>
        <p:spPr>
          <a:xfrm flipH="1" rot="10800000">
            <a:off x="3333750" y="5256213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1" name="Google Shape;701;p66"/>
          <p:cNvCxnSpPr/>
          <p:nvPr/>
        </p:nvCxnSpPr>
        <p:spPr>
          <a:xfrm>
            <a:off x="7435850" y="4070350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02" name="Google Shape;702;p66"/>
          <p:cNvCxnSpPr/>
          <p:nvPr/>
        </p:nvCxnSpPr>
        <p:spPr>
          <a:xfrm flipH="1" rot="10800000">
            <a:off x="3371850" y="4037013"/>
            <a:ext cx="1047750" cy="3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03" name="Google Shape;703;p66"/>
          <p:cNvCxnSpPr/>
          <p:nvPr/>
        </p:nvCxnSpPr>
        <p:spPr>
          <a:xfrm>
            <a:off x="7423150" y="524192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04" name="Google Shape;704;p66"/>
          <p:cNvSpPr txBox="1"/>
          <p:nvPr/>
        </p:nvSpPr>
        <p:spPr>
          <a:xfrm>
            <a:off x="3813176" y="2049463"/>
            <a:ext cx="3954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SessionId, Ver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3.0, N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3711576" y="3509963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6"/>
          <p:cNvSpPr txBox="1"/>
          <p:nvPr/>
        </p:nvSpPr>
        <p:spPr>
          <a:xfrm>
            <a:off x="6594476" y="3522663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66"/>
          <p:cNvSpPr txBox="1"/>
          <p:nvPr/>
        </p:nvSpPr>
        <p:spPr>
          <a:xfrm>
            <a:off x="3814763" y="476885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6"/>
          <p:cNvSpPr txBox="1"/>
          <p:nvPr/>
        </p:nvSpPr>
        <p:spPr>
          <a:xfrm>
            <a:off x="6851650" y="4756150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6"/>
          <p:cNvSpPr txBox="1"/>
          <p:nvPr/>
        </p:nvSpPr>
        <p:spPr>
          <a:xfrm>
            <a:off x="4699001" y="2763838"/>
            <a:ext cx="24241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3.0, N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Version Rollback Attack</a:t>
            </a:r>
            <a:endParaRPr/>
          </a:p>
        </p:txBody>
      </p:sp>
      <p:sp>
        <p:nvSpPr>
          <p:cNvPr id="715" name="Google Shape;715;p67"/>
          <p:cNvSpPr/>
          <p:nvPr/>
        </p:nvSpPr>
        <p:spPr>
          <a:xfrm>
            <a:off x="2133600" y="154940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67"/>
          <p:cNvSpPr/>
          <p:nvPr/>
        </p:nvSpPr>
        <p:spPr>
          <a:xfrm>
            <a:off x="2403475" y="3444875"/>
            <a:ext cx="514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67"/>
          <p:cNvCxnSpPr/>
          <p:nvPr/>
        </p:nvCxnSpPr>
        <p:spPr>
          <a:xfrm>
            <a:off x="3349625" y="2603500"/>
            <a:ext cx="5080000" cy="15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8" name="Google Shape;718;p67"/>
          <p:cNvSpPr/>
          <p:nvPr/>
        </p:nvSpPr>
        <p:spPr>
          <a:xfrm>
            <a:off x="8496300" y="1651000"/>
            <a:ext cx="1054100" cy="459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/>
          <p:nvPr/>
        </p:nvSpPr>
        <p:spPr>
          <a:xfrm>
            <a:off x="8778875" y="3444875"/>
            <a:ext cx="488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67"/>
          <p:cNvCxnSpPr/>
          <p:nvPr/>
        </p:nvCxnSpPr>
        <p:spPr>
          <a:xfrm flipH="1" rot="10800000">
            <a:off x="3349625" y="3252788"/>
            <a:ext cx="50546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21" name="Google Shape;721;p67"/>
          <p:cNvCxnSpPr/>
          <p:nvPr/>
        </p:nvCxnSpPr>
        <p:spPr>
          <a:xfrm flipH="1" rot="10800000">
            <a:off x="3273425" y="5875338"/>
            <a:ext cx="1028700" cy="111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2" name="Google Shape;722;p67"/>
          <p:cNvCxnSpPr/>
          <p:nvPr/>
        </p:nvCxnSpPr>
        <p:spPr>
          <a:xfrm>
            <a:off x="7327900" y="4822825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23" name="Google Shape;723;p67"/>
          <p:cNvCxnSpPr/>
          <p:nvPr/>
        </p:nvCxnSpPr>
        <p:spPr>
          <a:xfrm flipH="1" rot="10800000">
            <a:off x="3263900" y="4779963"/>
            <a:ext cx="1047750" cy="3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4" name="Google Shape;724;p67"/>
          <p:cNvCxnSpPr/>
          <p:nvPr/>
        </p:nvCxnSpPr>
        <p:spPr>
          <a:xfrm>
            <a:off x="7362825" y="5861050"/>
            <a:ext cx="1016000" cy="14288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725" name="Google Shape;725;p67"/>
          <p:cNvSpPr txBox="1"/>
          <p:nvPr/>
        </p:nvSpPr>
        <p:spPr>
          <a:xfrm>
            <a:off x="3762376" y="2049463"/>
            <a:ext cx="3954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SessionId, Ver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7"/>
          <p:cNvSpPr txBox="1"/>
          <p:nvPr/>
        </p:nvSpPr>
        <p:spPr>
          <a:xfrm>
            <a:off x="3584576" y="37861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7"/>
          <p:cNvSpPr txBox="1"/>
          <p:nvPr/>
        </p:nvSpPr>
        <p:spPr>
          <a:xfrm>
            <a:off x="6334126" y="3798888"/>
            <a:ext cx="1338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7"/>
          <p:cNvSpPr txBox="1"/>
          <p:nvPr/>
        </p:nvSpPr>
        <p:spPr>
          <a:xfrm>
            <a:off x="3754438" y="5387975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7"/>
          <p:cNvSpPr txBox="1"/>
          <p:nvPr/>
        </p:nvSpPr>
        <p:spPr>
          <a:xfrm>
            <a:off x="6724650" y="5432425"/>
            <a:ext cx="95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7"/>
          <p:cNvSpPr txBox="1"/>
          <p:nvPr/>
        </p:nvSpPr>
        <p:spPr>
          <a:xfrm>
            <a:off x="4648201" y="2763838"/>
            <a:ext cx="24241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7"/>
          <p:cNvSpPr txBox="1"/>
          <p:nvPr/>
        </p:nvSpPr>
        <p:spPr>
          <a:xfrm>
            <a:off x="6613525" y="3387725"/>
            <a:ext cx="6985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7"/>
          <p:cNvSpPr txBox="1"/>
          <p:nvPr/>
        </p:nvSpPr>
        <p:spPr>
          <a:xfrm>
            <a:off x="4146550" y="3406775"/>
            <a:ext cx="6985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60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7"/>
          <p:cNvSpPr/>
          <p:nvPr/>
        </p:nvSpPr>
        <p:spPr>
          <a:xfrm>
            <a:off x="5994400" y="1758951"/>
            <a:ext cx="1009650" cy="981075"/>
          </a:xfrm>
          <a:prstGeom prst="irregularSeal2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67"/>
          <p:cNvSpPr txBox="1"/>
          <p:nvPr/>
        </p:nvSpPr>
        <p:spPr>
          <a:xfrm>
            <a:off x="3600450" y="42021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{ N</a:t>
            </a:r>
            <a:r>
              <a:rPr b="0" baseline="-2500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baseline="-2500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SecretKey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7"/>
          <p:cNvSpPr txBox="1"/>
          <p:nvPr/>
        </p:nvSpPr>
        <p:spPr>
          <a:xfrm>
            <a:off x="6334126" y="4249738"/>
            <a:ext cx="19161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{ N</a:t>
            </a:r>
            <a:r>
              <a:rPr b="0" baseline="-2500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baseline="-25000" i="0" lang="en-US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SecretKey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7"/>
          <p:cNvSpPr txBox="1"/>
          <p:nvPr/>
        </p:nvSpPr>
        <p:spPr>
          <a:xfrm>
            <a:off x="2244725" y="6426201"/>
            <a:ext cx="77041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SSL 2.0 Finished messages do not include version numbers or cryptosuites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3278140" y="2362200"/>
            <a:ext cx="56357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History of the Protocol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981200" y="1066800"/>
            <a:ext cx="86868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SSL 1.0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Internal Netscape design, early 1994?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Lost in the mists of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SSL 2.0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Published by Netscape, November 1994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Several problems (next slide)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SSL 3.0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Designed by Netscape and Paul Kocher, November 1996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•"/>
            </a:pPr>
            <a:r>
              <a:rPr lang="en-US" sz="2800"/>
              <a:t>TLS 1.0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/>
              <a:t>Internet standard based on SSL 3.0, January 1999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Char char="–"/>
            </a:pPr>
            <a:r>
              <a:rPr lang="en-US" sz="2400" u="sng"/>
              <a:t>Not</a:t>
            </a:r>
            <a:r>
              <a:rPr lang="en-US" sz="2400"/>
              <a:t> interoperable with SSL 3.0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24163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SSL 2.0 Vulnerabilities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3338" y="593725"/>
            <a:ext cx="12192000" cy="5959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Short key 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In export-weakened modes, SSL 2.0 unnecessarily weakens the authentication keys to 40 bits.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Weak MAC construction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Message integrity vulnerability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SSL 2.0 feeds padding bytes into the MAC in block cipher modes, but leaves the padding-length unauthenticated, may allow active attackers to delete bytes from the end of messages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/>
              <a:t>Ciphersuite rollback attack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An active attacker may edits the list of ciphersuite preferences in the hello messages to invisibly force both endpoints to use a weaker form of encryption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24163"/>
              </a:buClr>
              <a:buSzPts val="2000"/>
              <a:buChar char="–"/>
            </a:pPr>
            <a:r>
              <a:rPr lang="en-US" sz="2000"/>
              <a:t>“Least common denominator" security under active attack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get going with SSL/TLS …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153400" y="2209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Intruder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 flipH="1">
            <a:off x="6737350" y="4438650"/>
            <a:ext cx="2362200" cy="1600200"/>
          </a:xfrm>
          <a:prstGeom prst="parallelogram">
            <a:avLst>
              <a:gd fmla="val 36905" name="adj"/>
            </a:avLst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257800" y="2209800"/>
            <a:ext cx="1828800" cy="1295400"/>
          </a:xfrm>
          <a:prstGeom prst="flowChartAlternateProcess">
            <a:avLst/>
          </a:prstGeom>
          <a:solidFill>
            <a:srgbClr val="B2B2B2"/>
          </a:solidFill>
          <a:ln cap="flat" cmpd="sng" w="1270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6167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20"/>
          <p:cNvSpPr/>
          <p:nvPr/>
        </p:nvSpPr>
        <p:spPr>
          <a:xfrm flipH="1">
            <a:off x="7924800" y="3505200"/>
            <a:ext cx="692150" cy="933450"/>
          </a:xfrm>
          <a:custGeom>
            <a:rect b="b" l="l" r="r" t="t"/>
            <a:pathLst>
              <a:path extrusionOk="0" h="588" w="436">
                <a:moveTo>
                  <a:pt x="8" y="0"/>
                </a:moveTo>
                <a:lnTo>
                  <a:pt x="0" y="4"/>
                </a:lnTo>
                <a:lnTo>
                  <a:pt x="0" y="332"/>
                </a:lnTo>
                <a:lnTo>
                  <a:pt x="436" y="336"/>
                </a:lnTo>
                <a:lnTo>
                  <a:pt x="436" y="588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4191000" y="2667001"/>
            <a:ext cx="1066800" cy="3175"/>
          </a:xfrm>
          <a:custGeom>
            <a:rect b="b" l="l" r="r" t="t"/>
            <a:pathLst>
              <a:path extrusionOk="0" h="2" w="672">
                <a:moveTo>
                  <a:pt x="0" y="2"/>
                </a:moveTo>
                <a:lnTo>
                  <a:pt x="672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400676" y="5259389"/>
            <a:ext cx="1636713" cy="1587"/>
          </a:xfrm>
          <a:custGeom>
            <a:rect b="b" l="l" r="r" t="t"/>
            <a:pathLst>
              <a:path extrusionOk="0" h="1" w="1031">
                <a:moveTo>
                  <a:pt x="0" y="0"/>
                </a:moveTo>
                <a:lnTo>
                  <a:pt x="1031" y="0"/>
                </a:lnTo>
              </a:path>
            </a:pathLst>
          </a:cu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905000" y="2057400"/>
            <a:ext cx="2590800" cy="1676400"/>
          </a:xfrm>
          <a:prstGeom prst="cloudCallout">
            <a:avLst>
              <a:gd fmla="val -52574" name="adj1"/>
              <a:gd fmla="val 69981" name="adj2"/>
            </a:avLst>
          </a:prstGeom>
          <a:solidFill>
            <a:srgbClr val="33CC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565275" y="3554413"/>
            <a:ext cx="11430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657601" y="4876800"/>
            <a:ext cx="1743075" cy="914400"/>
          </a:xfrm>
          <a:prstGeom prst="rect">
            <a:avLst/>
          </a:prstGeom>
          <a:solidFill>
            <a:srgbClr val="B2B2B2"/>
          </a:solidFill>
          <a:ln cap="flat" cmpd="sng" w="2857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Find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1752600" y="4240213"/>
            <a:ext cx="1447800" cy="1020762"/>
          </a:xfrm>
          <a:prstGeom prst="wedgeRectCallout">
            <a:avLst>
              <a:gd fmla="val 34102" name="adj1"/>
              <a:gd fmla="val -93546" name="adj2"/>
            </a:avLst>
          </a:prstGeom>
          <a:solidFill>
            <a:schemeClr val="lt2"/>
          </a:solidFill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RFC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(request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comments)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12192000" cy="59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Request for Comments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057400" y="876300"/>
            <a:ext cx="83820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Network protocols are defined in an RFC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TLS version 1.0 is described in RFC 2246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Intended to be a self-contained definition of the protocol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Describes the protocol in sufficient detail for readers who will be implementing it and those who will be doing protocol analysis (that’s </a:t>
            </a:r>
            <a:r>
              <a:rPr lang="en-US" u="sng"/>
              <a:t>you</a:t>
            </a:r>
            <a:r>
              <a:rPr lang="en-US"/>
              <a:t>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24163"/>
              </a:buClr>
              <a:buSzPts val="2800"/>
              <a:buChar char="–"/>
            </a:pPr>
            <a:r>
              <a:rPr lang="en-US"/>
              <a:t>Mixture of informal prose and pseudo-code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Char char="•"/>
            </a:pPr>
            <a:r>
              <a:rPr lang="en-US"/>
              <a:t>Read some RFCs to get a flavor of what protocols look like when they emerge from the committee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iolet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