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Tahoma"/>
      <p:regular r:id="rId33"/>
      <p:bold r:id="rId34"/>
    </p:embeddedFont>
    <p:embeddedFont>
      <p:font typeface="Bell M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Tahom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BellMT-regular.fntdata"/><Relationship Id="rId12" Type="http://schemas.openxmlformats.org/officeDocument/2006/relationships/slide" Target="slides/slide7.xml"/><Relationship Id="rId34" Type="http://schemas.openxmlformats.org/officeDocument/2006/relationships/font" Target="fonts/Tahoma-bold.fntdata"/><Relationship Id="rId15" Type="http://schemas.openxmlformats.org/officeDocument/2006/relationships/slide" Target="slides/slide10.xml"/><Relationship Id="rId37" Type="http://schemas.openxmlformats.org/officeDocument/2006/relationships/font" Target="fonts/BellMT-italic.fntdata"/><Relationship Id="rId14" Type="http://schemas.openxmlformats.org/officeDocument/2006/relationships/slide" Target="slides/slide9.xml"/><Relationship Id="rId36" Type="http://schemas.openxmlformats.org/officeDocument/2006/relationships/font" Target="fonts/BellM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BellM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2" name="Google Shape;52;p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1/28/2022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3" name="Google Shape;53;p1:notes"/>
          <p:cNvSpPr txBox="1"/>
          <p:nvPr>
            <p:ph idx="11" type="ftr"/>
          </p:nvPr>
        </p:nvSpPr>
        <p:spPr>
          <a:xfrm>
            <a:off x="0" y="9374188"/>
            <a:ext cx="2919413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Saira banu; School of Computing Science and Engineering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Network attacker:    controls routers,  DNS;   can inject, delete, and modify packets</a:t>
            </a:r>
            <a:endParaRPr/>
          </a:p>
        </p:txBody>
      </p:sp>
      <p:sp>
        <p:nvSpPr>
          <p:cNvPr id="203" name="Google Shape;203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Click on fav icon gives pop-up on bottom.</a:t>
            </a:r>
            <a:endParaRPr/>
          </a:p>
        </p:txBody>
      </p:sp>
      <p:sp>
        <p:nvSpPr>
          <p:cNvPr id="233" name="Google Shape;233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Both inner and outer windows are focused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User has no way to tell that his password is sent over HTTPS to site.   </a:t>
            </a:r>
            <a:br>
              <a:rPr lang="en-US"/>
            </a:br>
            <a:r>
              <a:rPr lang="en-US"/>
              <a:t>Also has no way to tell that page wasn’t modified enroute (e.g. change form action).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Note the confusing lock next to “LOGIN” that suggests this is HTTPS.</a:t>
            </a:r>
            <a:endParaRPr/>
          </a:p>
        </p:txBody>
      </p:sp>
      <p:sp>
        <p:nvSpPr>
          <p:cNvPr id="267" name="Google Shape;267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914400" y="247650"/>
            <a:ext cx="103632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914400" y="1981200"/>
            <a:ext cx="50800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6197600" y="1981200"/>
            <a:ext cx="50800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650134" y="6616700"/>
            <a:ext cx="474133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09601" y="273051"/>
            <a:ext cx="4011084" cy="11620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766735" y="273051"/>
            <a:ext cx="6815667" cy="5853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 sz="2800">
                <a:solidFill>
                  <a:srgbClr val="002060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9601" y="1435102"/>
            <a:ext cx="4011084" cy="4691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2389717" y="5367339"/>
            <a:ext cx="7315200" cy="8048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 rot="5400000">
            <a:off x="3149601" y="-2522537"/>
            <a:ext cx="5959475" cy="121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 rot="5400000">
            <a:off x="7285038" y="1828803"/>
            <a:ext cx="5851525" cy="2743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 rot="5400000">
            <a:off x="1697038" y="-812797"/>
            <a:ext cx="5851525" cy="802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6519863"/>
            <a:ext cx="12192000" cy="3079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  										                                    Slide No </a:t>
            </a: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-6927" y="304800"/>
            <a:ext cx="12192000" cy="1981200"/>
          </a:xfrm>
          <a:prstGeom prst="rect">
            <a:avLst/>
          </a:prstGeom>
          <a:solidFill>
            <a:srgbClr val="00206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HTTPS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ybersecurity norms: CISO at each &amp;#39;responsible entity&amp;#39; | Business News,The  Indian Express"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515551"/>
            <a:ext cx="6858000" cy="381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Integrating SSL/TLS with HTTP  ⇒  HTTPS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575472" y="1087397"/>
            <a:ext cx="67818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Two complications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lang="en-US" sz="2000" u="sng">
                <a:latin typeface="Times New Roman"/>
                <a:ea typeface="Times New Roman"/>
                <a:cs typeface="Times New Roman"/>
                <a:sym typeface="Times New Roman"/>
              </a:rPr>
              <a:t>Web proxies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b="0" lang="en-US" sz="2000">
                <a:latin typeface="Times New Roman"/>
                <a:ea typeface="Times New Roman"/>
                <a:cs typeface="Times New Roman"/>
                <a:sym typeface="Times New Roman"/>
              </a:rPr>
              <a:t>	solution:  browser sends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b="0" lang="en-US" sz="2000">
                <a:latin typeface="Times New Roman"/>
                <a:ea typeface="Times New Roman"/>
                <a:cs typeface="Times New Roman"/>
                <a:sym typeface="Times New Roman"/>
              </a:rPr>
              <a:t>		 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CONNECT domain-name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lang="en-US" sz="2000">
                <a:latin typeface="Times New Roman"/>
                <a:ea typeface="Times New Roman"/>
                <a:cs typeface="Times New Roman"/>
                <a:sym typeface="Times New Roman"/>
              </a:rPr>
              <a:t>before client-hello  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(dropped by proxy)</a:t>
            </a:r>
            <a:endParaRPr b="0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t/>
            </a:r>
            <a:endParaRPr b="0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lang="en-US" sz="2000" u="sng">
                <a:latin typeface="Times New Roman"/>
                <a:ea typeface="Times New Roman"/>
                <a:cs typeface="Times New Roman"/>
                <a:sym typeface="Times New Roman"/>
              </a:rPr>
              <a:t>Virtual hosting: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b="0" lang="en-US" sz="2000">
                <a:latin typeface="Times New Roman"/>
                <a:ea typeface="Times New Roman"/>
                <a:cs typeface="Times New Roman"/>
                <a:sym typeface="Times New Roman"/>
              </a:rPr>
              <a:t>	two sites hosted at same IP address.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b="0" lang="en-US" sz="2000">
                <a:latin typeface="Times New Roman"/>
                <a:ea typeface="Times New Roman"/>
                <a:cs typeface="Times New Roman"/>
                <a:sym typeface="Times New Roman"/>
              </a:rPr>
              <a:t>	solution in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TLS 1.1   </a:t>
            </a: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(RFC 4366)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		client_hello_extension:  server_name=cnn.com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FF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implemented in FF2 and IE7 (vista)</a:t>
            </a:r>
            <a:endParaRPr/>
          </a:p>
        </p:txBody>
      </p:sp>
      <p:grpSp>
        <p:nvGrpSpPr>
          <p:cNvPr id="173" name="Google Shape;173;p22"/>
          <p:cNvGrpSpPr/>
          <p:nvPr/>
        </p:nvGrpSpPr>
        <p:grpSpPr>
          <a:xfrm>
            <a:off x="6108334" y="1447800"/>
            <a:ext cx="4444995" cy="1740932"/>
            <a:chOff x="3352800" y="1676400"/>
            <a:chExt cx="4444995" cy="1740932"/>
          </a:xfrm>
        </p:grpSpPr>
        <p:sp>
          <p:nvSpPr>
            <p:cNvPr id="174" name="Google Shape;174;p22"/>
            <p:cNvSpPr/>
            <p:nvPr/>
          </p:nvSpPr>
          <p:spPr>
            <a:xfrm>
              <a:off x="3352800" y="2133600"/>
              <a:ext cx="2743200" cy="990600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descr="C:\Program Files\Microsoft Office\MEDIA\CAGCAT10\j0195384.wmf" id="175" name="Google Shape;175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3581400" y="2286000"/>
              <a:ext cx="669341" cy="6833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22"/>
            <p:cNvSpPr/>
            <p:nvPr/>
          </p:nvSpPr>
          <p:spPr>
            <a:xfrm>
              <a:off x="5334000" y="2286000"/>
              <a:ext cx="381000" cy="685800"/>
            </a:xfrm>
            <a:custGeom>
              <a:rect b="b" l="l" r="r" t="t"/>
              <a:pathLst>
                <a:path extrusionOk="0" h="21600" w="2160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extrusionOk="0" h="21600" w="2160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7145338" y="2362200"/>
              <a:ext cx="474662" cy="530225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  <a:path extrusionOk="0" h="21600" w="21600">
                  <a:moveTo>
                    <a:pt x="1662" y="1709"/>
                  </a:moveTo>
                  <a:lnTo>
                    <a:pt x="9046" y="1709"/>
                  </a:lnTo>
                  <a:lnTo>
                    <a:pt x="9046" y="2331"/>
                  </a:lnTo>
                  <a:lnTo>
                    <a:pt x="1662" y="2331"/>
                  </a:lnTo>
                  <a:lnTo>
                    <a:pt x="1662" y="1709"/>
                  </a:lnTo>
                  <a:moveTo>
                    <a:pt x="0" y="4351"/>
                  </a:moveTo>
                  <a:lnTo>
                    <a:pt x="10892" y="4351"/>
                  </a:lnTo>
                  <a:lnTo>
                    <a:pt x="10892" y="14141"/>
                  </a:lnTo>
                  <a:lnTo>
                    <a:pt x="21600" y="14141"/>
                  </a:lnTo>
                  <a:moveTo>
                    <a:pt x="11631" y="1243"/>
                  </a:moveTo>
                  <a:lnTo>
                    <a:pt x="20492" y="1243"/>
                  </a:lnTo>
                  <a:lnTo>
                    <a:pt x="20492" y="1554"/>
                  </a:lnTo>
                  <a:lnTo>
                    <a:pt x="11631" y="1554"/>
                  </a:lnTo>
                  <a:lnTo>
                    <a:pt x="11631" y="1243"/>
                  </a:lnTo>
                  <a:moveTo>
                    <a:pt x="11631" y="3263"/>
                  </a:moveTo>
                  <a:lnTo>
                    <a:pt x="20492" y="3263"/>
                  </a:lnTo>
                  <a:lnTo>
                    <a:pt x="20492" y="3574"/>
                  </a:lnTo>
                  <a:lnTo>
                    <a:pt x="11631" y="3574"/>
                  </a:lnTo>
                  <a:lnTo>
                    <a:pt x="11631" y="3263"/>
                  </a:lnTo>
                  <a:moveTo>
                    <a:pt x="11631" y="6060"/>
                  </a:moveTo>
                  <a:lnTo>
                    <a:pt x="20492" y="6060"/>
                  </a:lnTo>
                  <a:lnTo>
                    <a:pt x="20492" y="6371"/>
                  </a:lnTo>
                  <a:lnTo>
                    <a:pt x="11631" y="6371"/>
                  </a:lnTo>
                  <a:lnTo>
                    <a:pt x="11631" y="6060"/>
                  </a:lnTo>
                  <a:moveTo>
                    <a:pt x="11631" y="8081"/>
                  </a:moveTo>
                  <a:lnTo>
                    <a:pt x="20308" y="8081"/>
                  </a:lnTo>
                  <a:lnTo>
                    <a:pt x="20308" y="8391"/>
                  </a:lnTo>
                  <a:lnTo>
                    <a:pt x="11631" y="8391"/>
                  </a:lnTo>
                  <a:lnTo>
                    <a:pt x="11631" y="8081"/>
                  </a:lnTo>
                  <a:moveTo>
                    <a:pt x="11631" y="4196"/>
                  </a:moveTo>
                  <a:lnTo>
                    <a:pt x="12369" y="4196"/>
                  </a:lnTo>
                  <a:lnTo>
                    <a:pt x="12369" y="4817"/>
                  </a:lnTo>
                  <a:lnTo>
                    <a:pt x="11631" y="4817"/>
                  </a:lnTo>
                  <a:lnTo>
                    <a:pt x="11631" y="4196"/>
                  </a:lnTo>
                  <a:moveTo>
                    <a:pt x="14400" y="4196"/>
                  </a:moveTo>
                  <a:lnTo>
                    <a:pt x="15138" y="4196"/>
                  </a:lnTo>
                  <a:lnTo>
                    <a:pt x="15138" y="4817"/>
                  </a:lnTo>
                  <a:lnTo>
                    <a:pt x="14400" y="4817"/>
                  </a:lnTo>
                  <a:lnTo>
                    <a:pt x="14400" y="4196"/>
                  </a:lnTo>
                  <a:moveTo>
                    <a:pt x="16985" y="4196"/>
                  </a:moveTo>
                  <a:lnTo>
                    <a:pt x="17723" y="4196"/>
                  </a:lnTo>
                  <a:lnTo>
                    <a:pt x="17723" y="4817"/>
                  </a:lnTo>
                  <a:lnTo>
                    <a:pt x="16985" y="4817"/>
                  </a:lnTo>
                  <a:lnTo>
                    <a:pt x="16985" y="4196"/>
                  </a:lnTo>
                  <a:moveTo>
                    <a:pt x="19754" y="4196"/>
                  </a:moveTo>
                  <a:lnTo>
                    <a:pt x="20492" y="4196"/>
                  </a:lnTo>
                  <a:lnTo>
                    <a:pt x="20492" y="4817"/>
                  </a:lnTo>
                  <a:lnTo>
                    <a:pt x="19754" y="4817"/>
                  </a:lnTo>
                  <a:lnTo>
                    <a:pt x="19754" y="4196"/>
                  </a:lnTo>
                  <a:moveTo>
                    <a:pt x="11631" y="9635"/>
                  </a:moveTo>
                  <a:lnTo>
                    <a:pt x="12369" y="9635"/>
                  </a:lnTo>
                  <a:lnTo>
                    <a:pt x="12369" y="10256"/>
                  </a:lnTo>
                  <a:lnTo>
                    <a:pt x="11631" y="10256"/>
                  </a:lnTo>
                  <a:lnTo>
                    <a:pt x="11631" y="9635"/>
                  </a:lnTo>
                  <a:moveTo>
                    <a:pt x="14400" y="9635"/>
                  </a:moveTo>
                  <a:lnTo>
                    <a:pt x="15138" y="9635"/>
                  </a:lnTo>
                  <a:lnTo>
                    <a:pt x="15138" y="10256"/>
                  </a:lnTo>
                  <a:lnTo>
                    <a:pt x="14400" y="10256"/>
                  </a:lnTo>
                  <a:lnTo>
                    <a:pt x="14400" y="9635"/>
                  </a:lnTo>
                  <a:moveTo>
                    <a:pt x="16985" y="9635"/>
                  </a:moveTo>
                  <a:lnTo>
                    <a:pt x="17723" y="9635"/>
                  </a:lnTo>
                  <a:lnTo>
                    <a:pt x="17723" y="10256"/>
                  </a:lnTo>
                  <a:lnTo>
                    <a:pt x="16985" y="10256"/>
                  </a:lnTo>
                  <a:lnTo>
                    <a:pt x="16985" y="9635"/>
                  </a:lnTo>
                  <a:moveTo>
                    <a:pt x="19754" y="9635"/>
                  </a:moveTo>
                  <a:lnTo>
                    <a:pt x="20492" y="9635"/>
                  </a:lnTo>
                  <a:lnTo>
                    <a:pt x="20492" y="10256"/>
                  </a:lnTo>
                  <a:lnTo>
                    <a:pt x="19754" y="10256"/>
                  </a:lnTo>
                  <a:lnTo>
                    <a:pt x="19754" y="9635"/>
                  </a:lnTo>
                  <a:moveTo>
                    <a:pt x="10892" y="14141"/>
                  </a:moveTo>
                  <a:lnTo>
                    <a:pt x="10892" y="15384"/>
                  </a:lnTo>
                  <a:lnTo>
                    <a:pt x="10892" y="20046"/>
                  </a:lnTo>
                  <a:lnTo>
                    <a:pt x="10892" y="21600"/>
                  </a:lnTo>
                  <a:lnTo>
                    <a:pt x="10892" y="14141"/>
                  </a:lnTo>
                  <a:moveTo>
                    <a:pt x="10892" y="4351"/>
                  </a:moveTo>
                  <a:lnTo>
                    <a:pt x="10892" y="3574"/>
                  </a:lnTo>
                  <a:lnTo>
                    <a:pt x="10892" y="932"/>
                  </a:lnTo>
                  <a:lnTo>
                    <a:pt x="10892" y="0"/>
                  </a:lnTo>
                  <a:lnTo>
                    <a:pt x="10892" y="4351"/>
                  </a:lnTo>
                </a:path>
              </a:pathLst>
            </a:custGeom>
            <a:solidFill>
              <a:srgbClr val="FFFF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8" name="Google Shape;178;p22"/>
            <p:cNvCxnSpPr/>
            <p:nvPr/>
          </p:nvCxnSpPr>
          <p:spPr>
            <a:xfrm>
              <a:off x="4343400" y="2590800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79" name="Google Shape;179;p22"/>
            <p:cNvCxnSpPr/>
            <p:nvPr/>
          </p:nvCxnSpPr>
          <p:spPr>
            <a:xfrm>
              <a:off x="5867400" y="2590801"/>
              <a:ext cx="1103026" cy="2072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180" name="Google Shape;180;p22"/>
            <p:cNvSpPr txBox="1"/>
            <p:nvPr/>
          </p:nvSpPr>
          <p:spPr>
            <a:xfrm>
              <a:off x="5211580" y="1676400"/>
              <a:ext cx="748923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web</a:t>
              </a:r>
              <a:b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proxy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2"/>
            <p:cNvSpPr txBox="1"/>
            <p:nvPr/>
          </p:nvSpPr>
          <p:spPr>
            <a:xfrm>
              <a:off x="7048872" y="1808202"/>
              <a:ext cx="748923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web</a:t>
              </a:r>
              <a:b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server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2"/>
            <p:cNvSpPr txBox="1"/>
            <p:nvPr/>
          </p:nvSpPr>
          <p:spPr>
            <a:xfrm>
              <a:off x="3657600" y="3048000"/>
              <a:ext cx="18710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corporate 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22"/>
          <p:cNvGrpSpPr/>
          <p:nvPr/>
        </p:nvGrpSpPr>
        <p:grpSpPr>
          <a:xfrm>
            <a:off x="9686642" y="4267200"/>
            <a:ext cx="928459" cy="1838806"/>
            <a:chOff x="8162641" y="4419600"/>
            <a:chExt cx="928459" cy="1838806"/>
          </a:xfrm>
        </p:grpSpPr>
        <p:grpSp>
          <p:nvGrpSpPr>
            <p:cNvPr id="184" name="Google Shape;184;p22"/>
            <p:cNvGrpSpPr/>
            <p:nvPr/>
          </p:nvGrpSpPr>
          <p:grpSpPr>
            <a:xfrm>
              <a:off x="8277313" y="4419600"/>
              <a:ext cx="748923" cy="1066800"/>
              <a:chOff x="8268072" y="4419600"/>
              <a:chExt cx="748923" cy="1066800"/>
            </a:xfrm>
          </p:grpSpPr>
          <p:sp>
            <p:nvSpPr>
              <p:cNvPr id="185" name="Google Shape;185;p22"/>
              <p:cNvSpPr/>
              <p:nvPr/>
            </p:nvSpPr>
            <p:spPr>
              <a:xfrm>
                <a:off x="8382000" y="4956175"/>
                <a:ext cx="474662" cy="530225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  <a:path extrusionOk="0" h="21600" w="21600">
                    <a:moveTo>
                      <a:pt x="1662" y="1709"/>
                    </a:moveTo>
                    <a:lnTo>
                      <a:pt x="9046" y="1709"/>
                    </a:lnTo>
                    <a:lnTo>
                      <a:pt x="9046" y="2331"/>
                    </a:lnTo>
                    <a:lnTo>
                      <a:pt x="1662" y="2331"/>
                    </a:lnTo>
                    <a:lnTo>
                      <a:pt x="1662" y="1709"/>
                    </a:lnTo>
                    <a:moveTo>
                      <a:pt x="0" y="4351"/>
                    </a:moveTo>
                    <a:lnTo>
                      <a:pt x="10892" y="4351"/>
                    </a:lnTo>
                    <a:lnTo>
                      <a:pt x="10892" y="14141"/>
                    </a:lnTo>
                    <a:lnTo>
                      <a:pt x="21600" y="14141"/>
                    </a:lnTo>
                    <a:moveTo>
                      <a:pt x="11631" y="1243"/>
                    </a:moveTo>
                    <a:lnTo>
                      <a:pt x="20492" y="1243"/>
                    </a:lnTo>
                    <a:lnTo>
                      <a:pt x="20492" y="1554"/>
                    </a:lnTo>
                    <a:lnTo>
                      <a:pt x="11631" y="1554"/>
                    </a:lnTo>
                    <a:lnTo>
                      <a:pt x="11631" y="1243"/>
                    </a:lnTo>
                    <a:moveTo>
                      <a:pt x="11631" y="3263"/>
                    </a:moveTo>
                    <a:lnTo>
                      <a:pt x="20492" y="3263"/>
                    </a:lnTo>
                    <a:lnTo>
                      <a:pt x="20492" y="3574"/>
                    </a:lnTo>
                    <a:lnTo>
                      <a:pt x="11631" y="3574"/>
                    </a:lnTo>
                    <a:lnTo>
                      <a:pt x="11631" y="3263"/>
                    </a:lnTo>
                    <a:moveTo>
                      <a:pt x="11631" y="6060"/>
                    </a:moveTo>
                    <a:lnTo>
                      <a:pt x="20492" y="6060"/>
                    </a:lnTo>
                    <a:lnTo>
                      <a:pt x="20492" y="6371"/>
                    </a:lnTo>
                    <a:lnTo>
                      <a:pt x="11631" y="6371"/>
                    </a:lnTo>
                    <a:lnTo>
                      <a:pt x="11631" y="6060"/>
                    </a:lnTo>
                    <a:moveTo>
                      <a:pt x="11631" y="8081"/>
                    </a:moveTo>
                    <a:lnTo>
                      <a:pt x="20308" y="8081"/>
                    </a:lnTo>
                    <a:lnTo>
                      <a:pt x="20308" y="8391"/>
                    </a:lnTo>
                    <a:lnTo>
                      <a:pt x="11631" y="8391"/>
                    </a:lnTo>
                    <a:lnTo>
                      <a:pt x="11631" y="8081"/>
                    </a:lnTo>
                    <a:moveTo>
                      <a:pt x="11631" y="4196"/>
                    </a:moveTo>
                    <a:lnTo>
                      <a:pt x="12369" y="4196"/>
                    </a:lnTo>
                    <a:lnTo>
                      <a:pt x="12369" y="4817"/>
                    </a:lnTo>
                    <a:lnTo>
                      <a:pt x="11631" y="4817"/>
                    </a:lnTo>
                    <a:lnTo>
                      <a:pt x="11631" y="4196"/>
                    </a:lnTo>
                    <a:moveTo>
                      <a:pt x="14400" y="4196"/>
                    </a:moveTo>
                    <a:lnTo>
                      <a:pt x="15138" y="4196"/>
                    </a:lnTo>
                    <a:lnTo>
                      <a:pt x="15138" y="4817"/>
                    </a:lnTo>
                    <a:lnTo>
                      <a:pt x="14400" y="4817"/>
                    </a:lnTo>
                    <a:lnTo>
                      <a:pt x="14400" y="4196"/>
                    </a:lnTo>
                    <a:moveTo>
                      <a:pt x="16985" y="4196"/>
                    </a:moveTo>
                    <a:lnTo>
                      <a:pt x="17723" y="4196"/>
                    </a:lnTo>
                    <a:lnTo>
                      <a:pt x="17723" y="4817"/>
                    </a:lnTo>
                    <a:lnTo>
                      <a:pt x="16985" y="4817"/>
                    </a:lnTo>
                    <a:lnTo>
                      <a:pt x="16985" y="4196"/>
                    </a:lnTo>
                    <a:moveTo>
                      <a:pt x="19754" y="4196"/>
                    </a:moveTo>
                    <a:lnTo>
                      <a:pt x="20492" y="4196"/>
                    </a:lnTo>
                    <a:lnTo>
                      <a:pt x="20492" y="4817"/>
                    </a:lnTo>
                    <a:lnTo>
                      <a:pt x="19754" y="4817"/>
                    </a:lnTo>
                    <a:lnTo>
                      <a:pt x="19754" y="4196"/>
                    </a:lnTo>
                    <a:moveTo>
                      <a:pt x="11631" y="9635"/>
                    </a:moveTo>
                    <a:lnTo>
                      <a:pt x="12369" y="9635"/>
                    </a:lnTo>
                    <a:lnTo>
                      <a:pt x="12369" y="10256"/>
                    </a:lnTo>
                    <a:lnTo>
                      <a:pt x="11631" y="10256"/>
                    </a:lnTo>
                    <a:lnTo>
                      <a:pt x="11631" y="9635"/>
                    </a:lnTo>
                    <a:moveTo>
                      <a:pt x="14400" y="9635"/>
                    </a:moveTo>
                    <a:lnTo>
                      <a:pt x="15138" y="9635"/>
                    </a:lnTo>
                    <a:lnTo>
                      <a:pt x="15138" y="10256"/>
                    </a:lnTo>
                    <a:lnTo>
                      <a:pt x="14400" y="10256"/>
                    </a:lnTo>
                    <a:lnTo>
                      <a:pt x="14400" y="9635"/>
                    </a:lnTo>
                    <a:moveTo>
                      <a:pt x="16985" y="9635"/>
                    </a:moveTo>
                    <a:lnTo>
                      <a:pt x="17723" y="9635"/>
                    </a:lnTo>
                    <a:lnTo>
                      <a:pt x="17723" y="10256"/>
                    </a:lnTo>
                    <a:lnTo>
                      <a:pt x="16985" y="10256"/>
                    </a:lnTo>
                    <a:lnTo>
                      <a:pt x="16985" y="9635"/>
                    </a:lnTo>
                    <a:moveTo>
                      <a:pt x="19754" y="9635"/>
                    </a:moveTo>
                    <a:lnTo>
                      <a:pt x="20492" y="9635"/>
                    </a:lnTo>
                    <a:lnTo>
                      <a:pt x="20492" y="10256"/>
                    </a:lnTo>
                    <a:lnTo>
                      <a:pt x="19754" y="10256"/>
                    </a:lnTo>
                    <a:lnTo>
                      <a:pt x="19754" y="9635"/>
                    </a:lnTo>
                    <a:moveTo>
                      <a:pt x="10892" y="14141"/>
                    </a:moveTo>
                    <a:lnTo>
                      <a:pt x="10892" y="15384"/>
                    </a:lnTo>
                    <a:lnTo>
                      <a:pt x="10892" y="20046"/>
                    </a:lnTo>
                    <a:lnTo>
                      <a:pt x="10892" y="21600"/>
                    </a:lnTo>
                    <a:lnTo>
                      <a:pt x="10892" y="14141"/>
                    </a:lnTo>
                    <a:moveTo>
                      <a:pt x="10892" y="4351"/>
                    </a:moveTo>
                    <a:lnTo>
                      <a:pt x="10892" y="3574"/>
                    </a:lnTo>
                    <a:lnTo>
                      <a:pt x="10892" y="932"/>
                    </a:lnTo>
                    <a:lnTo>
                      <a:pt x="10892" y="0"/>
                    </a:lnTo>
                    <a:lnTo>
                      <a:pt x="10892" y="4351"/>
                    </a:lnTo>
                  </a:path>
                </a:pathLst>
              </a:custGeom>
              <a:solidFill>
                <a:srgbClr val="FFFFCC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6" name="Google Shape;186;p22"/>
              <p:cNvSpPr txBox="1"/>
              <p:nvPr/>
            </p:nvSpPr>
            <p:spPr>
              <a:xfrm>
                <a:off x="8268072" y="4419600"/>
                <a:ext cx="748923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web</a:t>
                </a:r>
                <a:br>
                  <a:rPr b="0" i="0" lang="en-US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server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7" name="Google Shape;187;p22"/>
            <p:cNvSpPr txBox="1"/>
            <p:nvPr/>
          </p:nvSpPr>
          <p:spPr>
            <a:xfrm>
              <a:off x="8162641" y="5486400"/>
              <a:ext cx="928459" cy="772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cert</a:t>
              </a:r>
              <a:r>
                <a:rPr b="0" baseline="-2500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CNN</a:t>
              </a:r>
              <a:endParaRPr b="0" baseline="-2500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cert</a:t>
              </a:r>
              <a:r>
                <a:rPr b="0" baseline="-2500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FOX</a:t>
              </a:r>
              <a:endPara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8" name="Google Shape;188;p22"/>
          <p:cNvGrpSpPr/>
          <p:nvPr/>
        </p:nvGrpSpPr>
        <p:grpSpPr>
          <a:xfrm>
            <a:off x="7650480" y="4598610"/>
            <a:ext cx="2255520" cy="400110"/>
            <a:chOff x="6126480" y="4751010"/>
            <a:chExt cx="2255520" cy="400110"/>
          </a:xfrm>
        </p:grpSpPr>
        <p:cxnSp>
          <p:nvCxnSpPr>
            <p:cNvPr id="189" name="Google Shape;189;p22"/>
            <p:cNvCxnSpPr/>
            <p:nvPr/>
          </p:nvCxnSpPr>
          <p:spPr>
            <a:xfrm>
              <a:off x="6126480" y="5074920"/>
              <a:ext cx="225552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90" name="Google Shape;190;p22"/>
            <p:cNvSpPr txBox="1"/>
            <p:nvPr/>
          </p:nvSpPr>
          <p:spPr>
            <a:xfrm>
              <a:off x="6141720" y="4751010"/>
              <a:ext cx="134844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client-hello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22"/>
          <p:cNvGrpSpPr/>
          <p:nvPr/>
        </p:nvGrpSpPr>
        <p:grpSpPr>
          <a:xfrm>
            <a:off x="7620000" y="5151120"/>
            <a:ext cx="2209800" cy="400110"/>
            <a:chOff x="6096000" y="5303520"/>
            <a:chExt cx="2209800" cy="400110"/>
          </a:xfrm>
        </p:grpSpPr>
        <p:cxnSp>
          <p:nvCxnSpPr>
            <p:cNvPr id="192" name="Google Shape;192;p22"/>
            <p:cNvCxnSpPr/>
            <p:nvPr/>
          </p:nvCxnSpPr>
          <p:spPr>
            <a:xfrm rot="10800000">
              <a:off x="6096000" y="5366068"/>
              <a:ext cx="2209800" cy="13652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93" name="Google Shape;193;p22"/>
            <p:cNvSpPr txBox="1"/>
            <p:nvPr/>
          </p:nvSpPr>
          <p:spPr>
            <a:xfrm>
              <a:off x="6126480" y="5303520"/>
              <a:ext cx="16783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server-cert ???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Why is HTTPS not used for all web traffic?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</a:pPr>
            <a:r>
              <a:rPr lang="en-US"/>
              <a:t>Slows down web servers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</a:pPr>
            <a:r>
              <a:rPr lang="en-US"/>
              <a:t>Breaks Internet caching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/>
              <a:t>ISPs cannot cache HTTPS traffic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/>
              <a:t>Results in increased traffic at web site</a:t>
            </a:r>
            <a:endParaRPr/>
          </a:p>
          <a:p>
            <a:pPr indent="-762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</a:pPr>
            <a:r>
              <a:rPr lang="en-US"/>
              <a:t>Incompatible with virtual hosting  </a:t>
            </a:r>
            <a:r>
              <a:rPr lang="en-US" sz="2000"/>
              <a:t>(older browsers)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lock icon:    SSL indicator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755775" y="2133600"/>
            <a:ext cx="8229600" cy="388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 u="sng"/>
              <a:t>Intended goal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•"/>
            </a:pPr>
            <a:r>
              <a:rPr lang="en-US"/>
              <a:t>Provide user with identity of page origin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•"/>
            </a:pPr>
            <a:r>
              <a:rPr lang="en-US"/>
              <a:t>Indicate to user that page contents were not </a:t>
            </a:r>
            <a:br>
              <a:rPr lang="en-US"/>
            </a:br>
            <a:r>
              <a:rPr lang="en-US"/>
              <a:t>viewed or modified by a </a:t>
            </a:r>
            <a:r>
              <a:rPr b="1" lang="en-US"/>
              <a:t>network attacker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 u="sng"/>
              <a:t>In reality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Origin ID is not always helpful  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/>
              <a:t>example:   Stanford HR is hosted at  BenefitsCenter.com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Many other problems   </a:t>
            </a:r>
            <a:r>
              <a:rPr lang="en-US" sz="2000"/>
              <a:t>(next few slides)</a:t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 rotWithShape="1">
          <a:blip r:embed="rId3">
            <a:alphaModFix/>
          </a:blip>
          <a:srcRect b="88667" l="0" r="33815" t="0"/>
          <a:stretch/>
        </p:blipFill>
        <p:spPr>
          <a:xfrm>
            <a:off x="3048000" y="1143000"/>
            <a:ext cx="564515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/>
          <p:nvPr/>
        </p:nvSpPr>
        <p:spPr>
          <a:xfrm>
            <a:off x="7391400" y="1447800"/>
            <a:ext cx="457200" cy="533400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4267200" y="1447800"/>
            <a:ext cx="685800" cy="533400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vil-router" id="210" name="Google Shape;21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15400" y="2514600"/>
            <a:ext cx="1263650" cy="9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When is the (basic) lock icon displayed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1984374" y="2410691"/>
            <a:ext cx="8759825" cy="373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</a:pPr>
            <a:r>
              <a:rPr lang="en-US"/>
              <a:t>All elements on the page fetched using HTTPS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rPr lang="en-US"/>
              <a:t>	                 	</a:t>
            </a:r>
            <a:r>
              <a:rPr lang="en-US" sz="2000"/>
              <a:t>(with some exceptions)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</a:pPr>
            <a:r>
              <a:rPr lang="en-US"/>
              <a:t>For all elements: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/>
              <a:t>HTTPS cert issued by a CA trusted by browser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/>
              <a:t>HTTPS cert is valid   (e.g. not expired)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/>
              <a:t>CommonName in cert matches domain in URL</a:t>
            </a:r>
            <a:endParaRPr/>
          </a:p>
          <a:p>
            <a:pPr indent="-762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 rotWithShape="1">
          <a:blip r:embed="rId3">
            <a:alphaModFix/>
          </a:blip>
          <a:srcRect b="88667" l="0" r="33815" t="0"/>
          <a:stretch/>
        </p:blipFill>
        <p:spPr>
          <a:xfrm>
            <a:off x="3048000" y="1600200"/>
            <a:ext cx="564515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/>
          <p:nvPr/>
        </p:nvSpPr>
        <p:spPr>
          <a:xfrm>
            <a:off x="7391400" y="1905000"/>
            <a:ext cx="457200" cy="533400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4267200" y="1905000"/>
            <a:ext cx="685800" cy="533400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lock UI:    help users authenticate site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2209800" y="1905000"/>
            <a:ext cx="15240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IE7:</a:t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 rotWithShape="1">
          <a:blip r:embed="rId3">
            <a:alphaModFix/>
          </a:blip>
          <a:srcRect b="88667" l="0" r="33815" t="0"/>
          <a:stretch/>
        </p:blipFill>
        <p:spPr>
          <a:xfrm>
            <a:off x="3484418" y="1905000"/>
            <a:ext cx="564515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6"/>
          <p:cNvSpPr/>
          <p:nvPr/>
        </p:nvSpPr>
        <p:spPr>
          <a:xfrm>
            <a:off x="7620000" y="2133600"/>
            <a:ext cx="457200" cy="533400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4495800" y="2133600"/>
            <a:ext cx="685800" cy="533400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6"/>
          <p:cNvPicPr preferRelativeResize="0"/>
          <p:nvPr/>
        </p:nvPicPr>
        <p:blipFill rotWithShape="1">
          <a:blip r:embed="rId4">
            <a:alphaModFix/>
          </a:blip>
          <a:srcRect b="51042" l="7811" r="31250" t="14583"/>
          <a:stretch/>
        </p:blipFill>
        <p:spPr>
          <a:xfrm>
            <a:off x="3484418" y="3124200"/>
            <a:ext cx="59436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lock UI:    help users authenticate site</a:t>
            </a:r>
            <a:endParaRPr/>
          </a:p>
        </p:txBody>
      </p:sp>
      <p:sp>
        <p:nvSpPr>
          <p:cNvPr id="236" name="Google Shape;236;p27"/>
          <p:cNvSpPr txBox="1"/>
          <p:nvPr>
            <p:ph idx="1" type="body"/>
          </p:nvPr>
        </p:nvSpPr>
        <p:spPr>
          <a:xfrm>
            <a:off x="1752600" y="1676400"/>
            <a:ext cx="16764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Firefox 3:</a:t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8639175" y="2743200"/>
            <a:ext cx="457200" cy="533400"/>
          </a:xfrm>
          <a:prstGeom prst="ellipse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5514975" y="2743200"/>
            <a:ext cx="685800" cy="533400"/>
          </a:xfrm>
          <a:prstGeom prst="ellipse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27"/>
          <p:cNvPicPr preferRelativeResize="0"/>
          <p:nvPr/>
        </p:nvPicPr>
        <p:blipFill rotWithShape="1">
          <a:blip r:embed="rId3">
            <a:alphaModFix/>
          </a:blip>
          <a:srcRect b="73810" l="21681" r="0" t="0"/>
          <a:stretch/>
        </p:blipFill>
        <p:spPr>
          <a:xfrm>
            <a:off x="5133976" y="2590800"/>
            <a:ext cx="50577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7"/>
          <p:cNvPicPr preferRelativeResize="0"/>
          <p:nvPr/>
        </p:nvPicPr>
        <p:blipFill rotWithShape="1">
          <a:blip r:embed="rId4">
            <a:alphaModFix/>
          </a:blip>
          <a:srcRect b="73810" l="21239" r="0" t="0"/>
          <a:stretch/>
        </p:blipFill>
        <p:spPr>
          <a:xfrm>
            <a:off x="5124450" y="1524000"/>
            <a:ext cx="508635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7"/>
          <p:cNvSpPr txBox="1"/>
          <p:nvPr/>
        </p:nvSpPr>
        <p:spPr>
          <a:xfrm>
            <a:off x="4114800" y="2819400"/>
            <a:ext cx="83978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(SSL)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3757614" y="1752600"/>
            <a:ext cx="11953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 SSL)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27"/>
          <p:cNvPicPr preferRelativeResize="0"/>
          <p:nvPr/>
        </p:nvPicPr>
        <p:blipFill rotWithShape="1">
          <a:blip r:embed="rId5">
            <a:alphaModFix/>
          </a:blip>
          <a:srcRect b="0" l="61799" r="0" t="88095"/>
          <a:stretch/>
        </p:blipFill>
        <p:spPr>
          <a:xfrm>
            <a:off x="7724776" y="3581400"/>
            <a:ext cx="246697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/>
          <p:nvPr/>
        </p:nvSpPr>
        <p:spPr>
          <a:xfrm>
            <a:off x="5514976" y="2941638"/>
            <a:ext cx="944563" cy="533400"/>
          </a:xfrm>
          <a:prstGeom prst="ellipse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9461500" y="3505200"/>
            <a:ext cx="457200" cy="533400"/>
          </a:xfrm>
          <a:prstGeom prst="ellipse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27"/>
          <p:cNvPicPr preferRelativeResize="0"/>
          <p:nvPr/>
        </p:nvPicPr>
        <p:blipFill rotWithShape="1">
          <a:blip r:embed="rId6">
            <a:alphaModFix/>
          </a:blip>
          <a:srcRect b="64583" l="17188" r="40625" t="0"/>
          <a:stretch/>
        </p:blipFill>
        <p:spPr>
          <a:xfrm>
            <a:off x="2514600" y="3657600"/>
            <a:ext cx="41148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lock UI:    help users authenticate site</a:t>
            </a:r>
            <a:endParaRPr/>
          </a:p>
        </p:txBody>
      </p:sp>
      <p:sp>
        <p:nvSpPr>
          <p:cNvPr id="253" name="Google Shape;253;p28"/>
          <p:cNvSpPr txBox="1"/>
          <p:nvPr>
            <p:ph idx="1" type="body"/>
          </p:nvPr>
        </p:nvSpPr>
        <p:spPr>
          <a:xfrm>
            <a:off x="1752600" y="1676400"/>
            <a:ext cx="73152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Firefox 3:   clicking on bottom lock icon gives</a:t>
            </a:r>
            <a:endParaRPr/>
          </a:p>
        </p:txBody>
      </p:sp>
      <p:pic>
        <p:nvPicPr>
          <p:cNvPr id="254" name="Google Shape;254;p28"/>
          <p:cNvPicPr preferRelativeResize="0"/>
          <p:nvPr/>
        </p:nvPicPr>
        <p:blipFill rotWithShape="1">
          <a:blip r:embed="rId3">
            <a:alphaModFix/>
          </a:blip>
          <a:srcRect b="0" l="0" r="0" t="17599"/>
          <a:stretch/>
        </p:blipFill>
        <p:spPr>
          <a:xfrm>
            <a:off x="3352800" y="2209800"/>
            <a:ext cx="5715000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8"/>
          <p:cNvSpPr/>
          <p:nvPr/>
        </p:nvSpPr>
        <p:spPr>
          <a:xfrm>
            <a:off x="2895600" y="3581400"/>
            <a:ext cx="6553200" cy="1295400"/>
          </a:xfrm>
          <a:prstGeom prst="roundRect">
            <a:avLst>
              <a:gd fmla="val 16667" name="adj"/>
            </a:avLst>
          </a:prstGeom>
          <a:solidFill>
            <a:srgbClr val="FF9F9F">
              <a:alpha val="3529"/>
            </a:srgbClr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general UI attack:  picture-in-picture</a:t>
            </a:r>
            <a:endParaRPr/>
          </a:p>
        </p:txBody>
      </p:sp>
      <p:sp>
        <p:nvSpPr>
          <p:cNvPr descr="Rectangle: Click to edit Master text styles&#10;Second level&#10;Third level&#10;Fourth level&#10;Fifth level" id="262" name="Google Shape;262;p29"/>
          <p:cNvSpPr txBox="1"/>
          <p:nvPr>
            <p:ph idx="1" type="body"/>
          </p:nvPr>
        </p:nvSpPr>
        <p:spPr>
          <a:xfrm>
            <a:off x="1828800" y="5741987"/>
            <a:ext cx="9906000" cy="522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Noto Sans Symbols"/>
              <a:buNone/>
            </a:pPr>
            <a:r>
              <a:rPr b="0" lang="en-US"/>
              <a:t>Trained users are more likely to fall victim to this  </a:t>
            </a:r>
            <a:r>
              <a:rPr lang="en-US" sz="1800"/>
              <a:t>[JSTB’07]</a:t>
            </a:r>
            <a:endParaRPr sz="2000"/>
          </a:p>
        </p:txBody>
      </p:sp>
      <p:pic>
        <p:nvPicPr>
          <p:cNvPr id="263" name="Google Shape;263;p29"/>
          <p:cNvPicPr preferRelativeResize="0"/>
          <p:nvPr/>
        </p:nvPicPr>
        <p:blipFill rotWithShape="1">
          <a:blip r:embed="rId3">
            <a:alphaModFix/>
          </a:blip>
          <a:srcRect b="30207" l="4687" r="7274" t="7290"/>
          <a:stretch/>
        </p:blipFill>
        <p:spPr>
          <a:xfrm>
            <a:off x="1828800" y="1143000"/>
            <a:ext cx="8586788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type="title"/>
          </p:nvPr>
        </p:nvSpPr>
        <p:spPr>
          <a:xfrm>
            <a:off x="914400" y="247650"/>
            <a:ext cx="103632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 and login pages:   incorrect version</a:t>
            </a:r>
            <a:endParaRPr/>
          </a:p>
        </p:txBody>
      </p:sp>
      <p:sp>
        <p:nvSpPr>
          <p:cNvPr id="270" name="Google Shape;270;p30"/>
          <p:cNvSpPr txBox="1"/>
          <p:nvPr>
            <p:ph idx="1" type="body"/>
          </p:nvPr>
        </p:nvSpPr>
        <p:spPr>
          <a:xfrm>
            <a:off x="1676400" y="2057400"/>
            <a:ext cx="36576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8738" lvl="0" marL="587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Users often land on login page over HTTP:</a:t>
            </a:r>
            <a:endParaRPr/>
          </a:p>
          <a:p>
            <a:pPr indent="-339725" lvl="2" marL="339725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</a:pPr>
            <a:r>
              <a:rPr lang="en-US" sz="1800"/>
              <a:t>Type site’s HTTP URL </a:t>
            </a:r>
            <a:br>
              <a:rPr lang="en-US" sz="1800"/>
            </a:br>
            <a:r>
              <a:rPr lang="en-US" sz="1800"/>
              <a:t>	into address bar, 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lang="en-US" sz="2400"/>
              <a:t>Google links to the HTTP page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t/>
            </a:r>
            <a:endParaRPr b="0"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271" name="Google Shape;271;p30"/>
          <p:cNvPicPr preferRelativeResize="0"/>
          <p:nvPr/>
        </p:nvPicPr>
        <p:blipFill rotWithShape="1">
          <a:blip r:embed="rId3">
            <a:alphaModFix/>
          </a:blip>
          <a:srcRect b="22231" l="0" r="21713" t="0"/>
          <a:stretch/>
        </p:blipFill>
        <p:spPr>
          <a:xfrm>
            <a:off x="5562600" y="1600200"/>
            <a:ext cx="4876800" cy="448151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0"/>
          <p:cNvSpPr txBox="1"/>
          <p:nvPr/>
        </p:nvSpPr>
        <p:spPr>
          <a:xfrm>
            <a:off x="2286001" y="1524001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0"/>
          <p:cNvSpPr txBox="1"/>
          <p:nvPr/>
        </p:nvSpPr>
        <p:spPr>
          <a:xfrm>
            <a:off x="1524000" y="5671066"/>
            <a:ext cx="5809667" cy="818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94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&lt;form method="post"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       action="</a:t>
            </a:r>
            <a:r>
              <a:rPr b="1" i="0" lang="en-US" sz="1800" u="none" cap="none" strike="noStrik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https</a:t>
            </a:r>
            <a:r>
              <a:rPr b="0" i="0" lang="en-US" sz="1800" u="none" cap="none" strike="noStrik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://onlineservices.wachovia.com/..."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0"/>
          <p:cNvSpPr txBox="1"/>
          <p:nvPr/>
        </p:nvSpPr>
        <p:spPr>
          <a:xfrm>
            <a:off x="1676401" y="5486400"/>
            <a:ext cx="15013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source: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7620000" y="1981200"/>
            <a:ext cx="609600" cy="457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6400800" y="3276600"/>
            <a:ext cx="609600" cy="457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77" name="Google Shape;277;p30"/>
          <p:cNvCxnSpPr/>
          <p:nvPr/>
        </p:nvCxnSpPr>
        <p:spPr>
          <a:xfrm>
            <a:off x="1524000" y="5410200"/>
            <a:ext cx="3810000" cy="1588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Problems with HTTPS and the Lock Icon</a:t>
            </a:r>
            <a:endParaRPr/>
          </a:p>
        </p:txBody>
      </p:sp>
      <p:sp>
        <p:nvSpPr>
          <p:cNvPr id="283" name="Google Shape;283;p31"/>
          <p:cNvSpPr txBox="1"/>
          <p:nvPr>
            <p:ph idx="1" type="body"/>
          </p:nvPr>
        </p:nvSpPr>
        <p:spPr>
          <a:xfrm>
            <a:off x="2209800" y="1371600"/>
            <a:ext cx="81534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AutoNum type="arabicPeriod"/>
            </a:pPr>
            <a:r>
              <a:rPr lang="en-US"/>
              <a:t>Upgrade from HTTP to HTTPS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FF"/>
              </a:buClr>
              <a:buSzPts val="3200"/>
              <a:buAutoNum type="arabicPeriod"/>
            </a:pPr>
            <a:r>
              <a:rPr lang="en-US"/>
              <a:t>Semantic attacks on certs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FF"/>
              </a:buClr>
              <a:buSzPts val="3200"/>
              <a:buAutoNum type="arabicPeriod"/>
            </a:pPr>
            <a:r>
              <a:rPr lang="en-US"/>
              <a:t>Invalid certs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FF"/>
              </a:buClr>
              <a:buSzPts val="3200"/>
              <a:buAutoNum type="arabicPeriod"/>
            </a:pPr>
            <a:r>
              <a:rPr lang="en-US"/>
              <a:t>Mixed content</a:t>
            </a:r>
            <a:endParaRPr/>
          </a:p>
          <a:p>
            <a:pPr indent="-457200" lvl="3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•"/>
            </a:pPr>
            <a:r>
              <a:rPr lang="en-US"/>
              <a:t>HTTP and HTTPS on the same page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AutoNum type="arabicPeriod"/>
            </a:pPr>
            <a:r>
              <a:rPr lang="en-US"/>
              <a:t>Origin contamination</a:t>
            </a:r>
            <a:endParaRPr/>
          </a:p>
          <a:p>
            <a:pPr indent="-514350" lvl="3" marL="12001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–"/>
            </a:pPr>
            <a:r>
              <a:rPr lang="en-US"/>
              <a:t>Weak HTTPS page contaminates stronger HTTPS page</a:t>
            </a:r>
            <a:endParaRPr/>
          </a:p>
          <a:p>
            <a:pPr indent="-330200" lvl="3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4294967295" type="ctr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 and the Lock Icon</a:t>
            </a:r>
            <a:endParaRPr b="0" i="0" sz="3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88667" l="0" r="33815" t="0"/>
          <a:stretch/>
        </p:blipFill>
        <p:spPr>
          <a:xfrm>
            <a:off x="2133600" y="4217339"/>
            <a:ext cx="8211127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8610600" y="4724400"/>
            <a:ext cx="533400" cy="533400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002881" y="4724400"/>
            <a:ext cx="838200" cy="533400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at are SSL Stripping Attacks? – Keyfactor" id="66" name="Google Shape;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1981" y="827881"/>
            <a:ext cx="3348037" cy="2366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4125" y="152400"/>
            <a:ext cx="7143750" cy="59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2"/>
          <p:cNvSpPr/>
          <p:nvPr/>
        </p:nvSpPr>
        <p:spPr>
          <a:xfrm>
            <a:off x="5943600" y="5581650"/>
            <a:ext cx="3657600" cy="685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0" name="Google Shape;290;p32"/>
          <p:cNvSpPr txBox="1"/>
          <p:nvPr/>
        </p:nvSpPr>
        <p:spPr>
          <a:xfrm>
            <a:off x="1828800" y="6396335"/>
            <a:ext cx="135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[Moxie’08]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3. Invalid certs</a:t>
            </a:r>
            <a:endParaRPr/>
          </a:p>
        </p:txBody>
      </p:sp>
      <p:sp>
        <p:nvSpPr>
          <p:cNvPr id="297" name="Google Shape;297;p33"/>
          <p:cNvSpPr txBox="1"/>
          <p:nvPr>
            <p:ph idx="1" type="body"/>
          </p:nvPr>
        </p:nvSpPr>
        <p:spPr>
          <a:xfrm>
            <a:off x="1600200" y="914400"/>
            <a:ext cx="97536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00100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Examples of invalid certificates: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•"/>
            </a:pPr>
            <a:r>
              <a:rPr lang="en-US"/>
              <a:t>expired:        current-date &gt; date-in-cert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•"/>
            </a:pPr>
            <a:r>
              <a:rPr lang="en-US"/>
              <a:t>CommonName in cert does not match domain in URL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•"/>
            </a:pPr>
            <a:r>
              <a:rPr lang="en-US"/>
              <a:t>unknown CA        </a:t>
            </a:r>
            <a:r>
              <a:rPr lang="en-US" sz="2000"/>
              <a:t>(e.g.   self signed certs)</a:t>
            </a:r>
            <a:endParaRPr/>
          </a:p>
          <a:p>
            <a:pPr indent="-457200" lvl="3" marL="1485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03152"/>
              </a:buClr>
              <a:buSzPts val="2400"/>
              <a:buFont typeface="Arial"/>
              <a:buChar char="•"/>
            </a:pPr>
            <a:r>
              <a:rPr lang="en-US" sz="2400"/>
              <a:t>Small sites may not want to pay for cert</a:t>
            </a:r>
            <a:endParaRPr/>
          </a:p>
          <a:p>
            <a:pPr indent="-914400" lvl="1" marL="9144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24163"/>
              </a:buClr>
              <a:buSzPts val="2800"/>
              <a:buNone/>
            </a:pPr>
            <a:r>
              <a:rPr lang="en-US"/>
              <a:t>Users often ignore warning:</a:t>
            </a:r>
            <a:endParaRPr/>
          </a:p>
          <a:p>
            <a:pPr indent="-457200" lvl="2" marL="11969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/>
              <a:t>Is it a misconfiguration or an attack?      User can’t tell.</a:t>
            </a:r>
            <a:endParaRPr/>
          </a:p>
          <a:p>
            <a:pPr indent="-304800" lvl="2" marL="1028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None/>
            </a:pPr>
            <a:r>
              <a:t/>
            </a:r>
            <a:endParaRPr/>
          </a:p>
          <a:p>
            <a:pPr indent="-1196975" lvl="0" marL="119697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b="0" lang="en-US"/>
              <a:t>Accepting invalid cert enables man-in-middle attacks</a:t>
            </a:r>
            <a:br>
              <a:rPr b="0" lang="en-US"/>
            </a:br>
            <a:r>
              <a:rPr lang="en-US" sz="2400"/>
              <a:t>		     </a:t>
            </a:r>
            <a:r>
              <a:rPr lang="en-US" sz="2000"/>
              <a:t>(see   http://crypto.stanford.edu/ssl-mitm )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Firefox:  Invalid cert dialog</a:t>
            </a:r>
            <a:endParaRPr/>
          </a:p>
        </p:txBody>
      </p:sp>
      <p:sp>
        <p:nvSpPr>
          <p:cNvPr id="303" name="Google Shape;303;p34"/>
          <p:cNvSpPr txBox="1"/>
          <p:nvPr>
            <p:ph idx="1" type="body"/>
          </p:nvPr>
        </p:nvSpPr>
        <p:spPr>
          <a:xfrm>
            <a:off x="1581150" y="5129213"/>
            <a:ext cx="97917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Firefox 3.0:      </a:t>
            </a:r>
            <a:r>
              <a:rPr lang="en-US" u="sng"/>
              <a:t>Four clicks</a:t>
            </a:r>
            <a:r>
              <a:rPr lang="en-US"/>
              <a:t> to get Firefox to accept cert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/>
              <a:t>page is displayed with full HTTPS indicators</a:t>
            </a:r>
            <a:endParaRPr/>
          </a:p>
        </p:txBody>
      </p:sp>
      <p:pic>
        <p:nvPicPr>
          <p:cNvPr id="304" name="Google Shape;304;p34"/>
          <p:cNvPicPr preferRelativeResize="0"/>
          <p:nvPr/>
        </p:nvPicPr>
        <p:blipFill rotWithShape="1">
          <a:blip r:embed="rId3">
            <a:alphaModFix/>
          </a:blip>
          <a:srcRect b="11265" l="0" r="0" t="6798"/>
          <a:stretch/>
        </p:blipFill>
        <p:spPr>
          <a:xfrm>
            <a:off x="2609850" y="708025"/>
            <a:ext cx="6972300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4"/>
          <p:cNvSpPr/>
          <p:nvPr/>
        </p:nvSpPr>
        <p:spPr>
          <a:xfrm>
            <a:off x="3748088" y="2789238"/>
            <a:ext cx="990600" cy="3810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4"/>
          <p:cNvSpPr/>
          <p:nvPr/>
        </p:nvSpPr>
        <p:spPr>
          <a:xfrm>
            <a:off x="5715000" y="3200400"/>
            <a:ext cx="1524000" cy="3810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IE:   invalid cert URL bar</a:t>
            </a:r>
            <a:endParaRPr/>
          </a:p>
        </p:txBody>
      </p:sp>
      <p:pic>
        <p:nvPicPr>
          <p:cNvPr id="312" name="Google Shape;312;p35"/>
          <p:cNvPicPr preferRelativeResize="0"/>
          <p:nvPr/>
        </p:nvPicPr>
        <p:blipFill rotWithShape="1">
          <a:blip r:embed="rId3">
            <a:alphaModFix/>
          </a:blip>
          <a:srcRect b="54000" l="0" r="0" t="0"/>
          <a:stretch/>
        </p:blipFill>
        <p:spPr>
          <a:xfrm>
            <a:off x="2533650" y="2362200"/>
            <a:ext cx="7124700" cy="2841643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5"/>
          <p:cNvSpPr/>
          <p:nvPr/>
        </p:nvSpPr>
        <p:spPr>
          <a:xfrm>
            <a:off x="3238500" y="2733487"/>
            <a:ext cx="3886200" cy="60960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4. Mixed Content:  HTTP and HTTPS</a:t>
            </a:r>
            <a:endParaRPr/>
          </a:p>
        </p:txBody>
      </p:sp>
      <p:sp>
        <p:nvSpPr>
          <p:cNvPr descr="Rectangle: Click to edit Master text styles&#10;Second level&#10;Third level&#10;Fourth level&#10;Fifth level" id="319" name="Google Shape;319;p36"/>
          <p:cNvSpPr txBox="1"/>
          <p:nvPr>
            <p:ph idx="1" type="body"/>
          </p:nvPr>
        </p:nvSpPr>
        <p:spPr>
          <a:xfrm>
            <a:off x="1981200" y="1524000"/>
            <a:ext cx="85344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b="0" lang="en-US" sz="2400"/>
              <a:t>Page loads over HTTPS, but contains content over HTTP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lang="en-US" sz="2400"/>
              <a:t>		(e.g.     &lt;script   src=“</a:t>
            </a:r>
            <a:r>
              <a:rPr lang="en-US" sz="2400">
                <a:solidFill>
                  <a:srgbClr val="FF0000"/>
                </a:solidFill>
              </a:rPr>
              <a:t>http</a:t>
            </a:r>
            <a:r>
              <a:rPr lang="en-US" sz="2400"/>
              <a:t>://.../script.js&gt;  ) 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IE7:   </a:t>
            </a:r>
            <a:r>
              <a:rPr b="0" lang="en-US" sz="2400"/>
              <a:t>displays mixed-content dialog and no SSL lock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Firefox 3.0:   </a:t>
            </a:r>
            <a:r>
              <a:rPr b="0" lang="en-US" sz="2400"/>
              <a:t>displays `!’ over lock icon </a:t>
            </a:r>
            <a:r>
              <a:rPr lang="en-US" sz="1600"/>
              <a:t>(no dialog by default)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Both browsers: 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Font typeface="Arial"/>
              <a:buChar char="•"/>
            </a:pPr>
            <a:r>
              <a:rPr lang="en-US" sz="2000"/>
              <a:t>Flash swf file over HTTP does not trigger warning   !!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Font typeface="Arial"/>
              <a:buChar char="•"/>
            </a:pPr>
            <a:r>
              <a:rPr lang="en-US" sz="2000"/>
              <a:t>note:   Flash can script the embedding page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Font typeface="Times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Safari:   </a:t>
            </a:r>
            <a:r>
              <a:rPr b="0" lang="en-US" sz="2400"/>
              <a:t>does not attempt to detect mixed content</a:t>
            </a:r>
            <a:endParaRPr/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None/>
            </a:pPr>
            <a:r>
              <a:t/>
            </a:r>
            <a:endParaRPr sz="2000"/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320" name="Google Shape;320;p36"/>
          <p:cNvSpPr/>
          <p:nvPr/>
        </p:nvSpPr>
        <p:spPr>
          <a:xfrm>
            <a:off x="1752600" y="2667000"/>
            <a:ext cx="8534400" cy="2819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Mixed Content:  HTTP and HTTPS</a:t>
            </a:r>
            <a:endParaRPr/>
          </a:p>
        </p:txBody>
      </p:sp>
      <p:pic>
        <p:nvPicPr>
          <p:cNvPr id="326" name="Google Shape;326;p37"/>
          <p:cNvPicPr preferRelativeResize="0"/>
          <p:nvPr/>
        </p:nvPicPr>
        <p:blipFill rotWithShape="1">
          <a:blip r:embed="rId3">
            <a:alphaModFix/>
          </a:blip>
          <a:srcRect b="40625" l="33594" r="32813" t="37500"/>
          <a:stretch/>
        </p:blipFill>
        <p:spPr>
          <a:xfrm>
            <a:off x="2590800" y="1752600"/>
            <a:ext cx="3276600" cy="160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7" name="Google Shape;327;p37"/>
          <p:cNvGrpSpPr/>
          <p:nvPr/>
        </p:nvGrpSpPr>
        <p:grpSpPr>
          <a:xfrm>
            <a:off x="6554788" y="1611314"/>
            <a:ext cx="3395662" cy="1741487"/>
            <a:chOff x="3169" y="916"/>
            <a:chExt cx="2139" cy="1097"/>
          </a:xfrm>
        </p:grpSpPr>
        <p:pic>
          <p:nvPicPr>
            <p:cNvPr descr="unspecifiedSecurityflaw" id="328" name="Google Shape;328;p37"/>
            <p:cNvPicPr preferRelativeResize="0"/>
            <p:nvPr/>
          </p:nvPicPr>
          <p:blipFill rotWithShape="1">
            <a:blip r:embed="rId4">
              <a:alphaModFix/>
            </a:blip>
            <a:srcRect b="0" l="42221" r="0" t="47212"/>
            <a:stretch/>
          </p:blipFill>
          <p:spPr>
            <a:xfrm>
              <a:off x="3169" y="1104"/>
              <a:ext cx="2139" cy="9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37"/>
            <p:cNvSpPr txBox="1"/>
            <p:nvPr/>
          </p:nvSpPr>
          <p:spPr>
            <a:xfrm>
              <a:off x="3638" y="916"/>
              <a:ext cx="86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silly dialogs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37"/>
          <p:cNvSpPr txBox="1"/>
          <p:nvPr/>
        </p:nvSpPr>
        <p:spPr>
          <a:xfrm>
            <a:off x="1874838" y="2038350"/>
            <a:ext cx="6397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IE7: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37"/>
          <p:cNvPicPr preferRelativeResize="0"/>
          <p:nvPr/>
        </p:nvPicPr>
        <p:blipFill rotWithShape="1">
          <a:blip r:embed="rId5">
            <a:alphaModFix/>
          </a:blip>
          <a:srcRect b="72667" l="0" r="0" t="0"/>
          <a:stretch/>
        </p:blipFill>
        <p:spPr>
          <a:xfrm>
            <a:off x="2438400" y="4724400"/>
            <a:ext cx="65913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7"/>
          <p:cNvSpPr txBox="1"/>
          <p:nvPr/>
        </p:nvSpPr>
        <p:spPr>
          <a:xfrm>
            <a:off x="2057400" y="4038601"/>
            <a:ext cx="30358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SSL lock in address bar: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7"/>
          <p:cNvSpPr/>
          <p:nvPr/>
        </p:nvSpPr>
        <p:spPr>
          <a:xfrm>
            <a:off x="3276600" y="4876800"/>
            <a:ext cx="685800" cy="533400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7"/>
          <p:cNvSpPr/>
          <p:nvPr/>
        </p:nvSpPr>
        <p:spPr>
          <a:xfrm>
            <a:off x="5715000" y="4876800"/>
            <a:ext cx="457200" cy="533400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Mixed Content:  HTTP and HTTPS</a:t>
            </a:r>
            <a:endParaRPr/>
          </a:p>
        </p:txBody>
      </p:sp>
      <p:sp>
        <p:nvSpPr>
          <p:cNvPr id="340" name="Google Shape;340;p38"/>
          <p:cNvSpPr txBox="1"/>
          <p:nvPr/>
        </p:nvSpPr>
        <p:spPr>
          <a:xfrm>
            <a:off x="1828801" y="1600201"/>
            <a:ext cx="13603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Firefox 3.0: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38"/>
          <p:cNvPicPr preferRelativeResize="0"/>
          <p:nvPr/>
        </p:nvPicPr>
        <p:blipFill rotWithShape="1">
          <a:blip r:embed="rId3">
            <a:alphaModFix/>
          </a:blip>
          <a:srcRect b="73810" l="0" r="12684" t="0"/>
          <a:stretch/>
        </p:blipFill>
        <p:spPr>
          <a:xfrm>
            <a:off x="3886200" y="1600200"/>
            <a:ext cx="56388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8"/>
          <p:cNvPicPr preferRelativeResize="0"/>
          <p:nvPr/>
        </p:nvPicPr>
        <p:blipFill rotWithShape="1">
          <a:blip r:embed="rId3">
            <a:alphaModFix/>
          </a:blip>
          <a:srcRect b="2" l="60177" r="-294" t="85713"/>
          <a:stretch/>
        </p:blipFill>
        <p:spPr>
          <a:xfrm>
            <a:off x="7010400" y="2514600"/>
            <a:ext cx="2590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8"/>
          <p:cNvPicPr preferRelativeResize="0"/>
          <p:nvPr/>
        </p:nvPicPr>
        <p:blipFill rotWithShape="1">
          <a:blip r:embed="rId4">
            <a:alphaModFix/>
          </a:blip>
          <a:srcRect b="0" l="0" r="0" t="74001"/>
          <a:stretch/>
        </p:blipFill>
        <p:spPr>
          <a:xfrm>
            <a:off x="2508955" y="4957209"/>
            <a:ext cx="571500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8"/>
          <p:cNvSpPr txBox="1"/>
          <p:nvPr/>
        </p:nvSpPr>
        <p:spPr>
          <a:xfrm>
            <a:off x="2133600" y="3581401"/>
            <a:ext cx="3385286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No SSL indicator in address bar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Clicking on bottom lock gives: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Google Shape;345;p38"/>
          <p:cNvCxnSpPr/>
          <p:nvPr/>
        </p:nvCxnSpPr>
        <p:spPr>
          <a:xfrm flipH="1" rot="10800000">
            <a:off x="4343400" y="2362200"/>
            <a:ext cx="1524000" cy="12192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46" name="Google Shape;346;p38"/>
          <p:cNvSpPr/>
          <p:nvPr/>
        </p:nvSpPr>
        <p:spPr>
          <a:xfrm>
            <a:off x="8839200" y="2514600"/>
            <a:ext cx="457200" cy="533400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/>
          <p:nvPr/>
        </p:nvSpPr>
        <p:spPr>
          <a:xfrm>
            <a:off x="3278140" y="2362200"/>
            <a:ext cx="563571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Goals for this lecture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209800" y="1981200"/>
            <a:ext cx="81534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</a:pPr>
            <a:r>
              <a:rPr lang="en-US"/>
              <a:t>Brief overview of HTTPS: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/>
              <a:t>How the SSL/TLS protocol works  </a:t>
            </a:r>
            <a:r>
              <a:rPr b="0" lang="en-US"/>
              <a:t>(very briefly)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/>
              <a:t>How to use HTTPS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</a:pPr>
            <a:r>
              <a:rPr lang="en-US"/>
              <a:t>Integrating HTTPS into the browser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/>
              <a:t>Lots of user interface problems to watch for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Threat Model:   Network Attacker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608570" y="1219200"/>
            <a:ext cx="8229600" cy="472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Network Attacker: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•"/>
            </a:pPr>
            <a:r>
              <a:rPr lang="en-US"/>
              <a:t>Controls network infrastructure:     </a:t>
            </a:r>
            <a:r>
              <a:rPr lang="en-US" sz="2000"/>
              <a:t>Routers,   DNS</a:t>
            </a:r>
            <a:endParaRPr/>
          </a:p>
          <a:p>
            <a:pPr indent="-152400" lvl="2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/>
              <a:t>Passive attacker:    only eavesdrops on net traffic</a:t>
            </a:r>
            <a:endParaRPr/>
          </a:p>
          <a:p>
            <a:pPr indent="-152400" lvl="2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/>
              <a:t>Active attacker:   eavesdrops, injects, blocks, and modifies packets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Examples: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Wireless network at Internet Café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Internet access at hotels   </a:t>
            </a:r>
            <a:r>
              <a:rPr lang="en-US" sz="2000"/>
              <a:t>(untrusted ISP)</a:t>
            </a:r>
            <a:endParaRPr/>
          </a:p>
        </p:txBody>
      </p:sp>
      <p:pic>
        <p:nvPicPr>
          <p:cNvPr descr="evil-router"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0200" y="1600200"/>
            <a:ext cx="1263650" cy="9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Certificates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2103126" y="1026005"/>
            <a:ext cx="7772400" cy="83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How does Alice (browser)  obtain   PK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Bob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8534400" y="2362200"/>
            <a:ext cx="1066800" cy="2514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1524000" y="2362200"/>
            <a:ext cx="990600" cy="2514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8763000" y="2038290"/>
            <a:ext cx="5421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7"/>
          <p:cNvGrpSpPr/>
          <p:nvPr/>
        </p:nvGrpSpPr>
        <p:grpSpPr>
          <a:xfrm>
            <a:off x="5723148" y="2574560"/>
            <a:ext cx="2811252" cy="707886"/>
            <a:chOff x="4275348" y="3193685"/>
            <a:chExt cx="2811252" cy="707886"/>
          </a:xfrm>
        </p:grpSpPr>
        <p:cxnSp>
          <p:nvCxnSpPr>
            <p:cNvPr id="90" name="Google Shape;90;p17"/>
            <p:cNvCxnSpPr/>
            <p:nvPr/>
          </p:nvCxnSpPr>
          <p:spPr>
            <a:xfrm>
              <a:off x="4275348" y="3559841"/>
              <a:ext cx="27432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91" name="Google Shape;91;p17"/>
            <p:cNvSpPr txBox="1"/>
            <p:nvPr/>
          </p:nvSpPr>
          <p:spPr>
            <a:xfrm>
              <a:off x="4495800" y="3193685"/>
              <a:ext cx="25908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PK     and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proof “I am Bob”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7"/>
          <p:cNvSpPr txBox="1"/>
          <p:nvPr/>
        </p:nvSpPr>
        <p:spPr>
          <a:xfrm>
            <a:off x="1483868" y="1752600"/>
            <a:ext cx="105349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Browser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9601200" y="3429000"/>
            <a:ext cx="762000" cy="457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</a:t>
            </a:r>
            <a:r>
              <a:rPr b="0" baseline="-25000" i="0" lang="en-US" sz="20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</a:t>
            </a:r>
            <a:endParaRPr b="0" i="0" sz="2000" u="none" cap="none" strike="noStrike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8691357" y="3109210"/>
            <a:ext cx="78258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17"/>
          <p:cNvGrpSpPr/>
          <p:nvPr/>
        </p:nvGrpSpPr>
        <p:grpSpPr>
          <a:xfrm>
            <a:off x="5750184" y="3810000"/>
            <a:ext cx="2819400" cy="1427750"/>
            <a:chOff x="4302384" y="4429125"/>
            <a:chExt cx="2819400" cy="1427750"/>
          </a:xfrm>
        </p:grpSpPr>
        <p:cxnSp>
          <p:nvCxnSpPr>
            <p:cNvPr id="96" name="Google Shape;96;p17"/>
            <p:cNvCxnSpPr/>
            <p:nvPr/>
          </p:nvCxnSpPr>
          <p:spPr>
            <a:xfrm rot="10800000">
              <a:off x="4302384" y="4798011"/>
              <a:ext cx="28194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97" name="Google Shape;97;p17"/>
            <p:cNvSpPr txBox="1"/>
            <p:nvPr/>
          </p:nvSpPr>
          <p:spPr>
            <a:xfrm>
              <a:off x="4419600" y="4429125"/>
              <a:ext cx="245471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issue Cert with SK</a:t>
              </a:r>
              <a:r>
                <a:rPr b="0" baseline="-2500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 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" name="Google Shape;98;p17"/>
            <p:cNvGrpSpPr/>
            <p:nvPr/>
          </p:nvGrpSpPr>
          <p:grpSpPr>
            <a:xfrm>
              <a:off x="5257800" y="4875800"/>
              <a:ext cx="1752600" cy="981075"/>
              <a:chOff x="5257800" y="4682645"/>
              <a:chExt cx="1752600" cy="981075"/>
            </a:xfrm>
          </p:grpSpPr>
          <p:pic>
            <p:nvPicPr>
              <p:cNvPr id="99" name="Google Shape;99;p1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257800" y="4682645"/>
                <a:ext cx="1752600" cy="9810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0" name="Google Shape;100;p17"/>
              <p:cNvSpPr txBox="1"/>
              <p:nvPr/>
            </p:nvSpPr>
            <p:spPr>
              <a:xfrm>
                <a:off x="5562600" y="4758845"/>
                <a:ext cx="12234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Bob’s </a:t>
                </a:r>
                <a:br>
                  <a:rPr b="1" i="0" lang="en-US" sz="2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b="1" i="0" lang="en-US" sz="2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key is PK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1" name="Google Shape;101;p17"/>
          <p:cNvGrpSpPr/>
          <p:nvPr/>
        </p:nvGrpSpPr>
        <p:grpSpPr>
          <a:xfrm>
            <a:off x="2514600" y="4495801"/>
            <a:ext cx="1783830" cy="1057275"/>
            <a:chOff x="1066800" y="5114925"/>
            <a:chExt cx="1783830" cy="1057275"/>
          </a:xfrm>
        </p:grpSpPr>
        <p:cxnSp>
          <p:nvCxnSpPr>
            <p:cNvPr id="102" name="Google Shape;102;p17"/>
            <p:cNvCxnSpPr/>
            <p:nvPr/>
          </p:nvCxnSpPr>
          <p:spPr>
            <a:xfrm rot="10800000">
              <a:off x="1295400" y="5623405"/>
              <a:ext cx="15240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grpSp>
          <p:nvGrpSpPr>
            <p:cNvPr id="103" name="Google Shape;103;p17"/>
            <p:cNvGrpSpPr/>
            <p:nvPr/>
          </p:nvGrpSpPr>
          <p:grpSpPr>
            <a:xfrm>
              <a:off x="1098030" y="5191125"/>
              <a:ext cx="1752600" cy="981075"/>
              <a:chOff x="5257800" y="4682645"/>
              <a:chExt cx="1752600" cy="981075"/>
            </a:xfrm>
          </p:grpSpPr>
          <p:pic>
            <p:nvPicPr>
              <p:cNvPr id="104" name="Google Shape;104;p1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257800" y="4682645"/>
                <a:ext cx="1752600" cy="9810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5" name="Google Shape;105;p17"/>
              <p:cNvSpPr txBox="1"/>
              <p:nvPr/>
            </p:nvSpPr>
            <p:spPr>
              <a:xfrm>
                <a:off x="5562600" y="4758845"/>
                <a:ext cx="12234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Bob’s </a:t>
                </a:r>
                <a:br>
                  <a:rPr b="1" i="0" lang="en-US" sz="2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b="1" i="0" lang="en-US" sz="2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key is PK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06" name="Google Shape;106;p17"/>
            <p:cNvCxnSpPr/>
            <p:nvPr/>
          </p:nvCxnSpPr>
          <p:spPr>
            <a:xfrm rot="10800000">
              <a:off x="1066800" y="5114925"/>
              <a:ext cx="16764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107" name="Google Shape;107;p17"/>
          <p:cNvSpPr/>
          <p:nvPr/>
        </p:nvSpPr>
        <p:spPr>
          <a:xfrm>
            <a:off x="4191000" y="2362200"/>
            <a:ext cx="1524000" cy="2514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4343400" y="2430959"/>
            <a:ext cx="13179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(SK,PK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4302384" y="2057400"/>
            <a:ext cx="13452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Bob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630181" y="3486090"/>
            <a:ext cx="764953" cy="4001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PK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1618939" y="4168914"/>
            <a:ext cx="79701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2133600" y="5867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Bob uses Cert for an extended period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(e.g. one year)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4572001" y="3505200"/>
            <a:ext cx="764953" cy="4001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PK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Certificates: example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2209800" y="1981200"/>
            <a:ext cx="30480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Important fields: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30275" l="0" r="0" t="0"/>
          <a:stretch/>
        </p:blipFill>
        <p:spPr>
          <a:xfrm>
            <a:off x="5334000" y="1600200"/>
            <a:ext cx="5181600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4">
            <a:alphaModFix/>
          </a:blip>
          <a:srcRect b="15747" l="5881" r="27941" t="31651"/>
          <a:stretch/>
        </p:blipFill>
        <p:spPr>
          <a:xfrm>
            <a:off x="1600200" y="3276600"/>
            <a:ext cx="34290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Certificates on the web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1905000" y="1676400"/>
            <a:ext cx="8458200" cy="487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Subject’s CommonName can be: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</a:pPr>
            <a:r>
              <a:rPr b="0" lang="en-US"/>
              <a:t>An explicit name, e.g.     </a:t>
            </a:r>
            <a:r>
              <a:rPr b="0" lang="en-US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cs.stanford.edu  </a:t>
            </a:r>
            <a:r>
              <a:rPr b="0" lang="en-US"/>
              <a:t>  ,   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</a:pPr>
            <a:r>
              <a:rPr b="0" lang="en-US"/>
              <a:t>A name with a wildcard character, e.g.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b="0" lang="en-US"/>
              <a:t>		</a:t>
            </a:r>
            <a:r>
              <a:rPr b="0" lang="en-US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*.stanford.edu     </a:t>
            </a:r>
            <a:r>
              <a:rPr b="0" lang="en-US"/>
              <a:t>or    </a:t>
            </a:r>
            <a:r>
              <a:rPr b="0" lang="en-US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cs*.stanford.edu</a:t>
            </a:r>
            <a:endParaRPr b="0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matching rules: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	</a:t>
            </a:r>
            <a:r>
              <a:rPr lang="en-US" sz="2000"/>
              <a:t>IE7:   “</a:t>
            </a: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*</a:t>
            </a:r>
            <a:r>
              <a:rPr lang="en-US" sz="2000"/>
              <a:t>” must occur in leftmost component,  does not match “.”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US" sz="2000"/>
              <a:t>		   example:  *.a.com   matches   x.a.com  but not  y.x.a.com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US" sz="2000"/>
              <a:t>	FF3:   “</a:t>
            </a: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*</a:t>
            </a:r>
            <a:r>
              <a:rPr lang="en-US" sz="2000"/>
              <a:t>” matches anything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Certificate Authorities</a:t>
            </a:r>
            <a:endParaRPr/>
          </a:p>
        </p:txBody>
      </p:sp>
      <p:pic>
        <p:nvPicPr>
          <p:cNvPr id="133" name="Google Shape;133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2057400"/>
            <a:ext cx="482398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2057400" y="2362200"/>
            <a:ext cx="2300630" cy="1379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94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Browsers accept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certificates from a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number of 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Brief overview of SSL/TLS</a:t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2209800" y="1676400"/>
            <a:ext cx="1143000" cy="4038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2346961" y="1310640"/>
            <a:ext cx="10967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8552402" y="1295400"/>
            <a:ext cx="8963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9677400" y="2362200"/>
            <a:ext cx="762000" cy="457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21"/>
          <p:cNvGrpSpPr/>
          <p:nvPr/>
        </p:nvGrpSpPr>
        <p:grpSpPr>
          <a:xfrm>
            <a:off x="3352800" y="1615440"/>
            <a:ext cx="5181600" cy="400110"/>
            <a:chOff x="1828800" y="1615440"/>
            <a:chExt cx="5181600" cy="400110"/>
          </a:xfrm>
        </p:grpSpPr>
        <p:cxnSp>
          <p:nvCxnSpPr>
            <p:cNvPr id="145" name="Google Shape;145;p21"/>
            <p:cNvCxnSpPr/>
            <p:nvPr/>
          </p:nvCxnSpPr>
          <p:spPr>
            <a:xfrm>
              <a:off x="1828800" y="19812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46" name="Google Shape;146;p21"/>
            <p:cNvSpPr txBox="1"/>
            <p:nvPr/>
          </p:nvSpPr>
          <p:spPr>
            <a:xfrm>
              <a:off x="3657600" y="1615440"/>
              <a:ext cx="14125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client-hello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21"/>
          <p:cNvGrpSpPr/>
          <p:nvPr/>
        </p:nvGrpSpPr>
        <p:grpSpPr>
          <a:xfrm>
            <a:off x="3352800" y="2235815"/>
            <a:ext cx="5181600" cy="400110"/>
            <a:chOff x="1828800" y="2235815"/>
            <a:chExt cx="5181600" cy="400110"/>
          </a:xfrm>
        </p:grpSpPr>
        <p:cxnSp>
          <p:nvCxnSpPr>
            <p:cNvPr id="148" name="Google Shape;148;p21"/>
            <p:cNvCxnSpPr/>
            <p:nvPr/>
          </p:nvCxnSpPr>
          <p:spPr>
            <a:xfrm rot="10800000">
              <a:off x="1828800" y="25908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49" name="Google Shape;149;p21"/>
            <p:cNvSpPr txBox="1"/>
            <p:nvPr/>
          </p:nvSpPr>
          <p:spPr>
            <a:xfrm>
              <a:off x="2682240" y="2235815"/>
              <a:ext cx="39036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server-hello   +   server-cert (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PK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21"/>
          <p:cNvGrpSpPr/>
          <p:nvPr/>
        </p:nvGrpSpPr>
        <p:grpSpPr>
          <a:xfrm>
            <a:off x="3352800" y="3043535"/>
            <a:ext cx="5181600" cy="1295400"/>
            <a:chOff x="1828800" y="3043535"/>
            <a:chExt cx="5181600" cy="1295400"/>
          </a:xfrm>
        </p:grpSpPr>
        <p:sp>
          <p:nvSpPr>
            <p:cNvPr id="151" name="Google Shape;151;p21"/>
            <p:cNvSpPr/>
            <p:nvPr/>
          </p:nvSpPr>
          <p:spPr>
            <a:xfrm>
              <a:off x="1828800" y="3043535"/>
              <a:ext cx="5181600" cy="1295400"/>
            </a:xfrm>
            <a:prstGeom prst="roundRect">
              <a:avLst>
                <a:gd fmla="val 16667" name="adj"/>
              </a:avLst>
            </a:prstGeom>
            <a:solidFill>
              <a:srgbClr val="25C3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52" name="Google Shape;152;p21"/>
            <p:cNvSpPr txBox="1"/>
            <p:nvPr/>
          </p:nvSpPr>
          <p:spPr>
            <a:xfrm>
              <a:off x="3048000" y="3043535"/>
              <a:ext cx="335380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key exchange </a:t>
              </a:r>
              <a:r>
                <a:rPr b="0" i="0" lang="en-US" sz="16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(several options)</a:t>
              </a:r>
              <a:endParaRPr b="0" i="0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1"/>
          <p:cNvSpPr/>
          <p:nvPr/>
        </p:nvSpPr>
        <p:spPr>
          <a:xfrm>
            <a:off x="8534400" y="1600200"/>
            <a:ext cx="1143000" cy="4038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154" name="Google Shape;154;p21"/>
          <p:cNvGrpSpPr/>
          <p:nvPr/>
        </p:nvGrpSpPr>
        <p:grpSpPr>
          <a:xfrm>
            <a:off x="3352800" y="4495800"/>
            <a:ext cx="5181600" cy="400110"/>
            <a:chOff x="1828800" y="4495800"/>
            <a:chExt cx="5181600" cy="400110"/>
          </a:xfrm>
        </p:grpSpPr>
        <p:cxnSp>
          <p:nvCxnSpPr>
            <p:cNvPr id="155" name="Google Shape;155;p21"/>
            <p:cNvCxnSpPr/>
            <p:nvPr/>
          </p:nvCxnSpPr>
          <p:spPr>
            <a:xfrm>
              <a:off x="1828800" y="48768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56" name="Google Shape;156;p21"/>
            <p:cNvSpPr txBox="1"/>
            <p:nvPr/>
          </p:nvSpPr>
          <p:spPr>
            <a:xfrm>
              <a:off x="3581400" y="4495800"/>
              <a:ext cx="115608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Finished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21"/>
          <p:cNvSpPr/>
          <p:nvPr/>
        </p:nvSpPr>
        <p:spPr>
          <a:xfrm>
            <a:off x="9677400" y="1828800"/>
            <a:ext cx="762000" cy="457200"/>
          </a:xfrm>
          <a:prstGeom prst="rect">
            <a:avLst/>
          </a:prstGeom>
          <a:solidFill>
            <a:srgbClr val="BFD9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21"/>
          <p:cNvGrpSpPr/>
          <p:nvPr/>
        </p:nvGrpSpPr>
        <p:grpSpPr>
          <a:xfrm>
            <a:off x="2209800" y="3267670"/>
            <a:ext cx="6853282" cy="983397"/>
            <a:chOff x="685800" y="3267670"/>
            <a:chExt cx="6853282" cy="983397"/>
          </a:xfrm>
        </p:grpSpPr>
        <p:cxnSp>
          <p:nvCxnSpPr>
            <p:cNvPr id="159" name="Google Shape;159;p21"/>
            <p:cNvCxnSpPr/>
            <p:nvPr/>
          </p:nvCxnSpPr>
          <p:spPr>
            <a:xfrm>
              <a:off x="1828800" y="407539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60" name="Google Shape;160;p21"/>
            <p:cNvSpPr txBox="1"/>
            <p:nvPr/>
          </p:nvSpPr>
          <p:spPr>
            <a:xfrm>
              <a:off x="2481881" y="3724870"/>
              <a:ext cx="384271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client-key-exchange:   E(PK, k)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1"/>
            <p:cNvSpPr txBox="1"/>
            <p:nvPr/>
          </p:nvSpPr>
          <p:spPr>
            <a:xfrm>
              <a:off x="685800" y="3267670"/>
              <a:ext cx="1143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rand. 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1"/>
            <p:cNvSpPr txBox="1"/>
            <p:nvPr/>
          </p:nvSpPr>
          <p:spPr>
            <a:xfrm>
              <a:off x="7239000" y="3881735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21"/>
          <p:cNvGrpSpPr/>
          <p:nvPr/>
        </p:nvGrpSpPr>
        <p:grpSpPr>
          <a:xfrm>
            <a:off x="3352800" y="5177135"/>
            <a:ext cx="5181600" cy="400110"/>
            <a:chOff x="1828800" y="5177135"/>
            <a:chExt cx="5181600" cy="400110"/>
          </a:xfrm>
        </p:grpSpPr>
        <p:cxnSp>
          <p:nvCxnSpPr>
            <p:cNvPr id="164" name="Google Shape;164;p21"/>
            <p:cNvCxnSpPr/>
            <p:nvPr/>
          </p:nvCxnSpPr>
          <p:spPr>
            <a:xfrm>
              <a:off x="1828800" y="55626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65" name="Google Shape;165;p21"/>
            <p:cNvSpPr txBox="1"/>
            <p:nvPr/>
          </p:nvSpPr>
          <p:spPr>
            <a:xfrm>
              <a:off x="2373544" y="5177135"/>
              <a:ext cx="402725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HTTP data encrypted with KDF(k)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21"/>
          <p:cNvSpPr txBox="1"/>
          <p:nvPr/>
        </p:nvSpPr>
        <p:spPr>
          <a:xfrm>
            <a:off x="2133601" y="6091536"/>
            <a:ext cx="45833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common:    server authentication only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Violet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