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Bell M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BellMT-bold.fntdata"/><Relationship Id="rId10" Type="http://schemas.openxmlformats.org/officeDocument/2006/relationships/slide" Target="slides/slide5.xml"/><Relationship Id="rId21" Type="http://schemas.openxmlformats.org/officeDocument/2006/relationships/font" Target="fonts/BellMT-regular.fntdata"/><Relationship Id="rId13" Type="http://schemas.openxmlformats.org/officeDocument/2006/relationships/slide" Target="slides/slide8.xml"/><Relationship Id="rId24" Type="http://schemas.openxmlformats.org/officeDocument/2006/relationships/font" Target="fonts/BellMT-boldItalic.fntdata"/><Relationship Id="rId12" Type="http://schemas.openxmlformats.org/officeDocument/2006/relationships/slide" Target="slides/slide7.xml"/><Relationship Id="rId23" Type="http://schemas.openxmlformats.org/officeDocument/2006/relationships/font" Target="fonts/BellM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
        <p:nvSpPr>
          <p:cNvPr id="72" name="Google Shape;72;p1: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solidFill>
                  <a:srgbClr val="000000"/>
                </a:solidFill>
              </a:rPr>
              <a:t>1/28/2022</a:t>
            </a:r>
            <a:endParaRPr>
              <a:solidFill>
                <a:srgbClr val="000000"/>
              </a:solidFill>
            </a:endParaRPr>
          </a:p>
        </p:txBody>
      </p:sp>
      <p:sp>
        <p:nvSpPr>
          <p:cNvPr id="73" name="Google Shape;73;p1:notes"/>
          <p:cNvSpPr txBox="1"/>
          <p:nvPr>
            <p:ph idx="11" type="ftr"/>
          </p:nvPr>
        </p:nvSpPr>
        <p:spPr>
          <a:xfrm>
            <a:off x="0" y="9374188"/>
            <a:ext cx="2919413" cy="4937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sz="1800">
                <a:solidFill>
                  <a:srgbClr val="000000"/>
                </a:solidFill>
                <a:latin typeface="Arial"/>
                <a:ea typeface="Arial"/>
                <a:cs typeface="Arial"/>
                <a:sym typeface="Arial"/>
              </a:rPr>
              <a:t>J. Saira banu; School of Computing Science and Engineering</a:t>
            </a:r>
            <a:endParaRPr sz="1800">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9" name="Google Shape;13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45" name="Google Shape;14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4" name="Google Shape;15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3" name="Google Shape;16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69" name="Google Shape;16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9" name="Google Shape;17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9" name="Google Shape;7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5" name="Google Shape;8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2" name="Google Shape;9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98" name="Google Shape;9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certificate has a link to the BN site incase you would want to show the actual certificate.</a:t>
            </a:r>
            <a:endParaRPr/>
          </a:p>
          <a:p>
            <a:pPr indent="0" lvl="0" marL="0" rtl="0" algn="l">
              <a:lnSpc>
                <a:spcPct val="100000"/>
              </a:lnSpc>
              <a:spcBef>
                <a:spcPts val="360"/>
              </a:spcBef>
              <a:spcAft>
                <a:spcPts val="0"/>
              </a:spcAft>
              <a:buSzPts val="1400"/>
              <a:buNone/>
            </a:pPr>
            <a:r>
              <a:rPr lang="en-US"/>
              <a:t>Types</a:t>
            </a:r>
            <a:endParaRPr/>
          </a:p>
          <a:p>
            <a:pPr indent="0" lvl="0" marL="0" rtl="0" algn="l">
              <a:lnSpc>
                <a:spcPct val="100000"/>
              </a:lnSpc>
              <a:spcBef>
                <a:spcPts val="360"/>
              </a:spcBef>
              <a:spcAft>
                <a:spcPts val="0"/>
              </a:spcAft>
              <a:buSzPts val="1400"/>
              <a:buNone/>
            </a:pPr>
            <a:r>
              <a:rPr lang="en-US"/>
              <a:t>Private: E-mail and for Website access</a:t>
            </a:r>
            <a:endParaRPr/>
          </a:p>
          <a:p>
            <a:pPr indent="0" lvl="0" marL="0" rtl="0" algn="l">
              <a:lnSpc>
                <a:spcPct val="100000"/>
              </a:lnSpc>
              <a:spcBef>
                <a:spcPts val="360"/>
              </a:spcBef>
              <a:spcAft>
                <a:spcPts val="0"/>
              </a:spcAft>
              <a:buSzPts val="1400"/>
              <a:buNone/>
            </a:pPr>
            <a:r>
              <a:rPr lang="en-US"/>
              <a:t>Server: By big ecommerce sites to protect their web servers and for communication purposes.</a:t>
            </a:r>
            <a:endParaRPr/>
          </a:p>
          <a:p>
            <a:pPr indent="0" lvl="0" marL="0" rtl="0" algn="l">
              <a:lnSpc>
                <a:spcPct val="100000"/>
              </a:lnSpc>
              <a:spcBef>
                <a:spcPts val="360"/>
              </a:spcBef>
              <a:spcAft>
                <a:spcPts val="0"/>
              </a:spcAft>
              <a:buSzPts val="1400"/>
              <a:buNone/>
            </a:pPr>
            <a:r>
              <a:rPr lang="en-US"/>
              <a:t>Developer: For code signing purposes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10" name="Google Shape;11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17" name="Google Shape;11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25" name="Google Shape;12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400"/>
              <a:buNone/>
            </a:pPr>
            <a:r>
              <a:rPr lang="en-US" sz="300"/>
              <a:t>http://wwwinfo.cern.ch/support/java/docs/javatutorial/security1.2/sigcert/</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lang="en-US" sz="300"/>
              <a:t>Digital Signatures </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lang="en-US" sz="300"/>
              <a:t>          The basic idea in the use of digital signatures is the following: </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lang="en-US" sz="300"/>
              <a:t>             1.You "sign" the document or code using one of your private keys</a:t>
            </a:r>
            <a:endParaRPr/>
          </a:p>
          <a:p>
            <a:pPr indent="0" lvl="0" marL="0" rtl="0" algn="l">
              <a:lnSpc>
                <a:spcPct val="80000"/>
              </a:lnSpc>
              <a:spcBef>
                <a:spcPts val="90"/>
              </a:spcBef>
              <a:spcAft>
                <a:spcPts val="0"/>
              </a:spcAft>
              <a:buSzPts val="1400"/>
              <a:buNone/>
            </a:pPr>
            <a:r>
              <a:rPr lang="en-US" sz="300"/>
              <a:t>               (which you can generate using keytool or security API methods).</a:t>
            </a:r>
            <a:endParaRPr/>
          </a:p>
          <a:p>
            <a:pPr indent="0" lvl="0" marL="0" rtl="0" algn="l">
              <a:lnSpc>
                <a:spcPct val="80000"/>
              </a:lnSpc>
              <a:spcBef>
                <a:spcPts val="90"/>
              </a:spcBef>
              <a:spcAft>
                <a:spcPts val="0"/>
              </a:spcAft>
              <a:buSzPts val="1400"/>
              <a:buNone/>
            </a:pPr>
            <a:r>
              <a:rPr lang="en-US" sz="300"/>
              <a:t>               That is, you generate a digital signature for the document or code,</a:t>
            </a:r>
            <a:endParaRPr/>
          </a:p>
          <a:p>
            <a:pPr indent="0" lvl="0" marL="0" rtl="0" algn="l">
              <a:lnSpc>
                <a:spcPct val="80000"/>
              </a:lnSpc>
              <a:spcBef>
                <a:spcPts val="90"/>
              </a:spcBef>
              <a:spcAft>
                <a:spcPts val="0"/>
              </a:spcAft>
              <a:buSzPts val="1400"/>
              <a:buNone/>
            </a:pPr>
            <a:r>
              <a:rPr lang="en-US" sz="300"/>
              <a:t>               using the jarsigner tool or API methods.</a:t>
            </a:r>
            <a:endParaRPr/>
          </a:p>
          <a:p>
            <a:pPr indent="0" lvl="0" marL="0" rtl="0" algn="l">
              <a:lnSpc>
                <a:spcPct val="80000"/>
              </a:lnSpc>
              <a:spcBef>
                <a:spcPts val="90"/>
              </a:spcBef>
              <a:spcAft>
                <a:spcPts val="0"/>
              </a:spcAft>
              <a:buSzPts val="1400"/>
              <a:buNone/>
            </a:pPr>
            <a:r>
              <a:rPr lang="en-US" sz="300"/>
              <a:t>             2.You send the other person (the "receiver") the document or code</a:t>
            </a:r>
            <a:endParaRPr/>
          </a:p>
          <a:p>
            <a:pPr indent="0" lvl="0" marL="0" rtl="0" algn="l">
              <a:lnSpc>
                <a:spcPct val="80000"/>
              </a:lnSpc>
              <a:spcBef>
                <a:spcPts val="90"/>
              </a:spcBef>
              <a:spcAft>
                <a:spcPts val="0"/>
              </a:spcAft>
              <a:buSzPts val="1400"/>
              <a:buNone/>
            </a:pPr>
            <a:r>
              <a:rPr lang="en-US" sz="300"/>
              <a:t>               and the signature.</a:t>
            </a:r>
            <a:endParaRPr/>
          </a:p>
          <a:p>
            <a:pPr indent="0" lvl="0" marL="0" rtl="0" algn="l">
              <a:lnSpc>
                <a:spcPct val="80000"/>
              </a:lnSpc>
              <a:spcBef>
                <a:spcPts val="90"/>
              </a:spcBef>
              <a:spcAft>
                <a:spcPts val="0"/>
              </a:spcAft>
              <a:buSzPts val="1400"/>
              <a:buNone/>
            </a:pPr>
            <a:r>
              <a:rPr lang="en-US" sz="300"/>
              <a:t>             3.You also supply the receiver the public key corresponding to the</a:t>
            </a:r>
            <a:endParaRPr/>
          </a:p>
          <a:p>
            <a:pPr indent="0" lvl="0" marL="0" rtl="0" algn="l">
              <a:lnSpc>
                <a:spcPct val="80000"/>
              </a:lnSpc>
              <a:spcBef>
                <a:spcPts val="90"/>
              </a:spcBef>
              <a:spcAft>
                <a:spcPts val="0"/>
              </a:spcAft>
              <a:buSzPts val="1400"/>
              <a:buNone/>
            </a:pPr>
            <a:r>
              <a:rPr lang="en-US" sz="300"/>
              <a:t>               private key used to generate the signature, if they don't already</a:t>
            </a:r>
            <a:endParaRPr/>
          </a:p>
          <a:p>
            <a:pPr indent="0" lvl="0" marL="0" rtl="0" algn="l">
              <a:lnSpc>
                <a:spcPct val="80000"/>
              </a:lnSpc>
              <a:spcBef>
                <a:spcPts val="90"/>
              </a:spcBef>
              <a:spcAft>
                <a:spcPts val="0"/>
              </a:spcAft>
              <a:buSzPts val="1400"/>
              <a:buNone/>
            </a:pPr>
            <a:r>
              <a:rPr lang="en-US" sz="300"/>
              <a:t>               have it.</a:t>
            </a:r>
            <a:endParaRPr/>
          </a:p>
          <a:p>
            <a:pPr indent="0" lvl="0" marL="0" rtl="0" algn="l">
              <a:lnSpc>
                <a:spcPct val="80000"/>
              </a:lnSpc>
              <a:spcBef>
                <a:spcPts val="90"/>
              </a:spcBef>
              <a:spcAft>
                <a:spcPts val="0"/>
              </a:spcAft>
              <a:buSzPts val="1400"/>
              <a:buNone/>
            </a:pPr>
            <a:r>
              <a:rPr lang="en-US" sz="300"/>
              <a:t>             4.Using the public key, the receiver can verify the authenticity of the</a:t>
            </a:r>
            <a:endParaRPr/>
          </a:p>
          <a:p>
            <a:pPr indent="0" lvl="0" marL="0" rtl="0" algn="l">
              <a:lnSpc>
                <a:spcPct val="80000"/>
              </a:lnSpc>
              <a:spcBef>
                <a:spcPts val="90"/>
              </a:spcBef>
              <a:spcAft>
                <a:spcPts val="0"/>
              </a:spcAft>
              <a:buSzPts val="1400"/>
              <a:buNone/>
            </a:pPr>
            <a:r>
              <a:rPr lang="en-US" sz="300"/>
              <a:t>               signature and the integrity of the document/code. </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lang="en-US" sz="300"/>
              <a:t>          Actually, a receiver needs to ensure the public key itself is authentic</a:t>
            </a:r>
            <a:endParaRPr/>
          </a:p>
          <a:p>
            <a:pPr indent="0" lvl="0" marL="0" rtl="0" algn="l">
              <a:lnSpc>
                <a:spcPct val="80000"/>
              </a:lnSpc>
              <a:spcBef>
                <a:spcPts val="90"/>
              </a:spcBef>
              <a:spcAft>
                <a:spcPts val="0"/>
              </a:spcAft>
              <a:buSzPts val="1400"/>
              <a:buNone/>
            </a:pPr>
            <a:r>
              <a:rPr lang="en-US" sz="300"/>
              <a:t>          before they can reliably use it to check the signature's authenticity. It is</a:t>
            </a:r>
            <a:endParaRPr/>
          </a:p>
          <a:p>
            <a:pPr indent="0" lvl="0" marL="0" rtl="0" algn="l">
              <a:lnSpc>
                <a:spcPct val="80000"/>
              </a:lnSpc>
              <a:spcBef>
                <a:spcPts val="90"/>
              </a:spcBef>
              <a:spcAft>
                <a:spcPts val="0"/>
              </a:spcAft>
              <a:buSzPts val="1400"/>
              <a:buNone/>
            </a:pPr>
            <a:r>
              <a:rPr lang="en-US" sz="300"/>
              <a:t>          more typical to supply a certificate containing the public key rather than</a:t>
            </a:r>
            <a:endParaRPr/>
          </a:p>
          <a:p>
            <a:pPr indent="0" lvl="0" marL="0" rtl="0" algn="l">
              <a:lnSpc>
                <a:spcPct val="80000"/>
              </a:lnSpc>
              <a:spcBef>
                <a:spcPts val="90"/>
              </a:spcBef>
              <a:spcAft>
                <a:spcPts val="0"/>
              </a:spcAft>
              <a:buSzPts val="1400"/>
              <a:buNone/>
            </a:pPr>
            <a:r>
              <a:rPr lang="en-US" sz="300"/>
              <a:t>          just the public key itself, as discussed in the next section. </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b="1" lang="en-US" sz="300"/>
              <a:t>Certificates :</a:t>
            </a:r>
            <a:endParaRPr sz="300"/>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lang="en-US" sz="300"/>
              <a:t>          A certificate contains </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lang="en-US" sz="300"/>
              <a:t>               a public key. </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lang="en-US" sz="300"/>
              <a:t>               the "distinguished name" information of the entity (person,</a:t>
            </a:r>
            <a:endParaRPr/>
          </a:p>
          <a:p>
            <a:pPr indent="0" lvl="0" marL="0" rtl="0" algn="l">
              <a:lnSpc>
                <a:spcPct val="80000"/>
              </a:lnSpc>
              <a:spcBef>
                <a:spcPts val="90"/>
              </a:spcBef>
              <a:spcAft>
                <a:spcPts val="0"/>
              </a:spcAft>
              <a:buSzPts val="1400"/>
              <a:buNone/>
            </a:pPr>
            <a:r>
              <a:rPr lang="en-US" sz="300"/>
              <a:t>               company, etc.) whose certificate it is. This entity is referred to as</a:t>
            </a:r>
            <a:endParaRPr/>
          </a:p>
          <a:p>
            <a:pPr indent="0" lvl="0" marL="0" rtl="0" algn="l">
              <a:lnSpc>
                <a:spcPct val="80000"/>
              </a:lnSpc>
              <a:spcBef>
                <a:spcPts val="90"/>
              </a:spcBef>
              <a:spcAft>
                <a:spcPts val="0"/>
              </a:spcAft>
              <a:buSzPts val="1400"/>
              <a:buNone/>
            </a:pPr>
            <a:r>
              <a:rPr lang="en-US" sz="300"/>
              <a:t>               the certificate subject or owner. The distinguished name</a:t>
            </a:r>
            <a:endParaRPr/>
          </a:p>
          <a:p>
            <a:pPr indent="0" lvl="0" marL="0" rtl="0" algn="l">
              <a:lnSpc>
                <a:spcPct val="80000"/>
              </a:lnSpc>
              <a:spcBef>
                <a:spcPts val="90"/>
              </a:spcBef>
              <a:spcAft>
                <a:spcPts val="0"/>
              </a:spcAft>
              <a:buSzPts val="1400"/>
              <a:buNone/>
            </a:pPr>
            <a:r>
              <a:rPr lang="en-US" sz="300"/>
              <a:t>               information includes the following attributes (or a subset): the</a:t>
            </a:r>
            <a:endParaRPr/>
          </a:p>
          <a:p>
            <a:pPr indent="0" lvl="0" marL="0" rtl="0" algn="l">
              <a:lnSpc>
                <a:spcPct val="80000"/>
              </a:lnSpc>
              <a:spcBef>
                <a:spcPts val="90"/>
              </a:spcBef>
              <a:spcAft>
                <a:spcPts val="0"/>
              </a:spcAft>
              <a:buSzPts val="1400"/>
              <a:buNone/>
            </a:pPr>
            <a:r>
              <a:rPr lang="en-US" sz="300"/>
              <a:t>               entity's name, organizational unit, organization, city or locality, state</a:t>
            </a:r>
            <a:endParaRPr/>
          </a:p>
          <a:p>
            <a:pPr indent="0" lvl="0" marL="0" rtl="0" algn="l">
              <a:lnSpc>
                <a:spcPct val="80000"/>
              </a:lnSpc>
              <a:spcBef>
                <a:spcPts val="90"/>
              </a:spcBef>
              <a:spcAft>
                <a:spcPts val="0"/>
              </a:spcAft>
              <a:buSzPts val="1400"/>
              <a:buNone/>
            </a:pPr>
            <a:r>
              <a:rPr lang="en-US" sz="300"/>
              <a:t>               or province, and country code.</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lang="en-US" sz="300"/>
              <a:t>               a digital signature. A certificate is signed by one entity (the issuer)</a:t>
            </a:r>
            <a:endParaRPr/>
          </a:p>
          <a:p>
            <a:pPr indent="0" lvl="0" marL="0" rtl="0" algn="l">
              <a:lnSpc>
                <a:spcPct val="80000"/>
              </a:lnSpc>
              <a:spcBef>
                <a:spcPts val="90"/>
              </a:spcBef>
              <a:spcAft>
                <a:spcPts val="0"/>
              </a:spcAft>
              <a:buSzPts val="1400"/>
              <a:buNone/>
            </a:pPr>
            <a:r>
              <a:rPr lang="en-US" sz="300"/>
              <a:t>               to vouch for the fact that the enclosed public key is the actual</a:t>
            </a:r>
            <a:endParaRPr/>
          </a:p>
          <a:p>
            <a:pPr indent="0" lvl="0" marL="0" rtl="0" algn="l">
              <a:lnSpc>
                <a:spcPct val="80000"/>
              </a:lnSpc>
              <a:spcBef>
                <a:spcPts val="90"/>
              </a:spcBef>
              <a:spcAft>
                <a:spcPts val="0"/>
              </a:spcAft>
              <a:buSzPts val="1400"/>
              <a:buNone/>
            </a:pPr>
            <a:r>
              <a:rPr lang="en-US" sz="300"/>
              <a:t>               public key of another entity (the owner). </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lang="en-US" sz="300"/>
              <a:t>               the "distinguished name" information for the signer (issuer). </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lang="en-US" sz="300"/>
              <a:t>          One way for a recipient to check whether a certificate is valid is by</a:t>
            </a:r>
            <a:endParaRPr/>
          </a:p>
          <a:p>
            <a:pPr indent="0" lvl="0" marL="0" rtl="0" algn="l">
              <a:lnSpc>
                <a:spcPct val="80000"/>
              </a:lnSpc>
              <a:spcBef>
                <a:spcPts val="90"/>
              </a:spcBef>
              <a:spcAft>
                <a:spcPts val="0"/>
              </a:spcAft>
              <a:buSzPts val="1400"/>
              <a:buNone/>
            </a:pPr>
            <a:r>
              <a:rPr lang="en-US" sz="300"/>
              <a:t>          verifying its digital signature using its issuer's (signer's) public key. That</a:t>
            </a:r>
            <a:endParaRPr/>
          </a:p>
          <a:p>
            <a:pPr indent="0" lvl="0" marL="0" rtl="0" algn="l">
              <a:lnSpc>
                <a:spcPct val="80000"/>
              </a:lnSpc>
              <a:spcBef>
                <a:spcPts val="90"/>
              </a:spcBef>
              <a:spcAft>
                <a:spcPts val="0"/>
              </a:spcAft>
              <a:buSzPts val="1400"/>
              <a:buNone/>
            </a:pPr>
            <a:r>
              <a:rPr lang="en-US" sz="300"/>
              <a:t>          key may itself be stored in another certificate whose signature can be</a:t>
            </a:r>
            <a:endParaRPr/>
          </a:p>
          <a:p>
            <a:pPr indent="0" lvl="0" marL="0" rtl="0" algn="l">
              <a:lnSpc>
                <a:spcPct val="80000"/>
              </a:lnSpc>
              <a:spcBef>
                <a:spcPts val="90"/>
              </a:spcBef>
              <a:spcAft>
                <a:spcPts val="0"/>
              </a:spcAft>
              <a:buSzPts val="1400"/>
              <a:buNone/>
            </a:pPr>
            <a:r>
              <a:rPr lang="en-US" sz="300"/>
              <a:t>          verified using the public key of that other certificate's issuer, and that   	key</a:t>
            </a:r>
            <a:endParaRPr/>
          </a:p>
          <a:p>
            <a:pPr indent="0" lvl="0" marL="0" rtl="0" algn="l">
              <a:lnSpc>
                <a:spcPct val="80000"/>
              </a:lnSpc>
              <a:spcBef>
                <a:spcPts val="90"/>
              </a:spcBef>
              <a:spcAft>
                <a:spcPts val="0"/>
              </a:spcAft>
              <a:buSzPts val="1400"/>
              <a:buNone/>
            </a:pPr>
            <a:r>
              <a:rPr lang="en-US" sz="300"/>
              <a:t>          may also be stored in yet another certificate, and so on; you can stop</a:t>
            </a:r>
            <a:endParaRPr/>
          </a:p>
          <a:p>
            <a:pPr indent="0" lvl="0" marL="0" rtl="0" algn="l">
              <a:lnSpc>
                <a:spcPct val="80000"/>
              </a:lnSpc>
              <a:spcBef>
                <a:spcPts val="90"/>
              </a:spcBef>
              <a:spcAft>
                <a:spcPts val="0"/>
              </a:spcAft>
              <a:buSzPts val="1400"/>
              <a:buNone/>
            </a:pPr>
            <a:r>
              <a:rPr lang="en-US" sz="300"/>
              <a:t>          checking when you reach a public key that you already trust and use it to</a:t>
            </a:r>
            <a:endParaRPr/>
          </a:p>
          <a:p>
            <a:pPr indent="0" lvl="0" marL="0" rtl="0" algn="l">
              <a:lnSpc>
                <a:spcPct val="80000"/>
              </a:lnSpc>
              <a:spcBef>
                <a:spcPts val="90"/>
              </a:spcBef>
              <a:spcAft>
                <a:spcPts val="0"/>
              </a:spcAft>
              <a:buSzPts val="1400"/>
              <a:buNone/>
            </a:pPr>
            <a:r>
              <a:rPr lang="en-US" sz="300"/>
              <a:t>          verify the signature on the corresponding certificate. </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lang="en-US" sz="300"/>
              <a:t>          If the recipient cannot establish such a trust chain (for example, because</a:t>
            </a:r>
            <a:endParaRPr/>
          </a:p>
          <a:p>
            <a:pPr indent="0" lvl="0" marL="0" rtl="0" algn="l">
              <a:lnSpc>
                <a:spcPct val="80000"/>
              </a:lnSpc>
              <a:spcBef>
                <a:spcPts val="90"/>
              </a:spcBef>
              <a:spcAft>
                <a:spcPts val="0"/>
              </a:spcAft>
              <a:buSzPts val="1400"/>
              <a:buNone/>
            </a:pPr>
            <a:r>
              <a:rPr lang="en-US" sz="300"/>
              <a:t>          the required issuer certificates are not available), the certificate</a:t>
            </a:r>
            <a:endParaRPr/>
          </a:p>
          <a:p>
            <a:pPr indent="0" lvl="0" marL="0" rtl="0" algn="l">
              <a:lnSpc>
                <a:spcPct val="80000"/>
              </a:lnSpc>
              <a:spcBef>
                <a:spcPts val="90"/>
              </a:spcBef>
              <a:spcAft>
                <a:spcPts val="0"/>
              </a:spcAft>
              <a:buSzPts val="1400"/>
              <a:buNone/>
            </a:pPr>
            <a:r>
              <a:rPr lang="en-US" sz="300"/>
              <a:t>          fingerprint(s) can be calculated (for example, as may be done by the</a:t>
            </a:r>
            <a:endParaRPr/>
          </a:p>
          <a:p>
            <a:pPr indent="0" lvl="0" marL="0" rtl="0" algn="l">
              <a:lnSpc>
                <a:spcPct val="80000"/>
              </a:lnSpc>
              <a:spcBef>
                <a:spcPts val="90"/>
              </a:spcBef>
              <a:spcAft>
                <a:spcPts val="0"/>
              </a:spcAft>
              <a:buSzPts val="1400"/>
              <a:buNone/>
            </a:pPr>
            <a:r>
              <a:rPr lang="en-US" sz="300"/>
              <a:t>          keytool -import or -printcert command). Each fingerprint is a</a:t>
            </a:r>
            <a:endParaRPr/>
          </a:p>
          <a:p>
            <a:pPr indent="0" lvl="0" marL="0" rtl="0" algn="l">
              <a:lnSpc>
                <a:spcPct val="80000"/>
              </a:lnSpc>
              <a:spcBef>
                <a:spcPts val="90"/>
              </a:spcBef>
              <a:spcAft>
                <a:spcPts val="0"/>
              </a:spcAft>
              <a:buSzPts val="1400"/>
              <a:buNone/>
            </a:pPr>
            <a:r>
              <a:rPr lang="en-US" sz="300"/>
              <a:t>          relatively short number that uniquely and reliably identifies the 		certificate.</a:t>
            </a:r>
            <a:endParaRPr/>
          </a:p>
          <a:p>
            <a:pPr indent="0" lvl="0" marL="0" rtl="0" algn="l">
              <a:lnSpc>
                <a:spcPct val="80000"/>
              </a:lnSpc>
              <a:spcBef>
                <a:spcPts val="90"/>
              </a:spcBef>
              <a:spcAft>
                <a:spcPts val="0"/>
              </a:spcAft>
              <a:buSzPts val="1400"/>
              <a:buNone/>
            </a:pPr>
            <a:r>
              <a:rPr lang="en-US" sz="300"/>
              <a:t>          (Technically, it's a hash value of the certificate information, using a</a:t>
            </a:r>
            <a:endParaRPr/>
          </a:p>
          <a:p>
            <a:pPr indent="0" lvl="0" marL="0" rtl="0" algn="l">
              <a:lnSpc>
                <a:spcPct val="80000"/>
              </a:lnSpc>
              <a:spcBef>
                <a:spcPts val="90"/>
              </a:spcBef>
              <a:spcAft>
                <a:spcPts val="0"/>
              </a:spcAft>
              <a:buSzPts val="1400"/>
              <a:buNone/>
            </a:pPr>
            <a:r>
              <a:rPr lang="en-US" sz="300"/>
              <a:t>          message digest function.) The recipient can call up the certificate owner</a:t>
            </a:r>
            <a:endParaRPr/>
          </a:p>
          <a:p>
            <a:pPr indent="0" lvl="0" marL="0" rtl="0" algn="l">
              <a:lnSpc>
                <a:spcPct val="80000"/>
              </a:lnSpc>
              <a:spcBef>
                <a:spcPts val="90"/>
              </a:spcBef>
              <a:spcAft>
                <a:spcPts val="0"/>
              </a:spcAft>
              <a:buSzPts val="1400"/>
              <a:buNone/>
            </a:pPr>
            <a:r>
              <a:rPr lang="en-US" sz="300"/>
              <a:t>          and compare the fingerprints of the received certificate with those of the</a:t>
            </a:r>
            <a:endParaRPr/>
          </a:p>
          <a:p>
            <a:pPr indent="0" lvl="0" marL="0" rtl="0" algn="l">
              <a:lnSpc>
                <a:spcPct val="80000"/>
              </a:lnSpc>
              <a:spcBef>
                <a:spcPts val="90"/>
              </a:spcBef>
              <a:spcAft>
                <a:spcPts val="0"/>
              </a:spcAft>
              <a:buSzPts val="1400"/>
              <a:buNone/>
            </a:pPr>
            <a:r>
              <a:rPr lang="en-US" sz="300"/>
              <a:t>          certificate that was sent. If the fingerprints are the same, the certificates</a:t>
            </a:r>
            <a:endParaRPr/>
          </a:p>
          <a:p>
            <a:pPr indent="0" lvl="0" marL="0" rtl="0" algn="l">
              <a:lnSpc>
                <a:spcPct val="80000"/>
              </a:lnSpc>
              <a:spcBef>
                <a:spcPts val="90"/>
              </a:spcBef>
              <a:spcAft>
                <a:spcPts val="0"/>
              </a:spcAft>
              <a:buSzPts val="1400"/>
              <a:buNone/>
            </a:pPr>
            <a:r>
              <a:rPr lang="en-US" sz="300"/>
              <a:t>          are the same. </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lang="en-US" sz="300"/>
              <a:t>          Thus, you can ensure that a certificate was not modified in transit. One</a:t>
            </a:r>
            <a:endParaRPr/>
          </a:p>
          <a:p>
            <a:pPr indent="0" lvl="0" marL="0" rtl="0" algn="l">
              <a:lnSpc>
                <a:spcPct val="80000"/>
              </a:lnSpc>
              <a:spcBef>
                <a:spcPts val="90"/>
              </a:spcBef>
              <a:spcAft>
                <a:spcPts val="0"/>
              </a:spcAft>
              <a:buSzPts val="1400"/>
              <a:buNone/>
            </a:pPr>
            <a:r>
              <a:rPr lang="en-US" sz="300"/>
              <a:t>          other potential uncertainty when working with certificates is the identity 	of the sender. </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lang="en-US" sz="300"/>
              <a:t>          Sometimes a certificate is self-signed, that is, signed using the private 	key</a:t>
            </a:r>
            <a:endParaRPr/>
          </a:p>
          <a:p>
            <a:pPr indent="0" lvl="0" marL="0" rtl="0" algn="l">
              <a:lnSpc>
                <a:spcPct val="80000"/>
              </a:lnSpc>
              <a:spcBef>
                <a:spcPts val="90"/>
              </a:spcBef>
              <a:spcAft>
                <a:spcPts val="0"/>
              </a:spcAft>
              <a:buSzPts val="1400"/>
              <a:buNone/>
            </a:pPr>
            <a:r>
              <a:rPr lang="en-US" sz="300"/>
              <a:t>          corresponding to the public key in the certificate; the issuer is the same 	as the subject. </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lang="en-US" sz="300"/>
              <a:t>          This is ok if the receiver already knows and trusts the sender. </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lang="en-US" sz="300"/>
              <a:t>          Otherwise, the sender needs to obtain a certificate from a trusted third</a:t>
            </a:r>
            <a:endParaRPr/>
          </a:p>
          <a:p>
            <a:pPr indent="0" lvl="0" marL="0" rtl="0" algn="l">
              <a:lnSpc>
                <a:spcPct val="80000"/>
              </a:lnSpc>
              <a:spcBef>
                <a:spcPts val="90"/>
              </a:spcBef>
              <a:spcAft>
                <a:spcPts val="0"/>
              </a:spcAft>
              <a:buSzPts val="1400"/>
              <a:buNone/>
            </a:pPr>
            <a:r>
              <a:rPr lang="en-US" sz="300"/>
              <a:t>          party, referred to as a Certification Authority (CA). To do so, you send a</a:t>
            </a:r>
            <a:endParaRPr/>
          </a:p>
          <a:p>
            <a:pPr indent="0" lvl="0" marL="0" rtl="0" algn="l">
              <a:lnSpc>
                <a:spcPct val="80000"/>
              </a:lnSpc>
              <a:spcBef>
                <a:spcPts val="90"/>
              </a:spcBef>
              <a:spcAft>
                <a:spcPts val="0"/>
              </a:spcAft>
              <a:buSzPts val="1400"/>
              <a:buNone/>
            </a:pPr>
            <a:r>
              <a:rPr lang="en-US" sz="300"/>
              <a:t>          self-signed Certificate Signing Request (CSR) to the CA. The CA 		verifies</a:t>
            </a:r>
            <a:endParaRPr/>
          </a:p>
          <a:p>
            <a:pPr indent="0" lvl="0" marL="0" rtl="0" algn="l">
              <a:lnSpc>
                <a:spcPct val="80000"/>
              </a:lnSpc>
              <a:spcBef>
                <a:spcPts val="90"/>
              </a:spcBef>
              <a:spcAft>
                <a:spcPts val="0"/>
              </a:spcAft>
              <a:buSzPts val="1400"/>
              <a:buNone/>
            </a:pPr>
            <a:r>
              <a:rPr lang="en-US" sz="300"/>
              <a:t>          the signature on the CSR and your identity (for example, by checking</a:t>
            </a:r>
            <a:endParaRPr/>
          </a:p>
          <a:p>
            <a:pPr indent="0" lvl="0" marL="0" rtl="0" algn="l">
              <a:lnSpc>
                <a:spcPct val="80000"/>
              </a:lnSpc>
              <a:spcBef>
                <a:spcPts val="90"/>
              </a:spcBef>
              <a:spcAft>
                <a:spcPts val="0"/>
              </a:spcAft>
              <a:buSzPts val="1400"/>
              <a:buNone/>
            </a:pPr>
            <a:r>
              <a:rPr lang="en-US" sz="300"/>
              <a:t>          your driver's license or other information). The CA then vouches for you</a:t>
            </a:r>
            <a:endParaRPr/>
          </a:p>
          <a:p>
            <a:pPr indent="0" lvl="0" marL="0" rtl="0" algn="l">
              <a:lnSpc>
                <a:spcPct val="80000"/>
              </a:lnSpc>
              <a:spcBef>
                <a:spcPts val="90"/>
              </a:spcBef>
              <a:spcAft>
                <a:spcPts val="0"/>
              </a:spcAft>
              <a:buSzPts val="1400"/>
              <a:buNone/>
            </a:pPr>
            <a:r>
              <a:rPr lang="en-US" sz="300"/>
              <a:t>          being the owner of the public key by issuing a certificate and signing it</a:t>
            </a:r>
            <a:endParaRPr/>
          </a:p>
          <a:p>
            <a:pPr indent="0" lvl="0" marL="0" rtl="0" algn="l">
              <a:lnSpc>
                <a:spcPct val="80000"/>
              </a:lnSpc>
              <a:spcBef>
                <a:spcPts val="90"/>
              </a:spcBef>
              <a:spcAft>
                <a:spcPts val="0"/>
              </a:spcAft>
              <a:buSzPts val="1400"/>
              <a:buNone/>
            </a:pPr>
            <a:r>
              <a:rPr lang="en-US" sz="300"/>
              <a:t>          with its own (the CA's) private key. Anybody who trusts the issuing 		CA's</a:t>
            </a:r>
            <a:endParaRPr/>
          </a:p>
          <a:p>
            <a:pPr indent="0" lvl="0" marL="0" rtl="0" algn="l">
              <a:lnSpc>
                <a:spcPct val="80000"/>
              </a:lnSpc>
              <a:spcBef>
                <a:spcPts val="90"/>
              </a:spcBef>
              <a:spcAft>
                <a:spcPts val="0"/>
              </a:spcAft>
              <a:buSzPts val="1400"/>
              <a:buNone/>
            </a:pPr>
            <a:r>
              <a:rPr lang="en-US" sz="300"/>
              <a:t>          public key can now verify the signature on the certificate. In many 		cases,</a:t>
            </a:r>
            <a:endParaRPr/>
          </a:p>
          <a:p>
            <a:pPr indent="0" lvl="0" marL="0" rtl="0" algn="l">
              <a:lnSpc>
                <a:spcPct val="80000"/>
              </a:lnSpc>
              <a:spcBef>
                <a:spcPts val="90"/>
              </a:spcBef>
              <a:spcAft>
                <a:spcPts val="0"/>
              </a:spcAft>
              <a:buSzPts val="1400"/>
              <a:buNone/>
            </a:pPr>
            <a:r>
              <a:rPr lang="en-US" sz="300"/>
              <a:t>          the issuing CA itself may have a certificate from a CA higher up in the 	CA</a:t>
            </a:r>
            <a:endParaRPr/>
          </a:p>
          <a:p>
            <a:pPr indent="0" lvl="0" marL="0" rtl="0" algn="l">
              <a:lnSpc>
                <a:spcPct val="80000"/>
              </a:lnSpc>
              <a:spcBef>
                <a:spcPts val="90"/>
              </a:spcBef>
              <a:spcAft>
                <a:spcPts val="0"/>
              </a:spcAft>
              <a:buSzPts val="1400"/>
              <a:buNone/>
            </a:pPr>
            <a:r>
              <a:rPr lang="en-US" sz="300"/>
              <a:t>          hierarchy, leading to certificate chains. </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lang="en-US" sz="300"/>
              <a:t>          Certificates of entities you trust are typically imported into your 		keystore</a:t>
            </a:r>
            <a:endParaRPr/>
          </a:p>
          <a:p>
            <a:pPr indent="0" lvl="0" marL="0" rtl="0" algn="l">
              <a:lnSpc>
                <a:spcPct val="80000"/>
              </a:lnSpc>
              <a:spcBef>
                <a:spcPts val="90"/>
              </a:spcBef>
              <a:spcAft>
                <a:spcPts val="0"/>
              </a:spcAft>
              <a:buSzPts val="1400"/>
              <a:buNone/>
            </a:pPr>
            <a:r>
              <a:rPr lang="en-US" sz="300"/>
              <a:t>          as "trusted certificates." The public key in each such certificate may</a:t>
            </a:r>
            <a:endParaRPr/>
          </a:p>
          <a:p>
            <a:pPr indent="0" lvl="0" marL="0" rtl="0" algn="l">
              <a:lnSpc>
                <a:spcPct val="80000"/>
              </a:lnSpc>
              <a:spcBef>
                <a:spcPts val="90"/>
              </a:spcBef>
              <a:spcAft>
                <a:spcPts val="0"/>
              </a:spcAft>
              <a:buSzPts val="1400"/>
              <a:buNone/>
            </a:pPr>
            <a:r>
              <a:rPr lang="en-US" sz="300"/>
              <a:t>          then be used to verify signatures generated using the corresponding</a:t>
            </a:r>
            <a:endParaRPr/>
          </a:p>
          <a:p>
            <a:pPr indent="0" lvl="0" marL="0" rtl="0" algn="l">
              <a:lnSpc>
                <a:spcPct val="80000"/>
              </a:lnSpc>
              <a:spcBef>
                <a:spcPts val="90"/>
              </a:spcBef>
              <a:spcAft>
                <a:spcPts val="0"/>
              </a:spcAft>
              <a:buSzPts val="1400"/>
              <a:buNone/>
            </a:pPr>
            <a:r>
              <a:rPr lang="en-US" sz="300"/>
              <a:t>          private key. Such verifications can be done by </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lang="en-US" sz="300"/>
              <a:t>               the jarsigner tool (if the document/code and signature appear in</a:t>
            </a:r>
            <a:endParaRPr/>
          </a:p>
          <a:p>
            <a:pPr indent="0" lvl="0" marL="0" rtl="0" algn="l">
              <a:lnSpc>
                <a:spcPct val="80000"/>
              </a:lnSpc>
              <a:spcBef>
                <a:spcPts val="90"/>
              </a:spcBef>
              <a:spcAft>
                <a:spcPts val="0"/>
              </a:spcAft>
              <a:buSzPts val="1400"/>
              <a:buNone/>
            </a:pPr>
            <a:r>
              <a:rPr lang="en-US" sz="300"/>
              <a:t>               a JAR file),</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lang="en-US" sz="300"/>
              <a:t>               API methods, or</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lang="en-US" sz="300"/>
              <a:t>               the runtime system, when a resource access is attempted and a</a:t>
            </a:r>
            <a:endParaRPr/>
          </a:p>
          <a:p>
            <a:pPr indent="0" lvl="0" marL="0" rtl="0" algn="l">
              <a:lnSpc>
                <a:spcPct val="80000"/>
              </a:lnSpc>
              <a:spcBef>
                <a:spcPts val="90"/>
              </a:spcBef>
              <a:spcAft>
                <a:spcPts val="0"/>
              </a:spcAft>
              <a:buSzPts val="1400"/>
              <a:buNone/>
            </a:pPr>
            <a:r>
              <a:rPr lang="en-US" sz="300"/>
              <a:t>               policy file specifies that the resource access is allowed for the code</a:t>
            </a:r>
            <a:endParaRPr/>
          </a:p>
          <a:p>
            <a:pPr indent="0" lvl="0" marL="0" rtl="0" algn="l">
              <a:lnSpc>
                <a:spcPct val="80000"/>
              </a:lnSpc>
              <a:spcBef>
                <a:spcPts val="90"/>
              </a:spcBef>
              <a:spcAft>
                <a:spcPts val="0"/>
              </a:spcAft>
              <a:buSzPts val="1400"/>
              <a:buNone/>
            </a:pPr>
            <a:r>
              <a:rPr lang="en-US" sz="300"/>
              <a:t>               attempting the access if its signature is authentic. The code's class</a:t>
            </a:r>
            <a:endParaRPr/>
          </a:p>
          <a:p>
            <a:pPr indent="0" lvl="0" marL="0" rtl="0" algn="l">
              <a:lnSpc>
                <a:spcPct val="80000"/>
              </a:lnSpc>
              <a:spcBef>
                <a:spcPts val="90"/>
              </a:spcBef>
              <a:spcAft>
                <a:spcPts val="0"/>
              </a:spcAft>
              <a:buSzPts val="1400"/>
              <a:buNone/>
            </a:pPr>
            <a:r>
              <a:rPr lang="en-US" sz="300"/>
              <a:t>               file(s) and signature must be in a JAR file. </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lang="en-US" sz="300"/>
              <a:t>          If you are sending signed code or documents to others, you need to</a:t>
            </a:r>
            <a:endParaRPr/>
          </a:p>
          <a:p>
            <a:pPr indent="0" lvl="0" marL="0" rtl="0" algn="l">
              <a:lnSpc>
                <a:spcPct val="80000"/>
              </a:lnSpc>
              <a:spcBef>
                <a:spcPts val="90"/>
              </a:spcBef>
              <a:spcAft>
                <a:spcPts val="0"/>
              </a:spcAft>
              <a:buSzPts val="1400"/>
              <a:buNone/>
            </a:pPr>
            <a:r>
              <a:rPr lang="en-US" sz="300"/>
              <a:t>          supply them the certificate containing the public key corresponding to 	the</a:t>
            </a:r>
            <a:endParaRPr/>
          </a:p>
          <a:p>
            <a:pPr indent="0" lvl="0" marL="0" rtl="0" algn="l">
              <a:lnSpc>
                <a:spcPct val="80000"/>
              </a:lnSpc>
              <a:spcBef>
                <a:spcPts val="90"/>
              </a:spcBef>
              <a:spcAft>
                <a:spcPts val="0"/>
              </a:spcAft>
              <a:buSzPts val="1400"/>
              <a:buNone/>
            </a:pPr>
            <a:r>
              <a:rPr lang="en-US" sz="300"/>
              <a:t>          private key used to sign the code/document. The keytool -export</a:t>
            </a:r>
            <a:endParaRPr/>
          </a:p>
          <a:p>
            <a:pPr indent="0" lvl="0" marL="0" rtl="0" algn="l">
              <a:lnSpc>
                <a:spcPct val="80000"/>
              </a:lnSpc>
              <a:spcBef>
                <a:spcPts val="90"/>
              </a:spcBef>
              <a:spcAft>
                <a:spcPts val="0"/>
              </a:spcAft>
              <a:buSzPts val="1400"/>
              <a:buNone/>
            </a:pPr>
            <a:r>
              <a:rPr lang="en-US" sz="300"/>
              <a:t>          command or API methods can export your certificate from your keystore</a:t>
            </a:r>
            <a:endParaRPr/>
          </a:p>
          <a:p>
            <a:pPr indent="0" lvl="0" marL="0" rtl="0" algn="l">
              <a:lnSpc>
                <a:spcPct val="80000"/>
              </a:lnSpc>
              <a:spcBef>
                <a:spcPts val="90"/>
              </a:spcBef>
              <a:spcAft>
                <a:spcPts val="0"/>
              </a:spcAft>
              <a:buSzPts val="1400"/>
              <a:buNone/>
            </a:pPr>
            <a:r>
              <a:rPr lang="en-US" sz="300"/>
              <a:t>          to a file, which can then be sent to anyone needing it. A person that</a:t>
            </a:r>
            <a:endParaRPr/>
          </a:p>
          <a:p>
            <a:pPr indent="0" lvl="0" marL="0" rtl="0" algn="l">
              <a:lnSpc>
                <a:spcPct val="80000"/>
              </a:lnSpc>
              <a:spcBef>
                <a:spcPts val="90"/>
              </a:spcBef>
              <a:spcAft>
                <a:spcPts val="0"/>
              </a:spcAft>
              <a:buSzPts val="1400"/>
              <a:buNone/>
            </a:pPr>
            <a:r>
              <a:rPr lang="en-US" sz="300"/>
              <a:t>          receives the certificate can import it into their keystore as a trusted</a:t>
            </a:r>
            <a:endParaRPr/>
          </a:p>
          <a:p>
            <a:pPr indent="0" lvl="0" marL="0" rtl="0" algn="l">
              <a:lnSpc>
                <a:spcPct val="80000"/>
              </a:lnSpc>
              <a:spcBef>
                <a:spcPts val="90"/>
              </a:spcBef>
              <a:spcAft>
                <a:spcPts val="0"/>
              </a:spcAft>
              <a:buSzPts val="1400"/>
              <a:buNone/>
            </a:pPr>
            <a:r>
              <a:rPr lang="en-US" sz="300"/>
              <a:t>          certificate, for example, using API methods or the keytool -import</a:t>
            </a:r>
            <a:endParaRPr/>
          </a:p>
          <a:p>
            <a:pPr indent="0" lvl="0" marL="0" rtl="0" algn="l">
              <a:lnSpc>
                <a:spcPct val="80000"/>
              </a:lnSpc>
              <a:spcBef>
                <a:spcPts val="90"/>
              </a:spcBef>
              <a:spcAft>
                <a:spcPts val="0"/>
              </a:spcAft>
              <a:buSzPts val="1400"/>
              <a:buNone/>
            </a:pPr>
            <a:r>
              <a:rPr lang="en-US" sz="300"/>
              <a:t>          command. </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rPr lang="en-US" sz="300"/>
              <a:t>          If you use the jarsigner tool to generate a signature for a JAR file, the</a:t>
            </a:r>
            <a:endParaRPr/>
          </a:p>
          <a:p>
            <a:pPr indent="0" lvl="0" marL="0" rtl="0" algn="l">
              <a:lnSpc>
                <a:spcPct val="80000"/>
              </a:lnSpc>
              <a:spcBef>
                <a:spcPts val="90"/>
              </a:spcBef>
              <a:spcAft>
                <a:spcPts val="0"/>
              </a:spcAft>
              <a:buSzPts val="1400"/>
              <a:buNone/>
            </a:pPr>
            <a:r>
              <a:rPr lang="en-US" sz="300"/>
              <a:t>          tool retrieves your certificate and its supporting certificate chain from your</a:t>
            </a:r>
            <a:endParaRPr/>
          </a:p>
          <a:p>
            <a:pPr indent="0" lvl="0" marL="0" rtl="0" algn="l">
              <a:lnSpc>
                <a:spcPct val="80000"/>
              </a:lnSpc>
              <a:spcBef>
                <a:spcPts val="90"/>
              </a:spcBef>
              <a:spcAft>
                <a:spcPts val="0"/>
              </a:spcAft>
              <a:buSzPts val="1400"/>
              <a:buNone/>
            </a:pPr>
            <a:r>
              <a:rPr lang="en-US" sz="300"/>
              <a:t>          keystore and stores them, along with the signature, in the JAR file.           </a:t>
            </a:r>
            <a:endParaRPr/>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t/>
            </a:r>
            <a:endParaRPr sz="300"/>
          </a:p>
          <a:p>
            <a:pPr indent="0" lvl="0" marL="0" rtl="0" algn="l">
              <a:lnSpc>
                <a:spcPct val="80000"/>
              </a:lnSpc>
              <a:spcBef>
                <a:spcPts val="90"/>
              </a:spcBef>
              <a:spcAft>
                <a:spcPts val="0"/>
              </a:spcAft>
              <a:buSzPts val="1400"/>
              <a:buNone/>
            </a:pPr>
            <a:r>
              <a:t/>
            </a:r>
            <a:endParaRPr sz="3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32" name="Google Shape;13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400"/>
              <a:buNone/>
            </a:pPr>
            <a:r>
              <a:rPr lang="en-US" sz="1020"/>
              <a:t>Authentication:</a:t>
            </a:r>
            <a:endParaRPr/>
          </a:p>
          <a:p>
            <a:pPr indent="0" lvl="0" marL="0" rtl="0" algn="l">
              <a:lnSpc>
                <a:spcPct val="80000"/>
              </a:lnSpc>
              <a:spcBef>
                <a:spcPts val="306"/>
              </a:spcBef>
              <a:spcAft>
                <a:spcPts val="0"/>
              </a:spcAft>
              <a:buSzPts val="1400"/>
              <a:buNone/>
            </a:pPr>
            <a:r>
              <a:rPr lang="en-US" sz="1020"/>
              <a:t>Server authentication means a web client need to be sure that it is communicating with a correct web site.Web Servers and Browsers provide this service by using the SSL protocol.</a:t>
            </a:r>
            <a:endParaRPr/>
          </a:p>
          <a:p>
            <a:pPr indent="0" lvl="0" marL="0" rtl="0" algn="l">
              <a:lnSpc>
                <a:spcPct val="80000"/>
              </a:lnSpc>
              <a:spcBef>
                <a:spcPts val="306"/>
              </a:spcBef>
              <a:spcAft>
                <a:spcPts val="0"/>
              </a:spcAft>
              <a:buSzPts val="1400"/>
              <a:buNone/>
            </a:pPr>
            <a:r>
              <a:rPr lang="en-US" sz="1020"/>
              <a:t>To use SSL we need to get a Server Certificate and install it on the Web Server.When communicating with a site using https:// we are using the SSL. The browser executes a server authentication protocol to make sure it is communicating with the correct site.</a:t>
            </a:r>
            <a:endParaRPr/>
          </a:p>
          <a:p>
            <a:pPr indent="0" lvl="0" marL="0" rtl="0" algn="l">
              <a:lnSpc>
                <a:spcPct val="80000"/>
              </a:lnSpc>
              <a:spcBef>
                <a:spcPts val="306"/>
              </a:spcBef>
              <a:spcAft>
                <a:spcPts val="0"/>
              </a:spcAft>
              <a:buSzPts val="1400"/>
              <a:buNone/>
            </a:pPr>
            <a:r>
              <a:rPr lang="en-US" sz="1020"/>
              <a:t>SSL establishes secure connections between two TCP protocols. (Accessing https urls causes SSL security to be invoked at both the client and the server end. SSL handshake is then performed to exchange cryptographically protected messages that establish security for the session.</a:t>
            </a:r>
            <a:endParaRPr/>
          </a:p>
          <a:p>
            <a:pPr indent="0" lvl="0" marL="0" rtl="0" algn="l">
              <a:lnSpc>
                <a:spcPct val="80000"/>
              </a:lnSpc>
              <a:spcBef>
                <a:spcPts val="306"/>
              </a:spcBef>
              <a:spcAft>
                <a:spcPts val="0"/>
              </a:spcAft>
              <a:buSzPts val="1400"/>
              <a:buNone/>
            </a:pPr>
            <a:r>
              <a:t/>
            </a:r>
            <a:endParaRPr sz="1020"/>
          </a:p>
          <a:p>
            <a:pPr indent="0" lvl="0" marL="0" rtl="0" algn="l">
              <a:lnSpc>
                <a:spcPct val="80000"/>
              </a:lnSpc>
              <a:spcBef>
                <a:spcPts val="306"/>
              </a:spcBef>
              <a:spcAft>
                <a:spcPts val="0"/>
              </a:spcAft>
              <a:buSzPts val="1400"/>
              <a:buNone/>
            </a:pPr>
            <a:r>
              <a:rPr lang="en-US" sz="1020"/>
              <a:t>Setting up SSL:</a:t>
            </a:r>
            <a:endParaRPr/>
          </a:p>
          <a:p>
            <a:pPr indent="0" lvl="0" marL="0" rtl="0" algn="l">
              <a:lnSpc>
                <a:spcPct val="80000"/>
              </a:lnSpc>
              <a:spcBef>
                <a:spcPts val="306"/>
              </a:spcBef>
              <a:spcAft>
                <a:spcPts val="0"/>
              </a:spcAft>
              <a:buSzPts val="1400"/>
              <a:buNone/>
            </a:pPr>
            <a:r>
              <a:rPr lang="en-US" sz="1020"/>
              <a:t>All the three steps are performed by the browsers using the tool such as Key Manager. </a:t>
            </a:r>
            <a:endParaRPr/>
          </a:p>
          <a:p>
            <a:pPr indent="0" lvl="0" marL="0" rtl="0" algn="l">
              <a:lnSpc>
                <a:spcPct val="80000"/>
              </a:lnSpc>
              <a:spcBef>
                <a:spcPts val="306"/>
              </a:spcBef>
              <a:spcAft>
                <a:spcPts val="0"/>
              </a:spcAft>
              <a:buSzPts val="1400"/>
              <a:buNone/>
            </a:pPr>
            <a:r>
              <a:rPr lang="en-US" sz="1020"/>
              <a:t>CertReq program can be used to generate a certificate locally. (If you are getting a free trial version of the server certificate you will also need to get the CA(signer’s) certificate. This is different from the global root certificate.</a:t>
            </a:r>
            <a:endParaRPr/>
          </a:p>
          <a:p>
            <a:pPr indent="0" lvl="0" marL="0" rtl="0" algn="l">
              <a:lnSpc>
                <a:spcPct val="80000"/>
              </a:lnSpc>
              <a:spcBef>
                <a:spcPts val="306"/>
              </a:spcBef>
              <a:spcAft>
                <a:spcPts val="0"/>
              </a:spcAft>
              <a:buSzPts val="1400"/>
              <a:buNone/>
            </a:pPr>
            <a:r>
              <a:rPr lang="en-US" sz="1020"/>
              <a:t>Installing a server certificate on a Web Site can again be done using tool provided by various vendors</a:t>
            </a:r>
            <a:endParaRPr/>
          </a:p>
          <a:p>
            <a:pPr indent="0" lvl="0" marL="0" rtl="0" algn="l">
              <a:lnSpc>
                <a:spcPct val="80000"/>
              </a:lnSpc>
              <a:spcBef>
                <a:spcPts val="306"/>
              </a:spcBef>
              <a:spcAft>
                <a:spcPts val="0"/>
              </a:spcAft>
              <a:buSzPts val="1400"/>
              <a:buNone/>
            </a:pPr>
            <a:r>
              <a:t/>
            </a:r>
            <a:endParaRPr sz="1020"/>
          </a:p>
          <a:p>
            <a:pPr indent="0" lvl="0" marL="0" rtl="0" algn="l">
              <a:lnSpc>
                <a:spcPct val="80000"/>
              </a:lnSpc>
              <a:spcBef>
                <a:spcPts val="306"/>
              </a:spcBef>
              <a:spcAft>
                <a:spcPts val="0"/>
              </a:spcAft>
              <a:buSzPts val="1400"/>
              <a:buNone/>
            </a:pPr>
            <a:r>
              <a:rPr lang="en-US" sz="1020"/>
              <a:t>Enabling SSL on a web site:</a:t>
            </a:r>
            <a:endParaRPr/>
          </a:p>
          <a:p>
            <a:pPr indent="0" lvl="0" marL="0" rtl="0" algn="l">
              <a:lnSpc>
                <a:spcPct val="80000"/>
              </a:lnSpc>
              <a:spcBef>
                <a:spcPts val="306"/>
              </a:spcBef>
              <a:spcAft>
                <a:spcPts val="0"/>
              </a:spcAft>
              <a:buSzPts val="1400"/>
              <a:buNone/>
            </a:pPr>
            <a:r>
              <a:rPr lang="en-US" sz="1020"/>
              <a:t>We need to specify the IP address of this web site and and also specify the SSL port number(default is 443).</a:t>
            </a:r>
            <a:endParaRPr/>
          </a:p>
          <a:p>
            <a:pPr indent="0" lvl="0" marL="0" rtl="0" algn="l">
              <a:lnSpc>
                <a:spcPct val="80000"/>
              </a:lnSpc>
              <a:spcBef>
                <a:spcPts val="306"/>
              </a:spcBef>
              <a:spcAft>
                <a:spcPts val="0"/>
              </a:spcAft>
              <a:buSzPts val="1400"/>
              <a:buNone/>
            </a:pPr>
            <a:r>
              <a:rPr lang="en-US" sz="1020"/>
              <a:t>We can also specify whether the whole site a directory or some file needs to use secure access.</a:t>
            </a:r>
            <a:endParaRPr/>
          </a:p>
          <a:p>
            <a:pPr indent="0" lvl="0" marL="0" rtl="0" algn="l">
              <a:lnSpc>
                <a:spcPct val="80000"/>
              </a:lnSpc>
              <a:spcBef>
                <a:spcPts val="306"/>
              </a:spcBef>
              <a:spcAft>
                <a:spcPts val="0"/>
              </a:spcAft>
              <a:buSzPts val="1400"/>
              <a:buNone/>
            </a:pPr>
            <a:r>
              <a:t/>
            </a:r>
            <a:endParaRPr sz="1020"/>
          </a:p>
          <a:p>
            <a:pPr indent="0" lvl="0" marL="0" rtl="0" algn="l">
              <a:lnSpc>
                <a:spcPct val="80000"/>
              </a:lnSpc>
              <a:spcBef>
                <a:spcPts val="306"/>
              </a:spcBef>
              <a:spcAft>
                <a:spcPts val="0"/>
              </a:spcAft>
              <a:buSzPts val="1400"/>
              <a:buNone/>
            </a:pPr>
            <a:r>
              <a:rPr lang="en-US" sz="1020"/>
              <a:t>Establishing an SSL connection:</a:t>
            </a:r>
            <a:endParaRPr/>
          </a:p>
          <a:p>
            <a:pPr indent="0" lvl="0" marL="0" rtl="0" algn="l">
              <a:lnSpc>
                <a:spcPct val="80000"/>
              </a:lnSpc>
              <a:spcBef>
                <a:spcPts val="306"/>
              </a:spcBef>
              <a:spcAft>
                <a:spcPts val="0"/>
              </a:spcAft>
              <a:buSzPts val="1400"/>
              <a:buNone/>
            </a:pPr>
            <a:r>
              <a:rPr lang="en-US" sz="1020"/>
              <a:t>To authenticate a web site my browser will need the issuing CA’s root certificate. Almost all of these certificates are built into the browsers.</a:t>
            </a:r>
            <a:endParaRPr/>
          </a:p>
          <a:p>
            <a:pPr indent="0" lvl="0" marL="0" rtl="0" algn="l">
              <a:lnSpc>
                <a:spcPct val="80000"/>
              </a:lnSpc>
              <a:spcBef>
                <a:spcPts val="306"/>
              </a:spcBef>
              <a:spcAft>
                <a:spcPts val="0"/>
              </a:spcAft>
              <a:buSzPts val="1400"/>
              <a:buNone/>
            </a:pPr>
            <a:r>
              <a:t/>
            </a:r>
            <a:endParaRPr sz="102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sp>
        <p:nvSpPr>
          <p:cNvPr id="14" name="Google Shape;14;p2"/>
          <p:cNvSpPr txBox="1"/>
          <p:nvPr>
            <p:ph idx="1" type="subTitle"/>
          </p:nvPr>
        </p:nvSpPr>
        <p:spPr>
          <a:xfrm>
            <a:off x="1828800" y="3886200"/>
            <a:ext cx="8534400" cy="1752600"/>
          </a:xfrm>
          <a:prstGeom prst="rect">
            <a:avLst/>
          </a:prstGeom>
          <a:solidFill>
            <a:schemeClr val="lt1"/>
          </a:solid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5" name="Google Shape;15;p2"/>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6" name="Shape 56"/>
        <p:cNvGrpSpPr/>
        <p:nvPr/>
      </p:nvGrpSpPr>
      <p:grpSpPr>
        <a:xfrm>
          <a:off x="0" y="0"/>
          <a:ext cx="0" cy="0"/>
          <a:chOff x="0" y="0"/>
          <a:chExt cx="0" cy="0"/>
        </a:xfrm>
      </p:grpSpPr>
      <p:sp>
        <p:nvSpPr>
          <p:cNvPr id="57" name="Google Shape;57;p11"/>
          <p:cNvSpPr txBox="1"/>
          <p:nvPr>
            <p:ph type="title"/>
          </p:nvPr>
        </p:nvSpPr>
        <p:spPr>
          <a:xfrm rot="5400000">
            <a:off x="7285038" y="1828803"/>
            <a:ext cx="5851525" cy="2743200"/>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 name="Google Shape;58;p11"/>
          <p:cNvSpPr txBox="1"/>
          <p:nvPr>
            <p:ph idx="1" type="body"/>
          </p:nvPr>
        </p:nvSpPr>
        <p:spPr>
          <a:xfrm rot="5400000">
            <a:off x="1697038" y="-812797"/>
            <a:ext cx="5851525" cy="8026400"/>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406400" lvl="1" marL="914400" algn="l">
              <a:lnSpc>
                <a:spcPct val="100000"/>
              </a:lnSpc>
              <a:spcBef>
                <a:spcPts val="560"/>
              </a:spcBef>
              <a:spcAft>
                <a:spcPts val="0"/>
              </a:spcAft>
              <a:buClr>
                <a:srgbClr val="002060"/>
              </a:buClr>
              <a:buSzPts val="2800"/>
              <a:buChar char="–"/>
              <a:defRPr>
                <a:solidFill>
                  <a:srgbClr val="002060"/>
                </a:solidFill>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9" name="Shape 59"/>
        <p:cNvGrpSpPr/>
        <p:nvPr/>
      </p:nvGrpSpPr>
      <p:grpSpPr>
        <a:xfrm>
          <a:off x="0" y="0"/>
          <a:ext cx="0" cy="0"/>
          <a:chOff x="0" y="0"/>
          <a:chExt cx="0" cy="0"/>
        </a:xfrm>
      </p:grpSpPr>
      <p:sp>
        <p:nvSpPr>
          <p:cNvPr id="60" name="Google Shape;60;p12"/>
          <p:cNvSpPr txBox="1"/>
          <p:nvPr/>
        </p:nvSpPr>
        <p:spPr>
          <a:xfrm>
            <a:off x="0" y="533400"/>
            <a:ext cx="3124200" cy="5973970"/>
          </a:xfrm>
          <a:prstGeom prst="rect">
            <a:avLst/>
          </a:prstGeom>
          <a:solidFill>
            <a:srgbClr val="124163"/>
          </a:solid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 name="Google Shape;61;p12"/>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62" name="Shape 62"/>
        <p:cNvGrpSpPr/>
        <p:nvPr/>
      </p:nvGrpSpPr>
      <p:grpSpPr>
        <a:xfrm>
          <a:off x="0" y="0"/>
          <a:ext cx="0" cy="0"/>
          <a:chOff x="0" y="0"/>
          <a:chExt cx="0" cy="0"/>
        </a:xfrm>
      </p:grpSpPr>
      <p:sp>
        <p:nvSpPr>
          <p:cNvPr id="63" name="Google Shape;63;p13"/>
          <p:cNvSpPr txBox="1"/>
          <p:nvPr/>
        </p:nvSpPr>
        <p:spPr>
          <a:xfrm>
            <a:off x="0" y="533400"/>
            <a:ext cx="3124200" cy="5973970"/>
          </a:xfrm>
          <a:prstGeom prst="rect">
            <a:avLst/>
          </a:prstGeom>
          <a:solidFill>
            <a:srgbClr val="124163"/>
          </a:solid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 name="Google Shape;64;p13"/>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65" name="Shape 65"/>
        <p:cNvGrpSpPr/>
        <p:nvPr/>
      </p:nvGrpSpPr>
      <p:grpSpPr>
        <a:xfrm>
          <a:off x="0" y="0"/>
          <a:ext cx="0" cy="0"/>
          <a:chOff x="0" y="0"/>
          <a:chExt cx="0" cy="0"/>
        </a:xfrm>
      </p:grpSpPr>
      <p:sp>
        <p:nvSpPr>
          <p:cNvPr id="66" name="Google Shape;66;p14"/>
          <p:cNvSpPr txBox="1"/>
          <p:nvPr/>
        </p:nvSpPr>
        <p:spPr>
          <a:xfrm>
            <a:off x="0" y="533400"/>
            <a:ext cx="3124200" cy="5973970"/>
          </a:xfrm>
          <a:prstGeom prst="rect">
            <a:avLst/>
          </a:prstGeom>
          <a:solidFill>
            <a:srgbClr val="124163"/>
          </a:solid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 name="Google Shape;67;p14"/>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3"/>
          <p:cNvSpPr txBox="1"/>
          <p:nvPr>
            <p:ph idx="1" type="body"/>
          </p:nvPr>
        </p:nvSpPr>
        <p:spPr>
          <a:xfrm>
            <a:off x="33338" y="593725"/>
            <a:ext cx="12192000" cy="5959475"/>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124163"/>
              </a:buClr>
              <a:buSzPts val="1800"/>
              <a:buChar char="–"/>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 name="Google Shape;19;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0" name="Google Shape;20;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Over Text" type="objOverTx">
  <p:cSld name="OBJECT_OVER_TEXT">
    <p:spTree>
      <p:nvGrpSpPr>
        <p:cNvPr id="22" name="Shape 22"/>
        <p:cNvGrpSpPr/>
        <p:nvPr/>
      </p:nvGrpSpPr>
      <p:grpSpPr>
        <a:xfrm>
          <a:off x="0" y="0"/>
          <a:ext cx="0" cy="0"/>
          <a:chOff x="0" y="0"/>
          <a:chExt cx="0" cy="0"/>
        </a:xfrm>
      </p:grpSpPr>
      <p:sp>
        <p:nvSpPr>
          <p:cNvPr id="23" name="Google Shape;23;p4"/>
          <p:cNvSpPr txBox="1"/>
          <p:nvPr>
            <p:ph type="title"/>
          </p:nvPr>
        </p:nvSpPr>
        <p:spPr>
          <a:xfrm>
            <a:off x="1320800" y="457200"/>
            <a:ext cx="10363200" cy="1143000"/>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4"/>
          <p:cNvSpPr txBox="1"/>
          <p:nvPr>
            <p:ph idx="1" type="body"/>
          </p:nvPr>
        </p:nvSpPr>
        <p:spPr>
          <a:xfrm>
            <a:off x="1320800" y="1828800"/>
            <a:ext cx="10363200" cy="1981200"/>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124163"/>
              </a:buClr>
              <a:buSzPts val="1800"/>
              <a:buChar char="–"/>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4"/>
          <p:cNvSpPr txBox="1"/>
          <p:nvPr>
            <p:ph idx="2" type="body"/>
          </p:nvPr>
        </p:nvSpPr>
        <p:spPr>
          <a:xfrm>
            <a:off x="1320800" y="3962400"/>
            <a:ext cx="10363200" cy="1981200"/>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124163"/>
              </a:buClr>
              <a:buSzPts val="1800"/>
              <a:buChar char="–"/>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 name="Google Shape;26;p4"/>
          <p:cNvSpPr txBox="1"/>
          <p:nvPr>
            <p:ph idx="10" type="dt"/>
          </p:nvPr>
        </p:nvSpPr>
        <p:spPr>
          <a:xfrm>
            <a:off x="1320800" y="6096000"/>
            <a:ext cx="2540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1" type="ftr"/>
          </p:nvPr>
        </p:nvSpPr>
        <p:spPr>
          <a:xfrm>
            <a:off x="4572000" y="6096000"/>
            <a:ext cx="3860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8" name="Google Shape;28;p4"/>
          <p:cNvSpPr txBox="1"/>
          <p:nvPr>
            <p:ph idx="12" type="sldNum"/>
          </p:nvPr>
        </p:nvSpPr>
        <p:spPr>
          <a:xfrm>
            <a:off x="9144000" y="6096000"/>
            <a:ext cx="25400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Over Text" type="twoObjOverTx">
  <p:cSld name="TWO_OBJECTS_OVER_TEXT">
    <p:spTree>
      <p:nvGrpSpPr>
        <p:cNvPr id="29" name="Shape 29"/>
        <p:cNvGrpSpPr/>
        <p:nvPr/>
      </p:nvGrpSpPr>
      <p:grpSpPr>
        <a:xfrm>
          <a:off x="0" y="0"/>
          <a:ext cx="0" cy="0"/>
          <a:chOff x="0" y="0"/>
          <a:chExt cx="0" cy="0"/>
        </a:xfrm>
      </p:grpSpPr>
      <p:sp>
        <p:nvSpPr>
          <p:cNvPr id="30" name="Google Shape;30;p5"/>
          <p:cNvSpPr txBox="1"/>
          <p:nvPr>
            <p:ph type="title"/>
          </p:nvPr>
        </p:nvSpPr>
        <p:spPr>
          <a:xfrm>
            <a:off x="1320800" y="457200"/>
            <a:ext cx="10363200" cy="1143000"/>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5"/>
          <p:cNvSpPr txBox="1"/>
          <p:nvPr>
            <p:ph idx="1" type="body"/>
          </p:nvPr>
        </p:nvSpPr>
        <p:spPr>
          <a:xfrm>
            <a:off x="1320800" y="1828800"/>
            <a:ext cx="5080000" cy="1981200"/>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124163"/>
              </a:buClr>
              <a:buSzPts val="1800"/>
              <a:buChar char="–"/>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5"/>
          <p:cNvSpPr txBox="1"/>
          <p:nvPr>
            <p:ph idx="2" type="body"/>
          </p:nvPr>
        </p:nvSpPr>
        <p:spPr>
          <a:xfrm>
            <a:off x="6604000" y="1828800"/>
            <a:ext cx="5080000" cy="1981200"/>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124163"/>
              </a:buClr>
              <a:buSzPts val="1800"/>
              <a:buChar char="–"/>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5"/>
          <p:cNvSpPr txBox="1"/>
          <p:nvPr>
            <p:ph idx="3" type="body"/>
          </p:nvPr>
        </p:nvSpPr>
        <p:spPr>
          <a:xfrm>
            <a:off x="1320800" y="3962400"/>
            <a:ext cx="10363200" cy="1981200"/>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124163"/>
              </a:buClr>
              <a:buSzPts val="1800"/>
              <a:buChar char="–"/>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5"/>
          <p:cNvSpPr txBox="1"/>
          <p:nvPr>
            <p:ph idx="10" type="dt"/>
          </p:nvPr>
        </p:nvSpPr>
        <p:spPr>
          <a:xfrm>
            <a:off x="1320800" y="6096000"/>
            <a:ext cx="2540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5" name="Google Shape;35;p5"/>
          <p:cNvSpPr txBox="1"/>
          <p:nvPr>
            <p:ph idx="11" type="ftr"/>
          </p:nvPr>
        </p:nvSpPr>
        <p:spPr>
          <a:xfrm>
            <a:off x="4572000" y="6096000"/>
            <a:ext cx="3860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6" name="Google Shape;36;p5"/>
          <p:cNvSpPr txBox="1"/>
          <p:nvPr>
            <p:ph idx="12" type="sldNum"/>
          </p:nvPr>
        </p:nvSpPr>
        <p:spPr>
          <a:xfrm>
            <a:off x="9144000" y="6096000"/>
            <a:ext cx="25400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37" name="Shape 37"/>
        <p:cNvGrpSpPr/>
        <p:nvPr/>
      </p:nvGrpSpPr>
      <p:grpSpPr>
        <a:xfrm>
          <a:off x="0" y="0"/>
          <a:ext cx="0" cy="0"/>
          <a:chOff x="0" y="0"/>
          <a:chExt cx="0" cy="0"/>
        </a:xfrm>
      </p:grpSpPr>
      <p:sp>
        <p:nvSpPr>
          <p:cNvPr id="38" name="Google Shape;38;p6"/>
          <p:cNvSpPr txBox="1"/>
          <p:nvPr>
            <p:ph type="title"/>
          </p:nvPr>
        </p:nvSpPr>
        <p:spPr>
          <a:xfrm>
            <a:off x="1320800" y="457200"/>
            <a:ext cx="10363200" cy="1143000"/>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6"/>
          <p:cNvSpPr txBox="1"/>
          <p:nvPr>
            <p:ph idx="1" type="body"/>
          </p:nvPr>
        </p:nvSpPr>
        <p:spPr>
          <a:xfrm>
            <a:off x="1320800" y="1828800"/>
            <a:ext cx="10363200" cy="1981200"/>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124163"/>
              </a:buClr>
              <a:buSzPts val="1800"/>
              <a:buChar char="–"/>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6"/>
          <p:cNvSpPr txBox="1"/>
          <p:nvPr>
            <p:ph idx="2" type="body"/>
          </p:nvPr>
        </p:nvSpPr>
        <p:spPr>
          <a:xfrm>
            <a:off x="1320800" y="3962400"/>
            <a:ext cx="10363200" cy="1981200"/>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124163"/>
              </a:buClr>
              <a:buSzPts val="1800"/>
              <a:buChar char="–"/>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 name="Google Shape;41;p6"/>
          <p:cNvSpPr txBox="1"/>
          <p:nvPr>
            <p:ph idx="10" type="dt"/>
          </p:nvPr>
        </p:nvSpPr>
        <p:spPr>
          <a:xfrm>
            <a:off x="1320800" y="6096000"/>
            <a:ext cx="2540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2" name="Google Shape;42;p6"/>
          <p:cNvSpPr txBox="1"/>
          <p:nvPr>
            <p:ph idx="11" type="ftr"/>
          </p:nvPr>
        </p:nvSpPr>
        <p:spPr>
          <a:xfrm>
            <a:off x="4572000" y="6096000"/>
            <a:ext cx="3860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3" name="Google Shape;43;p6"/>
          <p:cNvSpPr txBox="1"/>
          <p:nvPr>
            <p:ph idx="12" type="sldNum"/>
          </p:nvPr>
        </p:nvSpPr>
        <p:spPr>
          <a:xfrm>
            <a:off x="9144000" y="6096000"/>
            <a:ext cx="25400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5" name="Shape 45"/>
        <p:cNvGrpSpPr/>
        <p:nvPr/>
      </p:nvGrpSpPr>
      <p:grpSpPr>
        <a:xfrm>
          <a:off x="0" y="0"/>
          <a:ext cx="0" cy="0"/>
          <a:chOff x="0" y="0"/>
          <a:chExt cx="0" cy="0"/>
        </a:xfrm>
      </p:grpSpPr>
      <p:sp>
        <p:nvSpPr>
          <p:cNvPr id="46" name="Google Shape;46;p8"/>
          <p:cNvSpPr txBox="1"/>
          <p:nvPr>
            <p:ph type="title"/>
          </p:nvPr>
        </p:nvSpPr>
        <p:spPr>
          <a:xfrm>
            <a:off x="609601" y="273051"/>
            <a:ext cx="4011084" cy="1162050"/>
          </a:xfrm>
          <a:prstGeom prst="rect">
            <a:avLst/>
          </a:prstGeom>
          <a:solidFill>
            <a:srgbClr val="002060"/>
          </a:solid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8"/>
          <p:cNvSpPr txBox="1"/>
          <p:nvPr>
            <p:ph idx="1" type="body"/>
          </p:nvPr>
        </p:nvSpPr>
        <p:spPr>
          <a:xfrm>
            <a:off x="4766735" y="273051"/>
            <a:ext cx="6815667" cy="5853113"/>
          </a:xfrm>
          <a:prstGeom prst="rect">
            <a:avLst/>
          </a:prstGeom>
          <a:solidFill>
            <a:schemeClr val="lt1"/>
          </a:solid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0000FF"/>
              </a:buClr>
              <a:buSzPts val="3200"/>
              <a:buChar char="•"/>
              <a:defRPr sz="3200"/>
            </a:lvl1pPr>
            <a:lvl2pPr indent="-406400" lvl="1" marL="914400" algn="l">
              <a:lnSpc>
                <a:spcPct val="100000"/>
              </a:lnSpc>
              <a:spcBef>
                <a:spcPts val="560"/>
              </a:spcBef>
              <a:spcAft>
                <a:spcPts val="0"/>
              </a:spcAft>
              <a:buClr>
                <a:srgbClr val="002060"/>
              </a:buClr>
              <a:buSzPts val="2800"/>
              <a:buChar char="–"/>
              <a:defRPr sz="2800">
                <a:solidFill>
                  <a:srgbClr val="002060"/>
                </a:solidFill>
              </a:defRPr>
            </a:lvl2pPr>
            <a:lvl3pPr indent="-381000" lvl="2" marL="1371600" algn="l">
              <a:lnSpc>
                <a:spcPct val="100000"/>
              </a:lnSpc>
              <a:spcBef>
                <a:spcPts val="480"/>
              </a:spcBef>
              <a:spcAft>
                <a:spcPts val="0"/>
              </a:spcAft>
              <a:buClr>
                <a:srgbClr val="7030A0"/>
              </a:buClr>
              <a:buSzPts val="2400"/>
              <a:buChar char="•"/>
              <a:defRPr sz="2400"/>
            </a:lvl3pPr>
            <a:lvl4pPr indent="-355600" lvl="3" marL="1828800" algn="l">
              <a:lnSpc>
                <a:spcPct val="100000"/>
              </a:lnSpc>
              <a:spcBef>
                <a:spcPts val="400"/>
              </a:spcBef>
              <a:spcAft>
                <a:spcPts val="0"/>
              </a:spcAft>
              <a:buClr>
                <a:srgbClr val="403152"/>
              </a:buClr>
              <a:buSzPts val="2000"/>
              <a:buChar char="–"/>
              <a:defRPr sz="2000"/>
            </a:lvl4pPr>
            <a:lvl5pPr indent="-355600" lvl="4" marL="2286000" algn="l">
              <a:lnSpc>
                <a:spcPct val="100000"/>
              </a:lnSpc>
              <a:spcBef>
                <a:spcPts val="400"/>
              </a:spcBef>
              <a:spcAft>
                <a:spcPts val="0"/>
              </a:spcAft>
              <a:buClr>
                <a:srgbClr val="403152"/>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8" name="Google Shape;48;p8"/>
          <p:cNvSpPr txBox="1"/>
          <p:nvPr>
            <p:ph idx="2" type="body"/>
          </p:nvPr>
        </p:nvSpPr>
        <p:spPr>
          <a:xfrm>
            <a:off x="609601" y="1435102"/>
            <a:ext cx="4011084" cy="4691063"/>
          </a:xfrm>
          <a:prstGeom prst="rect">
            <a:avLst/>
          </a:prstGeom>
          <a:solidFill>
            <a:schemeClr val="lt1"/>
          </a:solid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None/>
              <a:defRPr sz="1400"/>
            </a:lvl1pPr>
            <a:lvl2pPr indent="-228600" lvl="1" marL="914400" algn="l">
              <a:lnSpc>
                <a:spcPct val="100000"/>
              </a:lnSpc>
              <a:spcBef>
                <a:spcPts val="240"/>
              </a:spcBef>
              <a:spcAft>
                <a:spcPts val="0"/>
              </a:spcAft>
              <a:buClr>
                <a:srgbClr val="124163"/>
              </a:buClr>
              <a:buSzPts val="1200"/>
              <a:buNone/>
              <a:defRPr sz="1200"/>
            </a:lvl2pPr>
            <a:lvl3pPr indent="-228600" lvl="2" marL="1371600" algn="l">
              <a:lnSpc>
                <a:spcPct val="100000"/>
              </a:lnSpc>
              <a:spcBef>
                <a:spcPts val="200"/>
              </a:spcBef>
              <a:spcAft>
                <a:spcPts val="0"/>
              </a:spcAft>
              <a:buClr>
                <a:srgbClr val="7030A0"/>
              </a:buClr>
              <a:buSzPts val="1000"/>
              <a:buNone/>
              <a:defRPr sz="1000"/>
            </a:lvl3pPr>
            <a:lvl4pPr indent="-228600" lvl="3" marL="1828800" algn="l">
              <a:lnSpc>
                <a:spcPct val="100000"/>
              </a:lnSpc>
              <a:spcBef>
                <a:spcPts val="180"/>
              </a:spcBef>
              <a:spcAft>
                <a:spcPts val="0"/>
              </a:spcAft>
              <a:buClr>
                <a:srgbClr val="403152"/>
              </a:buClr>
              <a:buSzPts val="900"/>
              <a:buNone/>
              <a:defRPr sz="900"/>
            </a:lvl4pPr>
            <a:lvl5pPr indent="-228600" lvl="4" marL="2286000" algn="l">
              <a:lnSpc>
                <a:spcPct val="100000"/>
              </a:lnSpc>
              <a:spcBef>
                <a:spcPts val="180"/>
              </a:spcBef>
              <a:spcAft>
                <a:spcPts val="0"/>
              </a:spcAft>
              <a:buClr>
                <a:srgbClr val="403152"/>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9" name="Shape 49"/>
        <p:cNvGrpSpPr/>
        <p:nvPr/>
      </p:nvGrpSpPr>
      <p:grpSpPr>
        <a:xfrm>
          <a:off x="0" y="0"/>
          <a:ext cx="0" cy="0"/>
          <a:chOff x="0" y="0"/>
          <a:chExt cx="0" cy="0"/>
        </a:xfrm>
      </p:grpSpPr>
      <p:sp>
        <p:nvSpPr>
          <p:cNvPr id="50" name="Google Shape;50;p9"/>
          <p:cNvSpPr txBox="1"/>
          <p:nvPr>
            <p:ph type="title"/>
          </p:nvPr>
        </p:nvSpPr>
        <p:spPr>
          <a:xfrm>
            <a:off x="2389717" y="4800600"/>
            <a:ext cx="7315200" cy="566738"/>
          </a:xfrm>
          <a:prstGeom prst="rect">
            <a:avLst/>
          </a:prstGeom>
          <a:solidFill>
            <a:srgbClr val="002060"/>
          </a:solid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9"/>
          <p:cNvSpPr/>
          <p:nvPr>
            <p:ph idx="2" type="pic"/>
          </p:nvPr>
        </p:nvSpPr>
        <p:spPr>
          <a:xfrm>
            <a:off x="2389717" y="612775"/>
            <a:ext cx="7315200" cy="4114800"/>
          </a:xfrm>
          <a:prstGeom prst="rect">
            <a:avLst/>
          </a:prstGeom>
          <a:solidFill>
            <a:schemeClr val="lt1"/>
          </a:solidFill>
          <a:ln>
            <a:noFill/>
          </a:ln>
        </p:spPr>
      </p:sp>
      <p:sp>
        <p:nvSpPr>
          <p:cNvPr id="52" name="Google Shape;52;p9"/>
          <p:cNvSpPr txBox="1"/>
          <p:nvPr>
            <p:ph idx="1" type="body"/>
          </p:nvPr>
        </p:nvSpPr>
        <p:spPr>
          <a:xfrm>
            <a:off x="2389717" y="5367339"/>
            <a:ext cx="7315200" cy="804862"/>
          </a:xfrm>
          <a:prstGeom prst="rect">
            <a:avLst/>
          </a:prstGeom>
          <a:solidFill>
            <a:schemeClr val="lt1"/>
          </a:solid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None/>
              <a:defRPr sz="1400"/>
            </a:lvl1pPr>
            <a:lvl2pPr indent="-228600" lvl="1" marL="914400" algn="l">
              <a:lnSpc>
                <a:spcPct val="100000"/>
              </a:lnSpc>
              <a:spcBef>
                <a:spcPts val="240"/>
              </a:spcBef>
              <a:spcAft>
                <a:spcPts val="0"/>
              </a:spcAft>
              <a:buClr>
                <a:srgbClr val="124163"/>
              </a:buClr>
              <a:buSzPts val="1200"/>
              <a:buNone/>
              <a:defRPr sz="1200"/>
            </a:lvl2pPr>
            <a:lvl3pPr indent="-228600" lvl="2" marL="1371600" algn="l">
              <a:lnSpc>
                <a:spcPct val="100000"/>
              </a:lnSpc>
              <a:spcBef>
                <a:spcPts val="200"/>
              </a:spcBef>
              <a:spcAft>
                <a:spcPts val="0"/>
              </a:spcAft>
              <a:buClr>
                <a:srgbClr val="7030A0"/>
              </a:buClr>
              <a:buSzPts val="1000"/>
              <a:buNone/>
              <a:defRPr sz="1000"/>
            </a:lvl3pPr>
            <a:lvl4pPr indent="-228600" lvl="3" marL="1828800" algn="l">
              <a:lnSpc>
                <a:spcPct val="100000"/>
              </a:lnSpc>
              <a:spcBef>
                <a:spcPts val="180"/>
              </a:spcBef>
              <a:spcAft>
                <a:spcPts val="0"/>
              </a:spcAft>
              <a:buClr>
                <a:srgbClr val="403152"/>
              </a:buClr>
              <a:buSzPts val="900"/>
              <a:buNone/>
              <a:defRPr sz="900"/>
            </a:lvl4pPr>
            <a:lvl5pPr indent="-228600" lvl="4" marL="2286000" algn="l">
              <a:lnSpc>
                <a:spcPct val="100000"/>
              </a:lnSpc>
              <a:spcBef>
                <a:spcPts val="180"/>
              </a:spcBef>
              <a:spcAft>
                <a:spcPts val="0"/>
              </a:spcAft>
              <a:buClr>
                <a:srgbClr val="403152"/>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3" name="Shape 53"/>
        <p:cNvGrpSpPr/>
        <p:nvPr/>
      </p:nvGrpSpPr>
      <p:grpSpPr>
        <a:xfrm>
          <a:off x="0" y="0"/>
          <a:ext cx="0" cy="0"/>
          <a:chOff x="0" y="0"/>
          <a:chExt cx="0" cy="0"/>
        </a:xfrm>
      </p:grpSpPr>
      <p:sp>
        <p:nvSpPr>
          <p:cNvPr id="54" name="Google Shape;54;p10"/>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10"/>
          <p:cNvSpPr txBox="1"/>
          <p:nvPr>
            <p:ph idx="1" type="body"/>
          </p:nvPr>
        </p:nvSpPr>
        <p:spPr>
          <a:xfrm rot="5400000">
            <a:off x="3149601" y="-2522537"/>
            <a:ext cx="5959475" cy="12192000"/>
          </a:xfrm>
          <a:prstGeom prst="rect">
            <a:avLst/>
          </a:prstGeom>
          <a:solidFill>
            <a:schemeClr val="lt1"/>
          </a:solid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406400" lvl="1" marL="914400" algn="l">
              <a:lnSpc>
                <a:spcPct val="100000"/>
              </a:lnSpc>
              <a:spcBef>
                <a:spcPts val="560"/>
              </a:spcBef>
              <a:spcAft>
                <a:spcPts val="0"/>
              </a:spcAft>
              <a:buClr>
                <a:srgbClr val="002060"/>
              </a:buClr>
              <a:buSzPts val="2800"/>
              <a:buChar char="–"/>
              <a:defRPr>
                <a:solidFill>
                  <a:srgbClr val="002060"/>
                </a:solidFill>
              </a:defRPr>
            </a:lvl2pPr>
            <a:lvl3pPr indent="-342900" lvl="2" marL="1371600" algn="l">
              <a:lnSpc>
                <a:spcPct val="100000"/>
              </a:lnSpc>
              <a:spcBef>
                <a:spcPts val="360"/>
              </a:spcBef>
              <a:spcAft>
                <a:spcPts val="0"/>
              </a:spcAft>
              <a:buClr>
                <a:srgbClr val="7030A0"/>
              </a:buClr>
              <a:buSzPts val="1800"/>
              <a:buChar char="•"/>
              <a:defRPr/>
            </a:lvl3pPr>
            <a:lvl4pPr indent="-342900" lvl="3" marL="1828800" algn="l">
              <a:lnSpc>
                <a:spcPct val="100000"/>
              </a:lnSpc>
              <a:spcBef>
                <a:spcPts val="360"/>
              </a:spcBef>
              <a:spcAft>
                <a:spcPts val="0"/>
              </a:spcAft>
              <a:buClr>
                <a:srgbClr val="403152"/>
              </a:buClr>
              <a:buSzPts val="1800"/>
              <a:buChar char="–"/>
              <a:defRPr/>
            </a:lvl4pPr>
            <a:lvl5pPr indent="-342900" lvl="4" marL="2286000" algn="l">
              <a:lnSpc>
                <a:spcPct val="100000"/>
              </a:lnSpc>
              <a:spcBef>
                <a:spcPts val="360"/>
              </a:spcBef>
              <a:spcAft>
                <a:spcPts val="0"/>
              </a:spcAft>
              <a:buClr>
                <a:srgbClr val="40315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chemeClr val="lt1"/>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33338" y="593725"/>
            <a:ext cx="12192000" cy="5959475"/>
          </a:xfrm>
          <a:prstGeom prst="rect">
            <a:avLst/>
          </a:prstGeom>
          <a:solidFill>
            <a:schemeClr val="lt1"/>
          </a:solid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rgbClr val="0000FF"/>
              </a:buClr>
              <a:buSzPts val="3200"/>
              <a:buFont typeface="Arial"/>
              <a:buChar char="•"/>
              <a:defRPr b="0" i="0" sz="3200" u="none" cap="none" strike="noStrike">
                <a:solidFill>
                  <a:srgbClr val="0000FF"/>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rgbClr val="124163"/>
              </a:buClr>
              <a:buSzPts val="2800"/>
              <a:buFont typeface="Arial"/>
              <a:buChar char="–"/>
              <a:defRPr b="0" i="0" sz="2800" u="none" cap="none" strike="noStrike">
                <a:solidFill>
                  <a:srgbClr val="124163"/>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rgbClr val="7030A0"/>
              </a:buClr>
              <a:buSzPts val="2400"/>
              <a:buFont typeface="Arial"/>
              <a:buChar char="•"/>
              <a:defRPr b="0" i="0" sz="2400" u="none" cap="none" strike="noStrike">
                <a:solidFill>
                  <a:srgbClr val="7030A0"/>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rgbClr val="403152"/>
              </a:buClr>
              <a:buSzPts val="2000"/>
              <a:buFont typeface="Arial"/>
              <a:buChar char="–"/>
              <a:defRPr b="0" i="0" sz="2000" u="none" cap="none" strike="noStrike">
                <a:solidFill>
                  <a:srgbClr val="403152"/>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rgbClr val="403152"/>
              </a:buClr>
              <a:buSzPts val="2000"/>
              <a:buFont typeface="Arial"/>
              <a:buChar char="»"/>
              <a:defRPr b="0" i="0" sz="2000" u="none" cap="none" strike="noStrike">
                <a:solidFill>
                  <a:srgbClr val="403152"/>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p:nvPr/>
        </p:nvSpPr>
        <p:spPr>
          <a:xfrm>
            <a:off x="0" y="6519863"/>
            <a:ext cx="12192000" cy="307975"/>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Bell MT"/>
                <a:ea typeface="Bell MT"/>
                <a:cs typeface="Bell MT"/>
                <a:sym typeface="Bell MT"/>
              </a:rPr>
              <a:t>  										                                    Slide No </a:t>
            </a:r>
            <a:fld id="{00000000-1234-1234-1234-123412341234}" type="slidenum">
              <a:rPr b="1" i="0" lang="en-US" sz="1400" u="none" cap="none" strike="noStrike">
                <a:solidFill>
                  <a:schemeClr val="lt1"/>
                </a:solidFill>
                <a:latin typeface="Bell MT"/>
                <a:ea typeface="Bell MT"/>
                <a:cs typeface="Bell MT"/>
                <a:sym typeface="Bell MT"/>
              </a:rPr>
              <a:t>‹#›</a:t>
            </a:fld>
            <a:endParaRPr b="1" i="0" sz="1400" u="none" cap="none" strike="noStrike">
              <a:solidFill>
                <a:schemeClr val="lt1"/>
              </a:solidFill>
              <a:latin typeface="Bell MT"/>
              <a:ea typeface="Bell MT"/>
              <a:cs typeface="Bell MT"/>
              <a:sym typeface="Bell MT"/>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igitalid.verisign.com/services/client/index.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amazon.com/"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6927" y="304800"/>
            <a:ext cx="12192000" cy="1981200"/>
          </a:xfrm>
          <a:prstGeom prst="rect">
            <a:avLst/>
          </a:prstGeom>
          <a:solidFill>
            <a:srgbClr val="002060"/>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4000">
                <a:latin typeface="Times New Roman"/>
                <a:ea typeface="Times New Roman"/>
                <a:cs typeface="Times New Roman"/>
                <a:sym typeface="Times New Roman"/>
              </a:rPr>
              <a:t>Digital Certificates</a:t>
            </a:r>
            <a:endParaRPr sz="4000">
              <a:latin typeface="Times New Roman"/>
              <a:ea typeface="Times New Roman"/>
              <a:cs typeface="Times New Roman"/>
              <a:sym typeface="Times New Roman"/>
            </a:endParaRPr>
          </a:p>
        </p:txBody>
      </p:sp>
      <p:pic>
        <p:nvPicPr>
          <p:cNvPr descr="Cybersecurity norms: CISO at each &amp;#39;responsible entity&amp;#39; | Business News,The  Indian Express" id="76" name="Google Shape;76;p15"/>
          <p:cNvPicPr preferRelativeResize="0"/>
          <p:nvPr/>
        </p:nvPicPr>
        <p:blipFill rotWithShape="1">
          <a:blip r:embed="rId3">
            <a:alphaModFix/>
          </a:blip>
          <a:srcRect b="0" l="0" r="0" t="0"/>
          <a:stretch/>
        </p:blipFill>
        <p:spPr>
          <a:xfrm>
            <a:off x="609600" y="2515551"/>
            <a:ext cx="6858000" cy="381190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Client Authentication</a:t>
            </a:r>
            <a:endParaRPr/>
          </a:p>
        </p:txBody>
      </p:sp>
      <p:sp>
        <p:nvSpPr>
          <p:cNvPr id="142" name="Google Shape;142;p24"/>
          <p:cNvSpPr txBox="1"/>
          <p:nvPr>
            <p:ph idx="1" type="body"/>
          </p:nvPr>
        </p:nvSpPr>
        <p:spPr>
          <a:xfrm>
            <a:off x="33338" y="593725"/>
            <a:ext cx="12192000" cy="5959475"/>
          </a:xfrm>
          <a:prstGeom prst="rect">
            <a:avLst/>
          </a:prstGeom>
          <a:solidFill>
            <a:schemeClr val="lt1"/>
          </a:solidFill>
          <a:ln>
            <a:noFill/>
          </a:ln>
        </p:spPr>
        <p:txBody>
          <a:bodyPr anchorCtr="0" anchor="t" bIns="45700" lIns="91425" spcFirstLastPara="1" rIns="91425" wrap="square" tIns="45700">
            <a:noAutofit/>
          </a:bodyPr>
          <a:lstStyle/>
          <a:p>
            <a:pPr indent="-285750" lvl="1" marL="742950" rtl="0" algn="l">
              <a:lnSpc>
                <a:spcPct val="120000"/>
              </a:lnSpc>
              <a:spcBef>
                <a:spcPts val="0"/>
              </a:spcBef>
              <a:spcAft>
                <a:spcPts val="0"/>
              </a:spcAft>
              <a:buClr>
                <a:schemeClr val="dk1"/>
              </a:buClr>
              <a:buSzPts val="3200"/>
              <a:buFont typeface="Times New Roman"/>
              <a:buChar char="•"/>
            </a:pPr>
            <a:r>
              <a:rPr b="1" lang="en-US" sz="3200"/>
              <a:t>Anonymous</a:t>
            </a:r>
            <a:endParaRPr/>
          </a:p>
          <a:p>
            <a:pPr indent="-285750" lvl="1" marL="742950" rtl="0" algn="l">
              <a:lnSpc>
                <a:spcPct val="120000"/>
              </a:lnSpc>
              <a:spcBef>
                <a:spcPts val="640"/>
              </a:spcBef>
              <a:spcAft>
                <a:spcPts val="0"/>
              </a:spcAft>
              <a:buClr>
                <a:schemeClr val="dk1"/>
              </a:buClr>
              <a:buSzPts val="3200"/>
              <a:buFont typeface="Times New Roman"/>
              <a:buChar char="•"/>
            </a:pPr>
            <a:r>
              <a:rPr b="1" lang="en-US" sz="3200"/>
              <a:t>Basic</a:t>
            </a:r>
            <a:endParaRPr/>
          </a:p>
          <a:p>
            <a:pPr indent="-285750" lvl="1" marL="742950" rtl="0" algn="l">
              <a:lnSpc>
                <a:spcPct val="120000"/>
              </a:lnSpc>
              <a:spcBef>
                <a:spcPts val="640"/>
              </a:spcBef>
              <a:spcAft>
                <a:spcPts val="0"/>
              </a:spcAft>
              <a:buClr>
                <a:schemeClr val="dk1"/>
              </a:buClr>
              <a:buSzPts val="3200"/>
              <a:buFont typeface="Times New Roman"/>
              <a:buChar char="•"/>
            </a:pPr>
            <a:r>
              <a:rPr b="1" lang="en-US" sz="3200"/>
              <a:t>Challenge Response (NT)</a:t>
            </a:r>
            <a:endParaRPr/>
          </a:p>
          <a:p>
            <a:pPr indent="-285750" lvl="1" marL="742950" rtl="0" algn="l">
              <a:lnSpc>
                <a:spcPct val="120000"/>
              </a:lnSpc>
              <a:spcBef>
                <a:spcPts val="640"/>
              </a:spcBef>
              <a:spcAft>
                <a:spcPts val="0"/>
              </a:spcAft>
              <a:buClr>
                <a:schemeClr val="dk1"/>
              </a:buClr>
              <a:buSzPts val="3200"/>
              <a:buFont typeface="Times New Roman"/>
              <a:buChar char="•"/>
            </a:pPr>
            <a:r>
              <a:rPr b="1" lang="en-US" sz="3200"/>
              <a:t>SSL Client Authentication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idx="2" type="body"/>
          </p:nvPr>
        </p:nvSpPr>
        <p:spPr>
          <a:xfrm>
            <a:off x="2514600" y="5029200"/>
            <a:ext cx="7772400" cy="914400"/>
          </a:xfrm>
          <a:prstGeom prst="rect">
            <a:avLst/>
          </a:prstGeom>
          <a:solidFill>
            <a:schemeClr val="lt1"/>
          </a:solid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080808"/>
              </a:buClr>
              <a:buSzPts val="2400"/>
              <a:buFont typeface="Times New Roman"/>
              <a:buChar char="•"/>
            </a:pPr>
            <a:r>
              <a:rPr b="1" lang="en-US" sz="2400"/>
              <a:t>Application 	</a:t>
            </a:r>
            <a:endParaRPr/>
          </a:p>
          <a:p>
            <a:pPr indent="-285750" lvl="1" marL="742950" rtl="0" algn="l">
              <a:lnSpc>
                <a:spcPct val="100000"/>
              </a:lnSpc>
              <a:spcBef>
                <a:spcPts val="480"/>
              </a:spcBef>
              <a:spcAft>
                <a:spcPts val="0"/>
              </a:spcAft>
              <a:buClr>
                <a:srgbClr val="080808"/>
              </a:buClr>
              <a:buSzPts val="2400"/>
              <a:buFont typeface="Times New Roman"/>
              <a:buChar char="•"/>
            </a:pPr>
            <a:r>
              <a:rPr b="1" lang="en-US" sz="2400"/>
              <a:t>Subject Authentication</a:t>
            </a:r>
            <a:endParaRPr/>
          </a:p>
          <a:p>
            <a:pPr indent="-285750" lvl="1" marL="742950" rtl="0" algn="l">
              <a:lnSpc>
                <a:spcPct val="100000"/>
              </a:lnSpc>
              <a:spcBef>
                <a:spcPts val="480"/>
              </a:spcBef>
              <a:spcAft>
                <a:spcPts val="0"/>
              </a:spcAft>
              <a:buClr>
                <a:srgbClr val="080808"/>
              </a:buClr>
              <a:buSzPts val="2400"/>
              <a:buFont typeface="Times New Roman"/>
              <a:buChar char="•"/>
            </a:pPr>
            <a:r>
              <a:rPr b="1" lang="en-US" sz="2400"/>
              <a:t>Certificate Generation	</a:t>
            </a:r>
            <a:endParaRPr/>
          </a:p>
        </p:txBody>
      </p:sp>
      <p:sp>
        <p:nvSpPr>
          <p:cNvPr id="149" name="Google Shape;149;p25"/>
          <p:cNvSpPr txBox="1"/>
          <p:nvPr>
            <p:ph idx="4294967295" type="body"/>
          </p:nvPr>
        </p:nvSpPr>
        <p:spPr>
          <a:xfrm>
            <a:off x="6172200" y="5029200"/>
            <a:ext cx="4495800" cy="1066800"/>
          </a:xfrm>
          <a:prstGeom prst="rect">
            <a:avLst/>
          </a:prstGeom>
          <a:solidFill>
            <a:schemeClr val="lt1"/>
          </a:solid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080808"/>
              </a:buClr>
              <a:buSzPts val="2400"/>
              <a:buFont typeface="Times New Roman"/>
              <a:buChar char="•"/>
            </a:pPr>
            <a:r>
              <a:rPr b="1" lang="en-US" sz="2400"/>
              <a:t>Certificate Distribution</a:t>
            </a:r>
            <a:endParaRPr/>
          </a:p>
          <a:p>
            <a:pPr indent="-285750" lvl="1" marL="742950" rtl="0" algn="l">
              <a:lnSpc>
                <a:spcPct val="100000"/>
              </a:lnSpc>
              <a:spcBef>
                <a:spcPts val="480"/>
              </a:spcBef>
              <a:spcAft>
                <a:spcPts val="0"/>
              </a:spcAft>
              <a:buClr>
                <a:srgbClr val="080808"/>
              </a:buClr>
              <a:buSzPts val="2400"/>
              <a:buFont typeface="Times New Roman"/>
              <a:buChar char="•"/>
            </a:pPr>
            <a:r>
              <a:rPr b="1" lang="en-US" sz="2400"/>
              <a:t>Certificate Revocation</a:t>
            </a:r>
            <a:endParaRPr/>
          </a:p>
          <a:p>
            <a:pPr indent="-165100" lvl="0" marL="342900" rtl="0" algn="l">
              <a:lnSpc>
                <a:spcPct val="100000"/>
              </a:lnSpc>
              <a:spcBef>
                <a:spcPts val="560"/>
              </a:spcBef>
              <a:spcAft>
                <a:spcPts val="0"/>
              </a:spcAft>
              <a:buClr>
                <a:srgbClr val="0000FF"/>
              </a:buClr>
              <a:buSzPts val="2800"/>
              <a:buNone/>
            </a:pPr>
            <a:r>
              <a:t/>
            </a:r>
            <a:endParaRPr sz="2800"/>
          </a:p>
        </p:txBody>
      </p:sp>
      <p:sp>
        <p:nvSpPr>
          <p:cNvPr id="150" name="Google Shape;150;p25"/>
          <p:cNvSpPr txBox="1"/>
          <p:nvPr>
            <p:ph type="title"/>
          </p:nvPr>
        </p:nvSpPr>
        <p:spPr>
          <a:xfrm>
            <a:off x="1320800" y="457200"/>
            <a:ext cx="10363200" cy="1143000"/>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Certification and Registration</a:t>
            </a:r>
            <a:endParaRPr/>
          </a:p>
        </p:txBody>
      </p:sp>
      <p:pic>
        <p:nvPicPr>
          <p:cNvPr id="151" name="Google Shape;151;p25"/>
          <p:cNvPicPr preferRelativeResize="0"/>
          <p:nvPr/>
        </p:nvPicPr>
        <p:blipFill rotWithShape="1">
          <a:blip r:embed="rId3">
            <a:alphaModFix/>
          </a:blip>
          <a:srcRect b="0" l="0" r="0" t="0"/>
          <a:stretch/>
        </p:blipFill>
        <p:spPr>
          <a:xfrm>
            <a:off x="3505201" y="1752600"/>
            <a:ext cx="5535613" cy="3200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1320800" y="457200"/>
            <a:ext cx="10363200" cy="1143000"/>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Subject Authentication</a:t>
            </a:r>
            <a:endParaRPr/>
          </a:p>
        </p:txBody>
      </p:sp>
      <p:sp>
        <p:nvSpPr>
          <p:cNvPr id="157" name="Google Shape;157;p26"/>
          <p:cNvSpPr txBox="1"/>
          <p:nvPr>
            <p:ph idx="1" type="body"/>
          </p:nvPr>
        </p:nvSpPr>
        <p:spPr>
          <a:xfrm>
            <a:off x="2438400" y="1600200"/>
            <a:ext cx="7772400" cy="1752600"/>
          </a:xfrm>
          <a:prstGeom prst="rect">
            <a:avLst/>
          </a:prstGeom>
          <a:solidFill>
            <a:schemeClr val="lt1"/>
          </a:solid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080808"/>
              </a:buClr>
              <a:buSzPts val="2800"/>
              <a:buFont typeface="Times New Roman"/>
              <a:buChar char="•"/>
            </a:pPr>
            <a:r>
              <a:rPr b="1" lang="en-US"/>
              <a:t>Confirm the identity of the subject</a:t>
            </a:r>
            <a:endParaRPr/>
          </a:p>
          <a:p>
            <a:pPr indent="-228600" lvl="2" marL="1143000" rtl="0" algn="l">
              <a:lnSpc>
                <a:spcPct val="100000"/>
              </a:lnSpc>
              <a:spcBef>
                <a:spcPts val="560"/>
              </a:spcBef>
              <a:spcAft>
                <a:spcPts val="0"/>
              </a:spcAft>
              <a:buClr>
                <a:srgbClr val="080808"/>
              </a:buClr>
              <a:buSzPts val="2800"/>
              <a:buChar char="•"/>
            </a:pPr>
            <a:r>
              <a:rPr b="1" lang="en-US" sz="2800"/>
              <a:t>Based on the class of certificate</a:t>
            </a:r>
            <a:endParaRPr/>
          </a:p>
          <a:p>
            <a:pPr indent="-285750" lvl="1" marL="742950" rtl="0" algn="l">
              <a:lnSpc>
                <a:spcPct val="100000"/>
              </a:lnSpc>
              <a:spcBef>
                <a:spcPts val="560"/>
              </a:spcBef>
              <a:spcAft>
                <a:spcPts val="0"/>
              </a:spcAft>
              <a:buClr>
                <a:srgbClr val="080808"/>
              </a:buClr>
              <a:buSzPts val="2800"/>
              <a:buFont typeface="Times New Roman"/>
              <a:buChar char="•"/>
            </a:pPr>
            <a:r>
              <a:rPr b="1" lang="en-US"/>
              <a:t>Local Registration Authority(LRA) model</a:t>
            </a:r>
            <a:endParaRPr/>
          </a:p>
          <a:p>
            <a:pPr indent="-133350" lvl="1" marL="742950" rtl="0" algn="l">
              <a:lnSpc>
                <a:spcPct val="100000"/>
              </a:lnSpc>
              <a:spcBef>
                <a:spcPts val="480"/>
              </a:spcBef>
              <a:spcAft>
                <a:spcPts val="0"/>
              </a:spcAft>
              <a:buClr>
                <a:srgbClr val="080808"/>
              </a:buClr>
              <a:buSzPts val="2400"/>
              <a:buFont typeface="Times New Roman"/>
              <a:buNone/>
            </a:pPr>
            <a:r>
              <a:t/>
            </a:r>
            <a:endParaRPr sz="2400"/>
          </a:p>
          <a:p>
            <a:pPr indent="-101600" lvl="2" marL="1143000" rtl="0" algn="l">
              <a:lnSpc>
                <a:spcPct val="100000"/>
              </a:lnSpc>
              <a:spcBef>
                <a:spcPts val="400"/>
              </a:spcBef>
              <a:spcAft>
                <a:spcPts val="0"/>
              </a:spcAft>
              <a:buClr>
                <a:srgbClr val="080808"/>
              </a:buClr>
              <a:buSzPts val="2000"/>
              <a:buNone/>
            </a:pPr>
            <a:r>
              <a:t/>
            </a:r>
            <a:endParaRPr sz="2000"/>
          </a:p>
          <a:p>
            <a:pPr indent="-133350" lvl="1" marL="742950" rtl="0" algn="l">
              <a:lnSpc>
                <a:spcPct val="100000"/>
              </a:lnSpc>
              <a:spcBef>
                <a:spcPts val="480"/>
              </a:spcBef>
              <a:spcAft>
                <a:spcPts val="0"/>
              </a:spcAft>
              <a:buClr>
                <a:srgbClr val="080808"/>
              </a:buClr>
              <a:buSzPts val="2400"/>
              <a:buFont typeface="Times New Roman"/>
              <a:buNone/>
            </a:pPr>
            <a:r>
              <a:t/>
            </a:r>
            <a:endParaRPr sz="2400"/>
          </a:p>
          <a:p>
            <a:pPr indent="-133350" lvl="1" marL="742950" rtl="0" algn="l">
              <a:lnSpc>
                <a:spcPct val="100000"/>
              </a:lnSpc>
              <a:spcBef>
                <a:spcPts val="480"/>
              </a:spcBef>
              <a:spcAft>
                <a:spcPts val="0"/>
              </a:spcAft>
              <a:buClr>
                <a:srgbClr val="080808"/>
              </a:buClr>
              <a:buSzPts val="2400"/>
              <a:buFont typeface="Times New Roman"/>
              <a:buNone/>
            </a:pPr>
            <a:r>
              <a:t/>
            </a:r>
            <a:endParaRPr sz="2400"/>
          </a:p>
          <a:p>
            <a:pPr indent="-133350" lvl="1" marL="742950" rtl="0" algn="l">
              <a:lnSpc>
                <a:spcPct val="100000"/>
              </a:lnSpc>
              <a:spcBef>
                <a:spcPts val="480"/>
              </a:spcBef>
              <a:spcAft>
                <a:spcPts val="0"/>
              </a:spcAft>
              <a:buClr>
                <a:srgbClr val="080808"/>
              </a:buClr>
              <a:buSzPts val="2400"/>
              <a:buFont typeface="Times New Roman"/>
              <a:buNone/>
            </a:pPr>
            <a:r>
              <a:t/>
            </a:r>
            <a:endParaRPr sz="2400"/>
          </a:p>
          <a:p>
            <a:pPr indent="-133350" lvl="1" marL="742950" rtl="0" algn="l">
              <a:lnSpc>
                <a:spcPct val="100000"/>
              </a:lnSpc>
              <a:spcBef>
                <a:spcPts val="480"/>
              </a:spcBef>
              <a:spcAft>
                <a:spcPts val="0"/>
              </a:spcAft>
              <a:buClr>
                <a:srgbClr val="080808"/>
              </a:buClr>
              <a:buSzPts val="2400"/>
              <a:buFont typeface="Times New Roman"/>
              <a:buNone/>
            </a:pPr>
            <a:r>
              <a:t/>
            </a:r>
            <a:endParaRPr sz="2400"/>
          </a:p>
        </p:txBody>
      </p:sp>
      <p:sp>
        <p:nvSpPr>
          <p:cNvPr id="158" name="Google Shape;158;p26"/>
          <p:cNvSpPr txBox="1"/>
          <p:nvPr/>
        </p:nvSpPr>
        <p:spPr>
          <a:xfrm>
            <a:off x="3048000" y="1828801"/>
            <a:ext cx="2133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59" name="Google Shape;159;p26"/>
          <p:cNvPicPr preferRelativeResize="0"/>
          <p:nvPr/>
        </p:nvPicPr>
        <p:blipFill rotWithShape="1">
          <a:blip r:embed="rId3">
            <a:alphaModFix/>
          </a:blip>
          <a:srcRect b="0" l="0" r="0" t="0"/>
          <a:stretch/>
        </p:blipFill>
        <p:spPr>
          <a:xfrm>
            <a:off x="4191000" y="3124200"/>
            <a:ext cx="4165600" cy="2986088"/>
          </a:xfrm>
          <a:prstGeom prst="rect">
            <a:avLst/>
          </a:prstGeom>
          <a:noFill/>
          <a:ln>
            <a:noFill/>
          </a:ln>
        </p:spPr>
      </p:pic>
      <p:sp>
        <p:nvSpPr>
          <p:cNvPr id="160" name="Google Shape;160;p26"/>
          <p:cNvSpPr/>
          <p:nvPr/>
        </p:nvSpPr>
        <p:spPr>
          <a:xfrm>
            <a:off x="2438400" y="6096000"/>
            <a:ext cx="7772400" cy="533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rgbClr val="080808"/>
              </a:buClr>
              <a:buSzPts val="2800"/>
              <a:buFont typeface="Times New Roman"/>
              <a:buChar char="•"/>
            </a:pPr>
            <a:r>
              <a:rPr b="1" i="0" lang="en-US" sz="2800" u="none" cap="none" strike="noStrike">
                <a:solidFill>
                  <a:schemeClr val="dk1"/>
                </a:solidFill>
                <a:latin typeface="Times New Roman"/>
                <a:ea typeface="Times New Roman"/>
                <a:cs typeface="Times New Roman"/>
                <a:sym typeface="Times New Roman"/>
              </a:rPr>
              <a:t>Example : Verisign Onsite</a:t>
            </a:r>
            <a:endParaRPr b="0" i="0" sz="1400" u="none" cap="none" strike="noStrike">
              <a:solidFill>
                <a:srgbClr val="000000"/>
              </a:solidFill>
              <a:latin typeface="Arial"/>
              <a:ea typeface="Arial"/>
              <a:cs typeface="Arial"/>
              <a:sym typeface="Arial"/>
            </a:endParaRPr>
          </a:p>
          <a:p>
            <a:pPr indent="-133350" lvl="1" marL="742950" marR="0" rtl="0" algn="l">
              <a:lnSpc>
                <a:spcPct val="100000"/>
              </a:lnSpc>
              <a:spcBef>
                <a:spcPts val="0"/>
              </a:spcBef>
              <a:spcAft>
                <a:spcPts val="0"/>
              </a:spcAft>
              <a:buClr>
                <a:srgbClr val="080808"/>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228600" lvl="2" marL="11430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133350" lvl="1" marL="742950" marR="0" rtl="0" algn="l">
              <a:lnSpc>
                <a:spcPct val="100000"/>
              </a:lnSpc>
              <a:spcBef>
                <a:spcPts val="0"/>
              </a:spcBef>
              <a:spcAft>
                <a:spcPts val="0"/>
              </a:spcAft>
              <a:buClr>
                <a:srgbClr val="080808"/>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133350" lvl="1" marL="742950" marR="0" rtl="0" algn="l">
              <a:lnSpc>
                <a:spcPct val="100000"/>
              </a:lnSpc>
              <a:spcBef>
                <a:spcPts val="0"/>
              </a:spcBef>
              <a:spcAft>
                <a:spcPts val="0"/>
              </a:spcAft>
              <a:buClr>
                <a:srgbClr val="080808"/>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133350" lvl="1" marL="742950" marR="0" rtl="0" algn="l">
              <a:lnSpc>
                <a:spcPct val="100000"/>
              </a:lnSpc>
              <a:spcBef>
                <a:spcPts val="0"/>
              </a:spcBef>
              <a:spcAft>
                <a:spcPts val="0"/>
              </a:spcAft>
              <a:buClr>
                <a:srgbClr val="080808"/>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133350" lvl="1" marL="742950" marR="0" rtl="0" algn="l">
              <a:lnSpc>
                <a:spcPct val="100000"/>
              </a:lnSpc>
              <a:spcBef>
                <a:spcPts val="0"/>
              </a:spcBef>
              <a:spcAft>
                <a:spcPts val="0"/>
              </a:spcAft>
              <a:buClr>
                <a:srgbClr val="080808"/>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Importing a Certificate</a:t>
            </a:r>
            <a:endParaRPr/>
          </a:p>
        </p:txBody>
      </p:sp>
      <p:sp>
        <p:nvSpPr>
          <p:cNvPr id="166" name="Google Shape;166;p27"/>
          <p:cNvSpPr txBox="1"/>
          <p:nvPr>
            <p:ph idx="1" type="body"/>
          </p:nvPr>
        </p:nvSpPr>
        <p:spPr>
          <a:xfrm>
            <a:off x="33338" y="593725"/>
            <a:ext cx="12192000" cy="5959475"/>
          </a:xfrm>
          <a:prstGeom prst="rect">
            <a:avLst/>
          </a:prstGeom>
          <a:solidFill>
            <a:schemeClr val="lt1"/>
          </a:solid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080808"/>
              </a:buClr>
              <a:buSzPts val="2800"/>
              <a:buFont typeface="Times New Roman"/>
              <a:buNone/>
            </a:pPr>
            <a:r>
              <a:rPr b="1" lang="en-US"/>
              <a:t>To send an encrypted message or document to a person who has a certificate.</a:t>
            </a:r>
            <a:endParaRPr/>
          </a:p>
          <a:p>
            <a:pPr indent="-107950" lvl="1" marL="742950" rtl="0" algn="l">
              <a:lnSpc>
                <a:spcPct val="100000"/>
              </a:lnSpc>
              <a:spcBef>
                <a:spcPts val="560"/>
              </a:spcBef>
              <a:spcAft>
                <a:spcPts val="0"/>
              </a:spcAft>
              <a:buClr>
                <a:srgbClr val="080808"/>
              </a:buClr>
              <a:buSzPts val="2800"/>
              <a:buFont typeface="Times New Roman"/>
              <a:buNone/>
            </a:pPr>
            <a:r>
              <a:t/>
            </a:r>
            <a:endParaRPr b="1"/>
          </a:p>
          <a:p>
            <a:pPr indent="-285750" lvl="1" marL="742950" rtl="0" algn="l">
              <a:lnSpc>
                <a:spcPct val="100000"/>
              </a:lnSpc>
              <a:spcBef>
                <a:spcPts val="560"/>
              </a:spcBef>
              <a:spcAft>
                <a:spcPts val="0"/>
              </a:spcAft>
              <a:buClr>
                <a:srgbClr val="080808"/>
              </a:buClr>
              <a:buSzPts val="2800"/>
              <a:buFont typeface="Times New Roman"/>
              <a:buChar char="•"/>
            </a:pPr>
            <a:r>
              <a:rPr b="1" lang="en-US"/>
              <a:t>From a </a:t>
            </a:r>
            <a:r>
              <a:rPr b="1" lang="en-US" u="sng">
                <a:solidFill>
                  <a:schemeClr val="hlink"/>
                </a:solidFill>
                <a:hlinkClick r:id="rId3"/>
              </a:rPr>
              <a:t>Certification Authority</a:t>
            </a:r>
            <a:r>
              <a:rPr b="1" lang="en-US"/>
              <a:t> </a:t>
            </a:r>
            <a:endParaRPr/>
          </a:p>
          <a:p>
            <a:pPr indent="-285750" lvl="1" marL="742950" rtl="0" algn="l">
              <a:lnSpc>
                <a:spcPct val="100000"/>
              </a:lnSpc>
              <a:spcBef>
                <a:spcPts val="560"/>
              </a:spcBef>
              <a:spcAft>
                <a:spcPts val="0"/>
              </a:spcAft>
              <a:buClr>
                <a:srgbClr val="080808"/>
              </a:buClr>
              <a:buSzPts val="2800"/>
              <a:buFont typeface="Times New Roman"/>
              <a:buChar char="•"/>
            </a:pPr>
            <a:r>
              <a:rPr b="1" lang="en-US"/>
              <a:t>From a Directory Service (LDAP)</a:t>
            </a:r>
            <a:endParaRPr/>
          </a:p>
          <a:p>
            <a:pPr indent="-285750" lvl="1" marL="742950" rtl="0" algn="l">
              <a:lnSpc>
                <a:spcPct val="100000"/>
              </a:lnSpc>
              <a:spcBef>
                <a:spcPts val="560"/>
              </a:spcBef>
              <a:spcAft>
                <a:spcPts val="0"/>
              </a:spcAft>
              <a:buClr>
                <a:srgbClr val="080808"/>
              </a:buClr>
              <a:buSzPts val="2800"/>
              <a:buFont typeface="Times New Roman"/>
              <a:buChar char="•"/>
            </a:pPr>
            <a:r>
              <a:rPr b="1" lang="en-US"/>
              <a:t>From a signed message</a:t>
            </a:r>
            <a:endParaRPr/>
          </a:p>
          <a:p>
            <a:pPr indent="-285750" lvl="1" marL="742950" rtl="0" algn="l">
              <a:lnSpc>
                <a:spcPct val="100000"/>
              </a:lnSpc>
              <a:spcBef>
                <a:spcPts val="560"/>
              </a:spcBef>
              <a:spcAft>
                <a:spcPts val="0"/>
              </a:spcAft>
              <a:buClr>
                <a:srgbClr val="080808"/>
              </a:buClr>
              <a:buSzPts val="2800"/>
              <a:buFont typeface="Times New Roman"/>
              <a:buChar char="•"/>
            </a:pPr>
            <a:r>
              <a:rPr b="1" lang="en-US"/>
              <a:t>From a local file (encoded Binary PKCS #7)</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1320800" y="457200"/>
            <a:ext cx="10363200" cy="1143000"/>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Certificate Management</a:t>
            </a:r>
            <a:endParaRPr/>
          </a:p>
        </p:txBody>
      </p:sp>
      <p:pic>
        <p:nvPicPr>
          <p:cNvPr id="173" name="Google Shape;173;p28"/>
          <p:cNvPicPr preferRelativeResize="0"/>
          <p:nvPr/>
        </p:nvPicPr>
        <p:blipFill rotWithShape="1">
          <a:blip r:embed="rId3">
            <a:alphaModFix/>
          </a:blip>
          <a:srcRect b="0" l="0" r="0" t="0"/>
          <a:stretch/>
        </p:blipFill>
        <p:spPr>
          <a:xfrm>
            <a:off x="2514600" y="1828800"/>
            <a:ext cx="3810000" cy="1981200"/>
          </a:xfrm>
          <a:prstGeom prst="rect">
            <a:avLst/>
          </a:prstGeom>
          <a:noFill/>
          <a:ln>
            <a:noFill/>
          </a:ln>
        </p:spPr>
      </p:pic>
      <p:pic>
        <p:nvPicPr>
          <p:cNvPr id="174" name="Google Shape;174;p28"/>
          <p:cNvPicPr preferRelativeResize="0"/>
          <p:nvPr/>
        </p:nvPicPr>
        <p:blipFill rotWithShape="1">
          <a:blip r:embed="rId4">
            <a:alphaModFix/>
          </a:blip>
          <a:srcRect b="0" l="0" r="0" t="0"/>
          <a:stretch/>
        </p:blipFill>
        <p:spPr>
          <a:xfrm>
            <a:off x="6629400" y="3429000"/>
            <a:ext cx="3733800" cy="2667000"/>
          </a:xfrm>
          <a:prstGeom prst="rect">
            <a:avLst/>
          </a:prstGeom>
          <a:noFill/>
          <a:ln>
            <a:noFill/>
          </a:ln>
        </p:spPr>
      </p:pic>
      <p:sp>
        <p:nvSpPr>
          <p:cNvPr id="175" name="Google Shape;175;p28"/>
          <p:cNvSpPr txBox="1"/>
          <p:nvPr>
            <p:ph idx="3" type="body"/>
          </p:nvPr>
        </p:nvSpPr>
        <p:spPr>
          <a:xfrm>
            <a:off x="2514600" y="1676400"/>
            <a:ext cx="7772400" cy="1981200"/>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80808"/>
              </a:buClr>
              <a:buSzPts val="2800"/>
              <a:buFont typeface="Times New Roman"/>
              <a:buNone/>
            </a:pPr>
            <a:r>
              <a:rPr lang="en-US" sz="2800"/>
              <a:t>	</a:t>
            </a:r>
            <a:r>
              <a:rPr b="1" lang="en-US" sz="2800"/>
              <a:t>Value and Validity of Certificates will be questioned</a:t>
            </a:r>
            <a:endParaRPr/>
          </a:p>
          <a:p>
            <a:pPr indent="-285750" lvl="1" marL="742950" rtl="0" algn="l">
              <a:lnSpc>
                <a:spcPct val="100000"/>
              </a:lnSpc>
              <a:spcBef>
                <a:spcPts val="560"/>
              </a:spcBef>
              <a:spcAft>
                <a:spcPts val="0"/>
              </a:spcAft>
              <a:buClr>
                <a:srgbClr val="080808"/>
              </a:buClr>
              <a:buSzPts val="2800"/>
              <a:buFont typeface="Times New Roman"/>
              <a:buChar char="•"/>
            </a:pPr>
            <a:r>
              <a:rPr b="1" lang="en-US"/>
              <a:t>Cross Certification (Multiple CA’s)</a:t>
            </a:r>
            <a:endParaRPr/>
          </a:p>
          <a:p>
            <a:pPr indent="-133350" lvl="1" marL="742950" rtl="0" algn="l">
              <a:lnSpc>
                <a:spcPct val="100000"/>
              </a:lnSpc>
              <a:spcBef>
                <a:spcPts val="480"/>
              </a:spcBef>
              <a:spcAft>
                <a:spcPts val="0"/>
              </a:spcAft>
              <a:buClr>
                <a:srgbClr val="124163"/>
              </a:buClr>
              <a:buSzPts val="2400"/>
              <a:buNone/>
            </a:pPr>
            <a:r>
              <a:t/>
            </a:r>
            <a:endParaRPr sz="2400"/>
          </a:p>
          <a:p>
            <a:pPr indent="-133350" lvl="1" marL="742950" rtl="0" algn="l">
              <a:lnSpc>
                <a:spcPct val="100000"/>
              </a:lnSpc>
              <a:spcBef>
                <a:spcPts val="480"/>
              </a:spcBef>
              <a:spcAft>
                <a:spcPts val="0"/>
              </a:spcAft>
              <a:buClr>
                <a:srgbClr val="124163"/>
              </a:buClr>
              <a:buSzPts val="2400"/>
              <a:buNone/>
            </a:pPr>
            <a:r>
              <a:t/>
            </a:r>
            <a:endParaRPr sz="2400"/>
          </a:p>
        </p:txBody>
      </p:sp>
      <p:pic>
        <p:nvPicPr>
          <p:cNvPr id="176" name="Google Shape;176;p28"/>
          <p:cNvPicPr preferRelativeResize="0"/>
          <p:nvPr/>
        </p:nvPicPr>
        <p:blipFill rotWithShape="1">
          <a:blip r:embed="rId5">
            <a:alphaModFix/>
          </a:blip>
          <a:srcRect b="0" l="0" r="0" t="0"/>
          <a:stretch/>
        </p:blipFill>
        <p:spPr>
          <a:xfrm>
            <a:off x="2743200" y="3505200"/>
            <a:ext cx="3733800" cy="2819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p:nvPr/>
        </p:nvSpPr>
        <p:spPr>
          <a:xfrm>
            <a:off x="3278140" y="2362200"/>
            <a:ext cx="5635719" cy="132343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0"/>
              <a:buFont typeface="Arial"/>
              <a:buNone/>
            </a:pPr>
            <a:r>
              <a:rPr b="1" i="0" lang="en-US" sz="8000" u="none" cap="none" strike="noStrike">
                <a:solidFill>
                  <a:srgbClr val="FFFFFF"/>
                </a:solidFill>
                <a:latin typeface="Times New Roman"/>
                <a:ea typeface="Times New Roman"/>
                <a:cs typeface="Times New Roman"/>
                <a:sym typeface="Times New Roman"/>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Basic Terms</a:t>
            </a:r>
            <a:endParaRPr/>
          </a:p>
        </p:txBody>
      </p:sp>
      <p:sp>
        <p:nvSpPr>
          <p:cNvPr id="82" name="Google Shape;82;p16"/>
          <p:cNvSpPr txBox="1"/>
          <p:nvPr>
            <p:ph idx="1" type="body"/>
          </p:nvPr>
        </p:nvSpPr>
        <p:spPr>
          <a:xfrm>
            <a:off x="2438400" y="1295400"/>
            <a:ext cx="7772400" cy="4114800"/>
          </a:xfrm>
          <a:prstGeom prst="rect">
            <a:avLst/>
          </a:prstGeom>
          <a:solidFill>
            <a:schemeClr val="lt1"/>
          </a:solid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080808"/>
              </a:buClr>
              <a:buSzPts val="2800"/>
              <a:buFont typeface="Times New Roman"/>
              <a:buChar char="•"/>
            </a:pPr>
            <a:r>
              <a:rPr b="1" lang="en-US"/>
              <a:t>Public Key Cryptographic Standards</a:t>
            </a:r>
            <a:r>
              <a:rPr b="1" i="1" lang="en-US" sz="3600"/>
              <a:t>, </a:t>
            </a:r>
            <a:r>
              <a:rPr b="1" lang="en-US"/>
              <a:t>PKCS</a:t>
            </a:r>
            <a:endParaRPr/>
          </a:p>
          <a:p>
            <a:pPr indent="-228600" lvl="2" marL="1143000" rtl="0" algn="l">
              <a:lnSpc>
                <a:spcPct val="100000"/>
              </a:lnSpc>
              <a:spcBef>
                <a:spcPts val="480"/>
              </a:spcBef>
              <a:spcAft>
                <a:spcPts val="0"/>
              </a:spcAft>
              <a:buClr>
                <a:srgbClr val="080808"/>
              </a:buClr>
              <a:buSzPts val="2400"/>
              <a:buFont typeface="Times New Roman"/>
              <a:buNone/>
            </a:pPr>
            <a:r>
              <a:rPr b="1" lang="en-US"/>
              <a:t>	</a:t>
            </a:r>
            <a:r>
              <a:rPr b="1" i="1" lang="en-US"/>
              <a:t>A collection of 12 papers PKCS #1 to PKCS #12 developed by  RSA Labs and representatives from the academia and industry.</a:t>
            </a:r>
            <a:endParaRPr/>
          </a:p>
          <a:p>
            <a:pPr indent="-228600" lvl="2" marL="1143000" rtl="0" algn="l">
              <a:lnSpc>
                <a:spcPct val="100000"/>
              </a:lnSpc>
              <a:spcBef>
                <a:spcPts val="480"/>
              </a:spcBef>
              <a:spcAft>
                <a:spcPts val="0"/>
              </a:spcAft>
              <a:buClr>
                <a:srgbClr val="080808"/>
              </a:buClr>
              <a:buSzPts val="2400"/>
              <a:buFont typeface="Times New Roman"/>
              <a:buNone/>
            </a:pPr>
            <a:r>
              <a:rPr lang="en-US"/>
              <a:t>PKCS #1	RSA Algorithm</a:t>
            </a:r>
            <a:endParaRPr/>
          </a:p>
          <a:p>
            <a:pPr indent="-228600" lvl="2" marL="1143000" rtl="0" algn="l">
              <a:lnSpc>
                <a:spcPct val="100000"/>
              </a:lnSpc>
              <a:spcBef>
                <a:spcPts val="480"/>
              </a:spcBef>
              <a:spcAft>
                <a:spcPts val="0"/>
              </a:spcAft>
              <a:buClr>
                <a:srgbClr val="080808"/>
              </a:buClr>
              <a:buSzPts val="2400"/>
              <a:buFont typeface="Times New Roman"/>
              <a:buNone/>
            </a:pPr>
            <a:r>
              <a:rPr lang="en-US"/>
              <a:t>PKCS #3	Diffie-Hellman Algorithm</a:t>
            </a:r>
            <a:endParaRPr/>
          </a:p>
          <a:p>
            <a:pPr indent="-228600" lvl="2" marL="1143000" rtl="0" algn="l">
              <a:lnSpc>
                <a:spcPct val="100000"/>
              </a:lnSpc>
              <a:spcBef>
                <a:spcPts val="480"/>
              </a:spcBef>
              <a:spcAft>
                <a:spcPts val="0"/>
              </a:spcAft>
              <a:buClr>
                <a:srgbClr val="080808"/>
              </a:buClr>
              <a:buSzPts val="2400"/>
              <a:buFont typeface="Times New Roman"/>
              <a:buNone/>
            </a:pPr>
            <a:r>
              <a:rPr lang="en-US"/>
              <a:t>PKCS #7	Cryptographic Message Syntax Std</a:t>
            </a:r>
            <a:endParaRPr/>
          </a:p>
          <a:p>
            <a:pPr indent="-228600" lvl="2" marL="1143000" rtl="0" algn="l">
              <a:lnSpc>
                <a:spcPct val="100000"/>
              </a:lnSpc>
              <a:spcBef>
                <a:spcPts val="480"/>
              </a:spcBef>
              <a:spcAft>
                <a:spcPts val="0"/>
              </a:spcAft>
              <a:buClr>
                <a:srgbClr val="080808"/>
              </a:buClr>
              <a:buSzPts val="2400"/>
              <a:buFont typeface="Times New Roman"/>
              <a:buNone/>
            </a:pPr>
            <a:r>
              <a:rPr lang="en-US"/>
              <a:t>PKCS #10	Key Certification Request</a:t>
            </a:r>
            <a:endParaRPr/>
          </a:p>
          <a:p>
            <a:pPr indent="-228600" lvl="2" marL="1143000" rtl="0" algn="l">
              <a:lnSpc>
                <a:spcPct val="100000"/>
              </a:lnSpc>
              <a:spcBef>
                <a:spcPts val="480"/>
              </a:spcBef>
              <a:spcAft>
                <a:spcPts val="0"/>
              </a:spcAft>
              <a:buClr>
                <a:srgbClr val="080808"/>
              </a:buClr>
              <a:buSzPts val="2400"/>
              <a:buFont typeface="Times New Roman"/>
              <a:buNone/>
            </a:pPr>
            <a:r>
              <a:rPr lang="en-US"/>
              <a:t>PKCS #11	Standard API for developers</a:t>
            </a:r>
            <a:endParaRPr/>
          </a:p>
          <a:p>
            <a:pPr indent="-228600" lvl="2" marL="1143000" rtl="0" algn="l">
              <a:lnSpc>
                <a:spcPct val="100000"/>
              </a:lnSpc>
              <a:spcBef>
                <a:spcPts val="480"/>
              </a:spcBef>
              <a:spcAft>
                <a:spcPts val="0"/>
              </a:spcAft>
              <a:buClr>
                <a:srgbClr val="080808"/>
              </a:buClr>
              <a:buSzPts val="2400"/>
              <a:buFont typeface="Times New Roman"/>
              <a:buNone/>
            </a:pPr>
            <a:r>
              <a:rPr lang="en-US"/>
              <a:t>PKCS #12	Certificate Interchange Format</a:t>
            </a:r>
            <a:endParaRPr/>
          </a:p>
          <a:p>
            <a:pPr indent="-228600" lvl="2" marL="1143000" rtl="0" algn="l">
              <a:lnSpc>
                <a:spcPct val="100000"/>
              </a:lnSpc>
              <a:spcBef>
                <a:spcPts val="480"/>
              </a:spcBef>
              <a:spcAft>
                <a:spcPts val="0"/>
              </a:spcAft>
              <a:buClr>
                <a:srgbClr val="080808"/>
              </a:buClr>
              <a:buSzPts val="2400"/>
              <a:buFont typeface="Times New Roman"/>
              <a:buNone/>
            </a:pPr>
            <a:r>
              <a:rPr lang="en-US"/>
              <a:t>PKCS #13	Elliptic Curves Algorithm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Basic Terms</a:t>
            </a:r>
            <a:endParaRPr/>
          </a:p>
        </p:txBody>
      </p:sp>
      <p:sp>
        <p:nvSpPr>
          <p:cNvPr id="88" name="Google Shape;88;p17"/>
          <p:cNvSpPr txBox="1"/>
          <p:nvPr>
            <p:ph idx="1" type="body"/>
          </p:nvPr>
        </p:nvSpPr>
        <p:spPr>
          <a:xfrm>
            <a:off x="2070100" y="1219200"/>
            <a:ext cx="7772400" cy="3048000"/>
          </a:xfrm>
          <a:prstGeom prst="rect">
            <a:avLst/>
          </a:prstGeom>
          <a:solidFill>
            <a:schemeClr val="lt1"/>
          </a:solidFill>
          <a:ln>
            <a:noFill/>
          </a:ln>
        </p:spPr>
        <p:txBody>
          <a:bodyPr anchorCtr="0" anchor="t" bIns="45700" lIns="91425" spcFirstLastPara="1" rIns="91425" wrap="square" tIns="45700">
            <a:noAutofit/>
          </a:bodyPr>
          <a:lstStyle/>
          <a:p>
            <a:pPr indent="-228600" lvl="2" marL="1143000" rtl="0" algn="l">
              <a:lnSpc>
                <a:spcPct val="100000"/>
              </a:lnSpc>
              <a:spcBef>
                <a:spcPts val="0"/>
              </a:spcBef>
              <a:spcAft>
                <a:spcPts val="0"/>
              </a:spcAft>
              <a:buClr>
                <a:srgbClr val="080808"/>
              </a:buClr>
              <a:buSzPts val="2800"/>
              <a:buChar char="•"/>
            </a:pPr>
            <a:r>
              <a:rPr b="1" lang="en-US" sz="2800"/>
              <a:t>Digital Signatures</a:t>
            </a:r>
            <a:endParaRPr/>
          </a:p>
          <a:p>
            <a:pPr indent="-228600" lvl="3" marL="1600200" rtl="0" algn="l">
              <a:lnSpc>
                <a:spcPct val="130000"/>
              </a:lnSpc>
              <a:spcBef>
                <a:spcPts val="480"/>
              </a:spcBef>
              <a:spcAft>
                <a:spcPts val="0"/>
              </a:spcAft>
              <a:buClr>
                <a:srgbClr val="080808"/>
              </a:buClr>
              <a:buSzPts val="2400"/>
              <a:buFont typeface="Times New Roman"/>
              <a:buChar char="•"/>
            </a:pPr>
            <a:r>
              <a:rPr b="1" lang="en-US" sz="2400"/>
              <a:t>DSS issued by NIST</a:t>
            </a:r>
            <a:endParaRPr/>
          </a:p>
          <a:p>
            <a:pPr indent="-228600" lvl="2" marL="1143000" rtl="0" algn="l">
              <a:lnSpc>
                <a:spcPct val="130000"/>
              </a:lnSpc>
              <a:spcBef>
                <a:spcPts val="560"/>
              </a:spcBef>
              <a:spcAft>
                <a:spcPts val="0"/>
              </a:spcAft>
              <a:buClr>
                <a:srgbClr val="080808"/>
              </a:buClr>
              <a:buSzPts val="2800"/>
              <a:buChar char="•"/>
            </a:pPr>
            <a:r>
              <a:rPr b="1" lang="en-US" sz="2800"/>
              <a:t>Message Digest Algorithms</a:t>
            </a:r>
            <a:endParaRPr/>
          </a:p>
          <a:p>
            <a:pPr indent="-228600" lvl="3" marL="1600200" rtl="0" algn="l">
              <a:lnSpc>
                <a:spcPct val="130000"/>
              </a:lnSpc>
              <a:spcBef>
                <a:spcPts val="480"/>
              </a:spcBef>
              <a:spcAft>
                <a:spcPts val="0"/>
              </a:spcAft>
              <a:buClr>
                <a:srgbClr val="080808"/>
              </a:buClr>
              <a:buSzPts val="2400"/>
              <a:buFont typeface="Times New Roman"/>
              <a:buChar char="•"/>
            </a:pPr>
            <a:r>
              <a:rPr b="1" lang="en-US" sz="2400"/>
              <a:t>Non Reversible (One way function)</a:t>
            </a:r>
            <a:endParaRPr/>
          </a:p>
          <a:p>
            <a:pPr indent="-228600" lvl="3" marL="1600200" rtl="0" algn="l">
              <a:lnSpc>
                <a:spcPct val="100000"/>
              </a:lnSpc>
              <a:spcBef>
                <a:spcPts val="480"/>
              </a:spcBef>
              <a:spcAft>
                <a:spcPts val="0"/>
              </a:spcAft>
              <a:buClr>
                <a:srgbClr val="080808"/>
              </a:buClr>
              <a:buSzPts val="2400"/>
              <a:buFont typeface="Times New Roman"/>
              <a:buChar char="•"/>
            </a:pPr>
            <a:r>
              <a:rPr b="1" lang="en-US" sz="2400"/>
              <a:t>Examples</a:t>
            </a:r>
            <a:endParaRPr b="1" sz="2800"/>
          </a:p>
        </p:txBody>
      </p:sp>
      <p:pic>
        <p:nvPicPr>
          <p:cNvPr id="89" name="Google Shape;89;p17"/>
          <p:cNvPicPr preferRelativeResize="0"/>
          <p:nvPr/>
        </p:nvPicPr>
        <p:blipFill rotWithShape="1">
          <a:blip r:embed="rId3">
            <a:alphaModFix/>
          </a:blip>
          <a:srcRect b="0" l="0" r="0" t="0"/>
          <a:stretch/>
        </p:blipFill>
        <p:spPr>
          <a:xfrm>
            <a:off x="3810000" y="4267200"/>
            <a:ext cx="6229350" cy="15700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Digital Certificates </a:t>
            </a:r>
            <a:endParaRPr/>
          </a:p>
        </p:txBody>
      </p:sp>
      <p:sp>
        <p:nvSpPr>
          <p:cNvPr id="95" name="Google Shape;95;p18"/>
          <p:cNvSpPr txBox="1"/>
          <p:nvPr>
            <p:ph idx="1" type="body"/>
          </p:nvPr>
        </p:nvSpPr>
        <p:spPr>
          <a:xfrm>
            <a:off x="33338" y="593725"/>
            <a:ext cx="12192000" cy="5959475"/>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00FF"/>
              </a:buClr>
              <a:buSzPts val="3200"/>
              <a:buFont typeface="Arial"/>
              <a:buNone/>
            </a:pPr>
            <a:r>
              <a:rPr lang="en-US"/>
              <a:t>	</a:t>
            </a:r>
            <a:endParaRPr/>
          </a:p>
          <a:p>
            <a:pPr indent="-342900" lvl="0" marL="342900" rtl="0" algn="l">
              <a:lnSpc>
                <a:spcPct val="100000"/>
              </a:lnSpc>
              <a:spcBef>
                <a:spcPts val="640"/>
              </a:spcBef>
              <a:spcAft>
                <a:spcPts val="0"/>
              </a:spcAft>
              <a:buClr>
                <a:srgbClr val="0000FF"/>
              </a:buClr>
              <a:buSzPts val="3200"/>
              <a:buFont typeface="Arial"/>
              <a:buNone/>
            </a:pPr>
            <a:r>
              <a:rPr b="1" i="1" lang="en-US"/>
              <a:t>   Certificates are the framework for identification information, and bind identities with public keys.</a:t>
            </a:r>
            <a:endParaRPr/>
          </a:p>
          <a:p>
            <a:pPr indent="-342900" lvl="0" marL="342900" rtl="0" algn="l">
              <a:lnSpc>
                <a:spcPct val="100000"/>
              </a:lnSpc>
              <a:spcBef>
                <a:spcPts val="640"/>
              </a:spcBef>
              <a:spcAft>
                <a:spcPts val="0"/>
              </a:spcAft>
              <a:buClr>
                <a:srgbClr val="0000FF"/>
              </a:buClr>
              <a:buSzPts val="3200"/>
              <a:buFont typeface="Arial"/>
              <a:buNone/>
            </a:pPr>
            <a:r>
              <a:rPr b="1" i="1" lang="en-US"/>
              <a:t>	They provide a foundation for</a:t>
            </a:r>
            <a:endParaRPr/>
          </a:p>
          <a:p>
            <a:pPr indent="-228600" lvl="2" marL="1143000" rtl="0" algn="l">
              <a:lnSpc>
                <a:spcPct val="100000"/>
              </a:lnSpc>
              <a:spcBef>
                <a:spcPts val="640"/>
              </a:spcBef>
              <a:spcAft>
                <a:spcPts val="0"/>
              </a:spcAft>
              <a:buClr>
                <a:schemeClr val="dk1"/>
              </a:buClr>
              <a:buSzPts val="3200"/>
              <a:buChar char="•"/>
            </a:pPr>
            <a:r>
              <a:rPr b="1" i="1" lang="en-US" sz="3200"/>
              <a:t> identification ,</a:t>
            </a:r>
            <a:endParaRPr/>
          </a:p>
          <a:p>
            <a:pPr indent="-228600" lvl="2" marL="1143000" rtl="0" algn="l">
              <a:lnSpc>
                <a:spcPct val="100000"/>
              </a:lnSpc>
              <a:spcBef>
                <a:spcPts val="640"/>
              </a:spcBef>
              <a:spcAft>
                <a:spcPts val="0"/>
              </a:spcAft>
              <a:buClr>
                <a:schemeClr val="dk1"/>
              </a:buClr>
              <a:buSzPts val="3200"/>
              <a:buChar char="•"/>
            </a:pPr>
            <a:r>
              <a:rPr b="1" i="1" lang="en-US" sz="3200"/>
              <a:t> authentication and</a:t>
            </a:r>
            <a:endParaRPr/>
          </a:p>
          <a:p>
            <a:pPr indent="-228600" lvl="2" marL="1143000" rtl="0" algn="l">
              <a:lnSpc>
                <a:spcPct val="100000"/>
              </a:lnSpc>
              <a:spcBef>
                <a:spcPts val="640"/>
              </a:spcBef>
              <a:spcAft>
                <a:spcPts val="0"/>
              </a:spcAft>
              <a:buClr>
                <a:schemeClr val="dk1"/>
              </a:buClr>
              <a:buSzPts val="3200"/>
              <a:buChar char="•"/>
            </a:pPr>
            <a:r>
              <a:rPr b="1" i="1" lang="en-US" sz="3200"/>
              <a:t> non-repudiation.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320800" y="457200"/>
            <a:ext cx="10363200" cy="1143000"/>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Sample View of a Certificate</a:t>
            </a:r>
            <a:endParaRPr/>
          </a:p>
        </p:txBody>
      </p:sp>
      <p:pic>
        <p:nvPicPr>
          <p:cNvPr id="102" name="Google Shape;102;p19">
            <a:hlinkClick r:id="rId3"/>
          </p:cNvPr>
          <p:cNvPicPr preferRelativeResize="0"/>
          <p:nvPr/>
        </p:nvPicPr>
        <p:blipFill rotWithShape="1">
          <a:blip r:embed="rId4">
            <a:alphaModFix/>
          </a:blip>
          <a:srcRect b="0" l="0" r="0" t="0"/>
          <a:stretch/>
        </p:blipFill>
        <p:spPr>
          <a:xfrm>
            <a:off x="3276600" y="1676400"/>
            <a:ext cx="5943600" cy="3657600"/>
          </a:xfrm>
          <a:prstGeom prst="rect">
            <a:avLst/>
          </a:prstGeom>
          <a:noFill/>
          <a:ln>
            <a:noFill/>
          </a:ln>
        </p:spPr>
      </p:pic>
      <p:sp>
        <p:nvSpPr>
          <p:cNvPr id="103" name="Google Shape;103;p19"/>
          <p:cNvSpPr txBox="1"/>
          <p:nvPr>
            <p:ph idx="2" type="body"/>
          </p:nvPr>
        </p:nvSpPr>
        <p:spPr>
          <a:xfrm>
            <a:off x="2895600" y="5334000"/>
            <a:ext cx="7772400" cy="1066800"/>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80808"/>
              </a:buClr>
              <a:buSzPts val="2800"/>
              <a:buFont typeface="Times New Roman"/>
              <a:buNone/>
            </a:pPr>
            <a:r>
              <a:rPr b="1" lang="en-US" sz="2800" u="sng"/>
              <a:t>Certificate Types</a:t>
            </a:r>
            <a:r>
              <a:rPr b="1" lang="en-US" sz="2800"/>
              <a:t> :</a:t>
            </a:r>
            <a:endParaRPr sz="2800"/>
          </a:p>
          <a:p>
            <a:pPr indent="-342900" lvl="0" marL="342900" rtl="0" algn="l">
              <a:lnSpc>
                <a:spcPct val="100000"/>
              </a:lnSpc>
              <a:spcBef>
                <a:spcPts val="560"/>
              </a:spcBef>
              <a:spcAft>
                <a:spcPts val="0"/>
              </a:spcAft>
              <a:buClr>
                <a:srgbClr val="080808"/>
              </a:buClr>
              <a:buSzPts val="2800"/>
              <a:buFont typeface="Times New Roman"/>
              <a:buChar char="•"/>
            </a:pPr>
            <a:r>
              <a:rPr b="1" lang="en-US" sz="2800"/>
              <a:t>Private/Personal	Server	Developer</a:t>
            </a:r>
            <a:endParaRPr sz="2800"/>
          </a:p>
          <a:p>
            <a:pPr indent="-165100" lvl="0" marL="342900" rtl="0" algn="l">
              <a:lnSpc>
                <a:spcPct val="100000"/>
              </a:lnSpc>
              <a:spcBef>
                <a:spcPts val="560"/>
              </a:spcBef>
              <a:spcAft>
                <a:spcPts val="0"/>
              </a:spcAft>
              <a:buClr>
                <a:srgbClr val="080808"/>
              </a:buClr>
              <a:buSzPts val="2800"/>
              <a:buFont typeface="Times New Roman"/>
              <a:buNone/>
            </a:pPr>
            <a:r>
              <a:t/>
            </a:r>
            <a:endParaRPr sz="2800"/>
          </a:p>
          <a:p>
            <a:pPr indent="-165100" lvl="0" marL="342900" rtl="0" algn="l">
              <a:lnSpc>
                <a:spcPct val="100000"/>
              </a:lnSpc>
              <a:spcBef>
                <a:spcPts val="560"/>
              </a:spcBef>
              <a:spcAft>
                <a:spcPts val="0"/>
              </a:spcAft>
              <a:buClr>
                <a:srgbClr val="080808"/>
              </a:buClr>
              <a:buSzPts val="2800"/>
              <a:buFont typeface="Times New Roman"/>
              <a:buNone/>
            </a:pPr>
            <a:r>
              <a:t/>
            </a:r>
            <a:endParaRPr sz="2800"/>
          </a:p>
        </p:txBody>
      </p:sp>
      <p:cxnSp>
        <p:nvCxnSpPr>
          <p:cNvPr id="104" name="Google Shape;104;p19"/>
          <p:cNvCxnSpPr/>
          <p:nvPr/>
        </p:nvCxnSpPr>
        <p:spPr>
          <a:xfrm>
            <a:off x="3276600" y="1676400"/>
            <a:ext cx="0" cy="3657600"/>
          </a:xfrm>
          <a:prstGeom prst="straightConnector1">
            <a:avLst/>
          </a:prstGeom>
          <a:noFill/>
          <a:ln cap="flat" cmpd="sng" w="9525">
            <a:solidFill>
              <a:schemeClr val="dk1"/>
            </a:solidFill>
            <a:prstDash val="solid"/>
            <a:miter lim="800000"/>
            <a:headEnd len="sm" w="sm" type="none"/>
            <a:tailEnd len="sm" w="sm" type="none"/>
          </a:ln>
        </p:spPr>
      </p:cxnSp>
      <p:cxnSp>
        <p:nvCxnSpPr>
          <p:cNvPr id="105" name="Google Shape;105;p19"/>
          <p:cNvCxnSpPr/>
          <p:nvPr/>
        </p:nvCxnSpPr>
        <p:spPr>
          <a:xfrm>
            <a:off x="3276600" y="1676400"/>
            <a:ext cx="5943600" cy="0"/>
          </a:xfrm>
          <a:prstGeom prst="straightConnector1">
            <a:avLst/>
          </a:prstGeom>
          <a:noFill/>
          <a:ln cap="flat" cmpd="sng" w="9525">
            <a:solidFill>
              <a:schemeClr val="dk1"/>
            </a:solidFill>
            <a:prstDash val="solid"/>
            <a:miter lim="800000"/>
            <a:headEnd len="sm" w="sm" type="none"/>
            <a:tailEnd len="sm" w="sm" type="none"/>
          </a:ln>
        </p:spPr>
      </p:cxnSp>
      <p:cxnSp>
        <p:nvCxnSpPr>
          <p:cNvPr id="106" name="Google Shape;106;p19"/>
          <p:cNvCxnSpPr/>
          <p:nvPr/>
        </p:nvCxnSpPr>
        <p:spPr>
          <a:xfrm>
            <a:off x="3276600" y="5334000"/>
            <a:ext cx="5943600" cy="0"/>
          </a:xfrm>
          <a:prstGeom prst="straightConnector1">
            <a:avLst/>
          </a:prstGeom>
          <a:noFill/>
          <a:ln cap="flat" cmpd="sng" w="9525">
            <a:solidFill>
              <a:schemeClr val="dk1"/>
            </a:solidFill>
            <a:prstDash val="solid"/>
            <a:miter lim="800000"/>
            <a:headEnd len="sm" w="sm" type="none"/>
            <a:tailEnd len="sm" w="sm" type="none"/>
          </a:ln>
        </p:spPr>
      </p:cxnSp>
      <p:cxnSp>
        <p:nvCxnSpPr>
          <p:cNvPr id="107" name="Google Shape;107;p19"/>
          <p:cNvCxnSpPr/>
          <p:nvPr/>
        </p:nvCxnSpPr>
        <p:spPr>
          <a:xfrm>
            <a:off x="9220200" y="1676400"/>
            <a:ext cx="0" cy="36576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rotWithShape="1">
          <a:blip r:embed="rId3">
            <a:alphaModFix/>
          </a:blip>
          <a:srcRect b="0" l="0" r="0" t="0"/>
          <a:stretch/>
        </p:blipFill>
        <p:spPr>
          <a:xfrm>
            <a:off x="2667000" y="304801"/>
            <a:ext cx="7696200" cy="4352925"/>
          </a:xfrm>
          <a:prstGeom prst="rect">
            <a:avLst/>
          </a:prstGeom>
          <a:noFill/>
          <a:ln>
            <a:noFill/>
          </a:ln>
        </p:spPr>
      </p:pic>
      <p:pic>
        <p:nvPicPr>
          <p:cNvPr id="114" name="Google Shape;114;p20"/>
          <p:cNvPicPr preferRelativeResize="0"/>
          <p:nvPr/>
        </p:nvPicPr>
        <p:blipFill rotWithShape="1">
          <a:blip r:embed="rId4">
            <a:alphaModFix/>
          </a:blip>
          <a:srcRect b="0" l="0" r="0" t="0"/>
          <a:stretch/>
        </p:blipFill>
        <p:spPr>
          <a:xfrm>
            <a:off x="2667000" y="4572000"/>
            <a:ext cx="7696200" cy="1943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X.509 v3 Certificate Format</a:t>
            </a:r>
            <a:endParaRPr/>
          </a:p>
        </p:txBody>
      </p:sp>
      <p:sp>
        <p:nvSpPr>
          <p:cNvPr id="121" name="Google Shape;121;p21"/>
          <p:cNvSpPr txBox="1"/>
          <p:nvPr>
            <p:ph idx="1" type="body"/>
          </p:nvPr>
        </p:nvSpPr>
        <p:spPr>
          <a:xfrm>
            <a:off x="33338" y="593725"/>
            <a:ext cx="12192000" cy="5959475"/>
          </a:xfrm>
          <a:prstGeom prst="rect">
            <a:avLst/>
          </a:prstGeom>
          <a:solidFill>
            <a:schemeClr val="lt1"/>
          </a:solid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dk1"/>
              </a:buClr>
              <a:buSzPts val="2800"/>
              <a:buFont typeface="Times New Roman"/>
              <a:buChar char="•"/>
            </a:pPr>
            <a:r>
              <a:rPr b="1" lang="en-US"/>
              <a:t>Version</a:t>
            </a:r>
            <a:endParaRPr/>
          </a:p>
          <a:p>
            <a:pPr indent="-285750" lvl="1" marL="742950" rtl="0" algn="l">
              <a:lnSpc>
                <a:spcPct val="100000"/>
              </a:lnSpc>
              <a:spcBef>
                <a:spcPts val="560"/>
              </a:spcBef>
              <a:spcAft>
                <a:spcPts val="0"/>
              </a:spcAft>
              <a:buClr>
                <a:schemeClr val="dk1"/>
              </a:buClr>
              <a:buSzPts val="2800"/>
              <a:buFont typeface="Times New Roman"/>
              <a:buChar char="•"/>
            </a:pPr>
            <a:r>
              <a:rPr b="1" lang="en-US"/>
              <a:t>Certificate Serial Number</a:t>
            </a:r>
            <a:endParaRPr/>
          </a:p>
          <a:p>
            <a:pPr indent="-285750" lvl="1" marL="742950" rtl="0" algn="l">
              <a:lnSpc>
                <a:spcPct val="100000"/>
              </a:lnSpc>
              <a:spcBef>
                <a:spcPts val="560"/>
              </a:spcBef>
              <a:spcAft>
                <a:spcPts val="0"/>
              </a:spcAft>
              <a:buClr>
                <a:schemeClr val="dk1"/>
              </a:buClr>
              <a:buSzPts val="2800"/>
              <a:buFont typeface="Times New Roman"/>
              <a:buChar char="•"/>
            </a:pPr>
            <a:r>
              <a:rPr b="1" lang="en-US"/>
              <a:t>Signature Algorithm Identifier</a:t>
            </a:r>
            <a:endParaRPr/>
          </a:p>
          <a:p>
            <a:pPr indent="-285750" lvl="1" marL="742950" rtl="0" algn="l">
              <a:lnSpc>
                <a:spcPct val="100000"/>
              </a:lnSpc>
              <a:spcBef>
                <a:spcPts val="560"/>
              </a:spcBef>
              <a:spcAft>
                <a:spcPts val="0"/>
              </a:spcAft>
              <a:buClr>
                <a:schemeClr val="dk1"/>
              </a:buClr>
              <a:buSzPts val="2800"/>
              <a:buFont typeface="Times New Roman"/>
              <a:buChar char="•"/>
            </a:pPr>
            <a:r>
              <a:rPr b="1" lang="en-US"/>
              <a:t>Issuer Name</a:t>
            </a:r>
            <a:endParaRPr/>
          </a:p>
          <a:p>
            <a:pPr indent="-285750" lvl="1" marL="742950" rtl="0" algn="l">
              <a:lnSpc>
                <a:spcPct val="100000"/>
              </a:lnSpc>
              <a:spcBef>
                <a:spcPts val="560"/>
              </a:spcBef>
              <a:spcAft>
                <a:spcPts val="0"/>
              </a:spcAft>
              <a:buClr>
                <a:schemeClr val="dk1"/>
              </a:buClr>
              <a:buSzPts val="2800"/>
              <a:buFont typeface="Times New Roman"/>
              <a:buChar char="•"/>
            </a:pPr>
            <a:r>
              <a:rPr b="1" lang="en-US"/>
              <a:t>Validity Period</a:t>
            </a:r>
            <a:endParaRPr/>
          </a:p>
          <a:p>
            <a:pPr indent="-285750" lvl="1" marL="742950" rtl="0" algn="l">
              <a:lnSpc>
                <a:spcPct val="100000"/>
              </a:lnSpc>
              <a:spcBef>
                <a:spcPts val="560"/>
              </a:spcBef>
              <a:spcAft>
                <a:spcPts val="0"/>
              </a:spcAft>
              <a:buClr>
                <a:schemeClr val="dk1"/>
              </a:buClr>
              <a:buSzPts val="2800"/>
              <a:buFont typeface="Times New Roman"/>
              <a:buChar char="•"/>
            </a:pPr>
            <a:r>
              <a:rPr b="1" lang="en-US"/>
              <a:t>Subject Name</a:t>
            </a:r>
            <a:endParaRPr/>
          </a:p>
          <a:p>
            <a:pPr indent="-285750" lvl="1" marL="742950" rtl="0" algn="l">
              <a:lnSpc>
                <a:spcPct val="100000"/>
              </a:lnSpc>
              <a:spcBef>
                <a:spcPts val="560"/>
              </a:spcBef>
              <a:spcAft>
                <a:spcPts val="0"/>
              </a:spcAft>
              <a:buClr>
                <a:schemeClr val="dk1"/>
              </a:buClr>
              <a:buSzPts val="2800"/>
              <a:buFont typeface="Times New Roman"/>
              <a:buChar char="•"/>
            </a:pPr>
            <a:r>
              <a:rPr b="1" lang="en-US"/>
              <a:t>Subject Public Key Information</a:t>
            </a:r>
            <a:endParaRPr/>
          </a:p>
          <a:p>
            <a:pPr indent="-285750" lvl="1" marL="742950" rtl="0" algn="l">
              <a:lnSpc>
                <a:spcPct val="100000"/>
              </a:lnSpc>
              <a:spcBef>
                <a:spcPts val="560"/>
              </a:spcBef>
              <a:spcAft>
                <a:spcPts val="0"/>
              </a:spcAft>
              <a:buClr>
                <a:schemeClr val="dk1"/>
              </a:buClr>
              <a:buSzPts val="2800"/>
              <a:buFont typeface="Times New Roman"/>
              <a:buChar char="•"/>
            </a:pPr>
            <a:r>
              <a:rPr b="1" lang="en-US"/>
              <a:t>Optional Fields</a:t>
            </a:r>
            <a:endParaRPr/>
          </a:p>
        </p:txBody>
      </p:sp>
      <p:sp>
        <p:nvSpPr>
          <p:cNvPr id="122" name="Google Shape;122;p21"/>
          <p:cNvSpPr txBox="1"/>
          <p:nvPr>
            <p:ph idx="4294967295" type="body"/>
          </p:nvPr>
        </p:nvSpPr>
        <p:spPr>
          <a:xfrm>
            <a:off x="6858000" y="1828800"/>
            <a:ext cx="3810000" cy="4114800"/>
          </a:xfrm>
          <a:prstGeom prst="rect">
            <a:avLst/>
          </a:prstGeom>
          <a:solidFill>
            <a:schemeClr val="lt1"/>
          </a:solidFill>
          <a:ln>
            <a:noFill/>
          </a:ln>
        </p:spPr>
        <p:txBody>
          <a:bodyPr anchorCtr="0" anchor="t" bIns="45700" lIns="91425" spcFirstLastPara="1" rIns="91425" wrap="square" tIns="45700">
            <a:noAutofit/>
          </a:bodyPr>
          <a:lstStyle/>
          <a:p>
            <a:pPr indent="-133350" lvl="1" marL="742950" rtl="0" algn="l">
              <a:lnSpc>
                <a:spcPct val="100000"/>
              </a:lnSpc>
              <a:spcBef>
                <a:spcPts val="0"/>
              </a:spcBef>
              <a:spcAft>
                <a:spcPts val="0"/>
              </a:spcAft>
              <a:buClr>
                <a:srgbClr val="124163"/>
              </a:buClr>
              <a:buSzPts val="2400"/>
              <a:buFont typeface="Times New Roman"/>
              <a:buNone/>
            </a:pPr>
            <a:r>
              <a:t/>
            </a:r>
            <a:endParaRPr sz="2400"/>
          </a:p>
          <a:p>
            <a:pPr indent="-101600" lvl="2" marL="1143000" rtl="0" algn="l">
              <a:lnSpc>
                <a:spcPct val="100000"/>
              </a:lnSpc>
              <a:spcBef>
                <a:spcPts val="400"/>
              </a:spcBef>
              <a:spcAft>
                <a:spcPts val="0"/>
              </a:spcAft>
              <a:buClr>
                <a:srgbClr val="7030A0"/>
              </a:buClr>
              <a:buSzPts val="2000"/>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How Digital Certificates work?</a:t>
            </a:r>
            <a:endParaRPr/>
          </a:p>
        </p:txBody>
      </p:sp>
      <p:sp>
        <p:nvSpPr>
          <p:cNvPr id="129" name="Google Shape;129;p22"/>
          <p:cNvSpPr txBox="1"/>
          <p:nvPr>
            <p:ph idx="1" type="body"/>
          </p:nvPr>
        </p:nvSpPr>
        <p:spPr>
          <a:xfrm>
            <a:off x="2514600" y="1066800"/>
            <a:ext cx="7772400" cy="4114800"/>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80808"/>
              </a:buClr>
              <a:buSzPts val="3200"/>
              <a:buFont typeface="Times New Roman"/>
              <a:buChar char="•"/>
            </a:pPr>
            <a:r>
              <a:rPr b="1" lang="en-US"/>
              <a:t>Generate Public and Private Keys.</a:t>
            </a:r>
            <a:endParaRPr/>
          </a:p>
          <a:p>
            <a:pPr indent="-342900" lvl="0" marL="342900" rtl="0" algn="l">
              <a:lnSpc>
                <a:spcPct val="100000"/>
              </a:lnSpc>
              <a:spcBef>
                <a:spcPts val="640"/>
              </a:spcBef>
              <a:spcAft>
                <a:spcPts val="0"/>
              </a:spcAft>
              <a:buClr>
                <a:srgbClr val="080808"/>
              </a:buClr>
              <a:buSzPts val="3200"/>
              <a:buFont typeface="Times New Roman"/>
              <a:buChar char="•"/>
            </a:pPr>
            <a:r>
              <a:rPr b="1" lang="en-US"/>
              <a:t>Get Certificate from the CA</a:t>
            </a:r>
            <a:endParaRPr/>
          </a:p>
          <a:p>
            <a:pPr indent="-342900" lvl="0" marL="342900" rtl="0" algn="l">
              <a:lnSpc>
                <a:spcPct val="100000"/>
              </a:lnSpc>
              <a:spcBef>
                <a:spcPts val="640"/>
              </a:spcBef>
              <a:spcAft>
                <a:spcPts val="0"/>
              </a:spcAft>
              <a:buClr>
                <a:srgbClr val="080808"/>
              </a:buClr>
              <a:buSzPts val="3200"/>
              <a:buFont typeface="Times New Roman"/>
              <a:buChar char="•"/>
            </a:pPr>
            <a:r>
              <a:rPr b="1" lang="en-US"/>
              <a:t>Sign the document/page using the private key. </a:t>
            </a:r>
            <a:endParaRPr/>
          </a:p>
          <a:p>
            <a:pPr indent="-342900" lvl="0" marL="342900" rtl="0" algn="l">
              <a:lnSpc>
                <a:spcPct val="100000"/>
              </a:lnSpc>
              <a:spcBef>
                <a:spcPts val="640"/>
              </a:spcBef>
              <a:spcAft>
                <a:spcPts val="0"/>
              </a:spcAft>
              <a:buClr>
                <a:srgbClr val="080808"/>
              </a:buClr>
              <a:buSzPts val="3200"/>
              <a:buFont typeface="Times New Roman"/>
              <a:buChar char="•"/>
            </a:pPr>
            <a:r>
              <a:rPr b="1" lang="en-US"/>
              <a:t>Send signed document over open networks along with the CA’s certificate.</a:t>
            </a:r>
            <a:endParaRPr/>
          </a:p>
          <a:p>
            <a:pPr indent="-342900" lvl="0" marL="342900" rtl="0" algn="l">
              <a:lnSpc>
                <a:spcPct val="100000"/>
              </a:lnSpc>
              <a:spcBef>
                <a:spcPts val="640"/>
              </a:spcBef>
              <a:spcAft>
                <a:spcPts val="0"/>
              </a:spcAft>
              <a:buClr>
                <a:srgbClr val="080808"/>
              </a:buClr>
              <a:buSzPts val="3200"/>
              <a:buFont typeface="Times New Roman"/>
              <a:buChar char="•"/>
            </a:pPr>
            <a:r>
              <a:rPr b="1" lang="en-US"/>
              <a:t>Recipient verifies using the signing CA’s public key</a:t>
            </a:r>
            <a:endParaRPr/>
          </a:p>
          <a:p>
            <a:pPr indent="-342900" lvl="0" marL="342900" rtl="0" algn="l">
              <a:lnSpc>
                <a:spcPct val="100000"/>
              </a:lnSpc>
              <a:spcBef>
                <a:spcPts val="640"/>
              </a:spcBef>
              <a:spcAft>
                <a:spcPts val="0"/>
              </a:spcAft>
              <a:buClr>
                <a:srgbClr val="080808"/>
              </a:buClr>
              <a:buSzPts val="3200"/>
              <a:buFont typeface="Times New Roman"/>
              <a:buChar char="•"/>
            </a:pPr>
            <a:r>
              <a:rPr b="1" lang="en-US"/>
              <a:t>Trust Chain and Fingerprints</a:t>
            </a:r>
            <a:endParaRPr/>
          </a:p>
          <a:p>
            <a:pPr indent="-139700" lvl="0" marL="342900" rtl="0" algn="l">
              <a:lnSpc>
                <a:spcPct val="100000"/>
              </a:lnSpc>
              <a:spcBef>
                <a:spcPts val="640"/>
              </a:spcBef>
              <a:spcAft>
                <a:spcPts val="0"/>
              </a:spcAft>
              <a:buClr>
                <a:srgbClr val="0000FF"/>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0" y="0"/>
            <a:ext cx="12192000" cy="593725"/>
          </a:xfrm>
          <a:prstGeom prst="rect">
            <a:avLst/>
          </a:prstGeom>
          <a:solidFill>
            <a:srgbClr val="00206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Web Server Security</a:t>
            </a:r>
            <a:endParaRPr/>
          </a:p>
        </p:txBody>
      </p:sp>
      <p:sp>
        <p:nvSpPr>
          <p:cNvPr id="136" name="Google Shape;136;p23"/>
          <p:cNvSpPr txBox="1"/>
          <p:nvPr>
            <p:ph idx="1" type="body"/>
          </p:nvPr>
        </p:nvSpPr>
        <p:spPr>
          <a:xfrm>
            <a:off x="2438400" y="1371600"/>
            <a:ext cx="7772400" cy="4114800"/>
          </a:xfrm>
          <a:prstGeom prst="rect">
            <a:avLst/>
          </a:prstGeom>
          <a:solidFill>
            <a:schemeClr val="lt1"/>
          </a:solid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80808"/>
              </a:buClr>
              <a:buSzPts val="3200"/>
              <a:buFont typeface="Times New Roman"/>
              <a:buChar char="•"/>
            </a:pPr>
            <a:r>
              <a:rPr b="1" lang="en-US"/>
              <a:t>Server Authentication using SSL</a:t>
            </a:r>
            <a:endParaRPr/>
          </a:p>
          <a:p>
            <a:pPr indent="-285750" lvl="1" marL="742950" rtl="0" algn="l">
              <a:lnSpc>
                <a:spcPct val="100000"/>
              </a:lnSpc>
              <a:spcBef>
                <a:spcPts val="480"/>
              </a:spcBef>
              <a:spcAft>
                <a:spcPts val="0"/>
              </a:spcAft>
              <a:buClr>
                <a:srgbClr val="080808"/>
              </a:buClr>
              <a:buSzPts val="2400"/>
              <a:buFont typeface="Times New Roman"/>
              <a:buChar char="•"/>
            </a:pPr>
            <a:r>
              <a:rPr b="1" lang="en-US" sz="2400"/>
              <a:t>Information to/from the correct Web Site </a:t>
            </a:r>
            <a:endParaRPr/>
          </a:p>
          <a:p>
            <a:pPr indent="-285750" lvl="1" marL="742950" rtl="0" algn="l">
              <a:lnSpc>
                <a:spcPct val="100000"/>
              </a:lnSpc>
              <a:spcBef>
                <a:spcPts val="480"/>
              </a:spcBef>
              <a:spcAft>
                <a:spcPts val="0"/>
              </a:spcAft>
              <a:buClr>
                <a:srgbClr val="080808"/>
              </a:buClr>
              <a:buSzPts val="2400"/>
              <a:buFont typeface="Times New Roman"/>
              <a:buChar char="•"/>
            </a:pPr>
            <a:r>
              <a:rPr b="1" lang="en-US" sz="2400"/>
              <a:t>Information in encrypted form</a:t>
            </a:r>
            <a:endParaRPr/>
          </a:p>
          <a:p>
            <a:pPr indent="-342900" lvl="0" marL="342900" rtl="0" algn="l">
              <a:lnSpc>
                <a:spcPct val="100000"/>
              </a:lnSpc>
              <a:spcBef>
                <a:spcPts val="640"/>
              </a:spcBef>
              <a:spcAft>
                <a:spcPts val="0"/>
              </a:spcAft>
              <a:buClr>
                <a:srgbClr val="080808"/>
              </a:buClr>
              <a:buSzPts val="3200"/>
              <a:buFont typeface="Times New Roman"/>
              <a:buChar char="•"/>
            </a:pPr>
            <a:r>
              <a:rPr b="1" lang="en-US"/>
              <a:t>Setting up SSL on a Web Site</a:t>
            </a:r>
            <a:endParaRPr/>
          </a:p>
          <a:p>
            <a:pPr indent="-285750" lvl="1" marL="742950" rtl="0" algn="l">
              <a:lnSpc>
                <a:spcPct val="100000"/>
              </a:lnSpc>
              <a:spcBef>
                <a:spcPts val="480"/>
              </a:spcBef>
              <a:spcAft>
                <a:spcPts val="0"/>
              </a:spcAft>
              <a:buClr>
                <a:srgbClr val="080808"/>
              </a:buClr>
              <a:buSzPts val="2400"/>
              <a:buFont typeface="Times New Roman"/>
              <a:buChar char="•"/>
            </a:pPr>
            <a:r>
              <a:rPr b="1" lang="en-US" sz="2400"/>
              <a:t>Create a Server Certificate Request</a:t>
            </a:r>
            <a:endParaRPr/>
          </a:p>
          <a:p>
            <a:pPr indent="-285750" lvl="1" marL="742950" rtl="0" algn="l">
              <a:lnSpc>
                <a:spcPct val="100000"/>
              </a:lnSpc>
              <a:spcBef>
                <a:spcPts val="480"/>
              </a:spcBef>
              <a:spcAft>
                <a:spcPts val="0"/>
              </a:spcAft>
              <a:buClr>
                <a:srgbClr val="080808"/>
              </a:buClr>
              <a:buSzPts val="2400"/>
              <a:buFont typeface="Times New Roman"/>
              <a:buChar char="•"/>
            </a:pPr>
            <a:r>
              <a:rPr b="1" lang="en-US" sz="2400"/>
              <a:t>Obtain the Server Certificate from a CA/locally</a:t>
            </a:r>
            <a:endParaRPr/>
          </a:p>
          <a:p>
            <a:pPr indent="-285750" lvl="1" marL="742950" rtl="0" algn="l">
              <a:lnSpc>
                <a:spcPct val="100000"/>
              </a:lnSpc>
              <a:spcBef>
                <a:spcPts val="480"/>
              </a:spcBef>
              <a:spcAft>
                <a:spcPts val="0"/>
              </a:spcAft>
              <a:buClr>
                <a:srgbClr val="080808"/>
              </a:buClr>
              <a:buSzPts val="2400"/>
              <a:buFont typeface="Times New Roman"/>
              <a:buChar char="•"/>
            </a:pPr>
            <a:r>
              <a:rPr b="1" lang="en-US" sz="2400"/>
              <a:t>Install it on the Web Server</a:t>
            </a:r>
            <a:endParaRPr/>
          </a:p>
          <a:p>
            <a:pPr indent="-342900" lvl="0" marL="342900" rtl="0" algn="l">
              <a:lnSpc>
                <a:spcPct val="100000"/>
              </a:lnSpc>
              <a:spcBef>
                <a:spcPts val="640"/>
              </a:spcBef>
              <a:spcAft>
                <a:spcPts val="0"/>
              </a:spcAft>
              <a:buClr>
                <a:srgbClr val="080808"/>
              </a:buClr>
              <a:buSzPts val="3200"/>
              <a:buFont typeface="Times New Roman"/>
              <a:buChar char="•"/>
            </a:pPr>
            <a:r>
              <a:rPr b="1" lang="en-US"/>
              <a:t>Establishing an SSL connection</a:t>
            </a:r>
            <a:endParaRPr/>
          </a:p>
          <a:p>
            <a:pPr indent="-285750" lvl="1" marL="742950" rtl="0" algn="l">
              <a:lnSpc>
                <a:spcPct val="100000"/>
              </a:lnSpc>
              <a:spcBef>
                <a:spcPts val="480"/>
              </a:spcBef>
              <a:spcAft>
                <a:spcPts val="0"/>
              </a:spcAft>
              <a:buClr>
                <a:srgbClr val="080808"/>
              </a:buClr>
              <a:buSzPts val="2400"/>
              <a:buFont typeface="Times New Roman"/>
              <a:buChar char="•"/>
            </a:pPr>
            <a:r>
              <a:rPr b="1" lang="en-US" sz="2400"/>
              <a:t>Need root certificate of the issuing CA</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Violet">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