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Bell M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ellMT-bold.fntdata"/><Relationship Id="rId16" Type="http://schemas.openxmlformats.org/officeDocument/2006/relationships/font" Target="fonts/BellMT-regular.fntdata"/><Relationship Id="rId5" Type="http://schemas.openxmlformats.org/officeDocument/2006/relationships/notesMaster" Target="notesMasters/notesMaster1.xml"/><Relationship Id="rId19" Type="http://schemas.openxmlformats.org/officeDocument/2006/relationships/font" Target="fonts/BellMT-boldItalic.fntdata"/><Relationship Id="rId6" Type="http://schemas.openxmlformats.org/officeDocument/2006/relationships/slide" Target="slides/slide1.xml"/><Relationship Id="rId18" Type="http://schemas.openxmlformats.org/officeDocument/2006/relationships/font" Target="fonts/BellM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 name="Google Shape;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solidFill>
                  <a:srgbClr val="000000"/>
                </a:solidFill>
              </a:rPr>
              <a:t>‹#›</a:t>
            </a:fld>
            <a:endParaRPr>
              <a:solidFill>
                <a:srgbClr val="000000"/>
              </a:solidFill>
            </a:endParaRPr>
          </a:p>
        </p:txBody>
      </p:sp>
      <p:sp>
        <p:nvSpPr>
          <p:cNvPr id="44" name="Google Shape;44;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IN">
                <a:solidFill>
                  <a:srgbClr val="000000"/>
                </a:solidFill>
              </a:rPr>
              <a:t>1/28/2022</a:t>
            </a:r>
            <a:endParaRPr>
              <a:solidFill>
                <a:srgbClr val="000000"/>
              </a:solidFill>
            </a:endParaRPr>
          </a:p>
        </p:txBody>
      </p:sp>
      <p:sp>
        <p:nvSpPr>
          <p:cNvPr id="45" name="Google Shape;45;p1:notes"/>
          <p:cNvSpPr txBox="1"/>
          <p:nvPr>
            <p:ph idx="11" type="ftr"/>
          </p:nvPr>
        </p:nvSpPr>
        <p:spPr>
          <a:xfrm>
            <a:off x="0" y="9374188"/>
            <a:ext cx="2919413" cy="4937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solidFill>
                  <a:srgbClr val="000000"/>
                </a:solidFill>
                <a:latin typeface="Arial"/>
                <a:ea typeface="Arial"/>
                <a:cs typeface="Arial"/>
                <a:sym typeface="Arial"/>
              </a:rPr>
              <a:t>J. Saira banu; School of Computing Science and Engineering</a:t>
            </a:r>
            <a:endParaRPr sz="18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7" name="Google Shape;1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 name="Google Shape;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 name="Google Shape;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2" name="Google Shape;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8" name="Google Shape;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1" name="Google Shape;1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2"/>
          <p:cNvSpPr txBox="1"/>
          <p:nvPr>
            <p:ph idx="1" type="subTitle"/>
          </p:nvPr>
        </p:nvSpPr>
        <p:spPr>
          <a:xfrm>
            <a:off x="1828800" y="3886200"/>
            <a:ext cx="8534400" cy="1752600"/>
          </a:xfrm>
          <a:prstGeom prst="rect">
            <a:avLst/>
          </a:prstGeom>
          <a:solidFill>
            <a:schemeClr val="lt1"/>
          </a:solid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 name="Shape 17"/>
        <p:cNvGrpSpPr/>
        <p:nvPr/>
      </p:nvGrpSpPr>
      <p:grpSpPr>
        <a:xfrm>
          <a:off x="0" y="0"/>
          <a:ext cx="0" cy="0"/>
          <a:chOff x="0" y="0"/>
          <a:chExt cx="0" cy="0"/>
        </a:xfrm>
      </p:grpSpPr>
      <p:sp>
        <p:nvSpPr>
          <p:cNvPr id="18" name="Google Shape;18;p4"/>
          <p:cNvSpPr txBox="1"/>
          <p:nvPr>
            <p:ph type="title"/>
          </p:nvPr>
        </p:nvSpPr>
        <p:spPr>
          <a:xfrm>
            <a:off x="609601" y="273051"/>
            <a:ext cx="4011084" cy="1162050"/>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4"/>
          <p:cNvSpPr txBox="1"/>
          <p:nvPr>
            <p:ph idx="1" type="body"/>
          </p:nvPr>
        </p:nvSpPr>
        <p:spPr>
          <a:xfrm>
            <a:off x="4766735" y="273051"/>
            <a:ext cx="6815667" cy="5853113"/>
          </a:xfrm>
          <a:prstGeom prst="rect">
            <a:avLst/>
          </a:prstGeom>
          <a:solidFill>
            <a:schemeClr val="lt1"/>
          </a:solid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Char char="•"/>
              <a:defRPr sz="3200"/>
            </a:lvl1pPr>
            <a:lvl2pPr indent="-406400" lvl="1" marL="914400" algn="l">
              <a:lnSpc>
                <a:spcPct val="100000"/>
              </a:lnSpc>
              <a:spcBef>
                <a:spcPts val="560"/>
              </a:spcBef>
              <a:spcAft>
                <a:spcPts val="0"/>
              </a:spcAft>
              <a:buClr>
                <a:srgbClr val="002060"/>
              </a:buClr>
              <a:buSzPts val="2800"/>
              <a:buChar char="–"/>
              <a:defRPr sz="2800">
                <a:solidFill>
                  <a:srgbClr val="002060"/>
                </a:solidFill>
              </a:defRPr>
            </a:lvl2pPr>
            <a:lvl3pPr indent="-381000" lvl="2" marL="1371600" algn="l">
              <a:lnSpc>
                <a:spcPct val="100000"/>
              </a:lnSpc>
              <a:spcBef>
                <a:spcPts val="480"/>
              </a:spcBef>
              <a:spcAft>
                <a:spcPts val="0"/>
              </a:spcAft>
              <a:buClr>
                <a:srgbClr val="7030A0"/>
              </a:buClr>
              <a:buSzPts val="2400"/>
              <a:buChar char="•"/>
              <a:defRPr sz="2400"/>
            </a:lvl3pPr>
            <a:lvl4pPr indent="-355600" lvl="3" marL="1828800" algn="l">
              <a:lnSpc>
                <a:spcPct val="100000"/>
              </a:lnSpc>
              <a:spcBef>
                <a:spcPts val="400"/>
              </a:spcBef>
              <a:spcAft>
                <a:spcPts val="0"/>
              </a:spcAft>
              <a:buClr>
                <a:srgbClr val="403152"/>
              </a:buClr>
              <a:buSzPts val="2000"/>
              <a:buChar char="–"/>
              <a:defRPr sz="2000"/>
            </a:lvl4pPr>
            <a:lvl5pPr indent="-355600" lvl="4" marL="2286000" algn="l">
              <a:lnSpc>
                <a:spcPct val="100000"/>
              </a:lnSpc>
              <a:spcBef>
                <a:spcPts val="400"/>
              </a:spcBef>
              <a:spcAft>
                <a:spcPts val="0"/>
              </a:spcAft>
              <a:buClr>
                <a:srgbClr val="403152"/>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0" name="Google Shape;20;p4"/>
          <p:cNvSpPr txBox="1"/>
          <p:nvPr>
            <p:ph idx="2" type="body"/>
          </p:nvPr>
        </p:nvSpPr>
        <p:spPr>
          <a:xfrm>
            <a:off x="609601" y="1435102"/>
            <a:ext cx="4011084" cy="4691063"/>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 name="Shape 21"/>
        <p:cNvGrpSpPr/>
        <p:nvPr/>
      </p:nvGrpSpPr>
      <p:grpSpPr>
        <a:xfrm>
          <a:off x="0" y="0"/>
          <a:ext cx="0" cy="0"/>
          <a:chOff x="0" y="0"/>
          <a:chExt cx="0" cy="0"/>
        </a:xfrm>
      </p:grpSpPr>
      <p:sp>
        <p:nvSpPr>
          <p:cNvPr id="22" name="Google Shape;22;p5"/>
          <p:cNvSpPr txBox="1"/>
          <p:nvPr>
            <p:ph type="title"/>
          </p:nvPr>
        </p:nvSpPr>
        <p:spPr>
          <a:xfrm>
            <a:off x="2389717" y="4800600"/>
            <a:ext cx="7315200" cy="566738"/>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5"/>
          <p:cNvSpPr/>
          <p:nvPr>
            <p:ph idx="2" type="pic"/>
          </p:nvPr>
        </p:nvSpPr>
        <p:spPr>
          <a:xfrm>
            <a:off x="2389717" y="612775"/>
            <a:ext cx="7315200" cy="4114800"/>
          </a:xfrm>
          <a:prstGeom prst="rect">
            <a:avLst/>
          </a:prstGeom>
          <a:solidFill>
            <a:schemeClr val="lt1"/>
          </a:solidFill>
          <a:ln>
            <a:noFill/>
          </a:ln>
        </p:spPr>
      </p:sp>
      <p:sp>
        <p:nvSpPr>
          <p:cNvPr id="24" name="Google Shape;24;p5"/>
          <p:cNvSpPr txBox="1"/>
          <p:nvPr>
            <p:ph idx="1" type="body"/>
          </p:nvPr>
        </p:nvSpPr>
        <p:spPr>
          <a:xfrm>
            <a:off x="2389717" y="5367339"/>
            <a:ext cx="7315200" cy="804862"/>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6"/>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6"/>
          <p:cNvSpPr txBox="1"/>
          <p:nvPr>
            <p:ph idx="1" type="body"/>
          </p:nvPr>
        </p:nvSpPr>
        <p:spPr>
          <a:xfrm rot="5400000">
            <a:off x="3149601" y="-2522537"/>
            <a:ext cx="5959475" cy="121920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 name="Shape 28"/>
        <p:cNvGrpSpPr/>
        <p:nvPr/>
      </p:nvGrpSpPr>
      <p:grpSpPr>
        <a:xfrm>
          <a:off x="0" y="0"/>
          <a:ext cx="0" cy="0"/>
          <a:chOff x="0" y="0"/>
          <a:chExt cx="0" cy="0"/>
        </a:xfrm>
      </p:grpSpPr>
      <p:sp>
        <p:nvSpPr>
          <p:cNvPr id="29" name="Google Shape;29;p7"/>
          <p:cNvSpPr txBox="1"/>
          <p:nvPr>
            <p:ph type="title"/>
          </p:nvPr>
        </p:nvSpPr>
        <p:spPr>
          <a:xfrm rot="5400000">
            <a:off x="7285038" y="1828803"/>
            <a:ext cx="5851525" cy="2743200"/>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7"/>
          <p:cNvSpPr txBox="1"/>
          <p:nvPr>
            <p:ph idx="1" type="body"/>
          </p:nvPr>
        </p:nvSpPr>
        <p:spPr>
          <a:xfrm rot="5400000">
            <a:off x="1697038" y="-812797"/>
            <a:ext cx="5851525" cy="80264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1" name="Shape 31"/>
        <p:cNvGrpSpPr/>
        <p:nvPr/>
      </p:nvGrpSpPr>
      <p:grpSpPr>
        <a:xfrm>
          <a:off x="0" y="0"/>
          <a:ext cx="0" cy="0"/>
          <a:chOff x="0" y="0"/>
          <a:chExt cx="0" cy="0"/>
        </a:xfrm>
      </p:grpSpPr>
      <p:sp>
        <p:nvSpPr>
          <p:cNvPr id="32" name="Google Shape;32;p8"/>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8"/>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4" name="Shape 34"/>
        <p:cNvGrpSpPr/>
        <p:nvPr/>
      </p:nvGrpSpPr>
      <p:grpSpPr>
        <a:xfrm>
          <a:off x="0" y="0"/>
          <a:ext cx="0" cy="0"/>
          <a:chOff x="0" y="0"/>
          <a:chExt cx="0" cy="0"/>
        </a:xfrm>
      </p:grpSpPr>
      <p:sp>
        <p:nvSpPr>
          <p:cNvPr id="35" name="Google Shape;35;p9"/>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9"/>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7" name="Shape 37"/>
        <p:cNvGrpSpPr/>
        <p:nvPr/>
      </p:nvGrpSpPr>
      <p:grpSpPr>
        <a:xfrm>
          <a:off x="0" y="0"/>
          <a:ext cx="0" cy="0"/>
          <a:chOff x="0" y="0"/>
          <a:chExt cx="0" cy="0"/>
        </a:xfrm>
      </p:grpSpPr>
      <p:sp>
        <p:nvSpPr>
          <p:cNvPr id="38" name="Google Shape;38;p10"/>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 name="Google Shape;39;p10"/>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FF"/>
              </a:buClr>
              <a:buSzPts val="3200"/>
              <a:buFont typeface="Arial"/>
              <a:buChar char="•"/>
              <a:defRPr b="0" i="0" sz="3200" u="none" cap="none" strike="noStrike">
                <a:solidFill>
                  <a:srgbClr val="0000FF"/>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rgbClr val="124163"/>
              </a:buClr>
              <a:buSzPts val="2800"/>
              <a:buFont typeface="Arial"/>
              <a:buChar char="–"/>
              <a:defRPr b="0" i="0" sz="2800" u="none" cap="none" strike="noStrike">
                <a:solidFill>
                  <a:srgbClr val="124163"/>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7030A0"/>
              </a:buClr>
              <a:buSzPts val="2400"/>
              <a:buFont typeface="Arial"/>
              <a:buChar char="•"/>
              <a:defRPr b="0" i="0" sz="2400" u="none" cap="none" strike="noStrike">
                <a:solidFill>
                  <a:srgbClr val="7030A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0" y="6519863"/>
            <a:ext cx="12192000" cy="307975"/>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Bell MT"/>
                <a:ea typeface="Bell MT"/>
                <a:cs typeface="Bell MT"/>
                <a:sym typeface="Bell MT"/>
              </a:rPr>
              <a:t>  										                                    Slide No </a:t>
            </a:r>
            <a:fld id="{00000000-1234-1234-1234-123412341234}" type="slidenum">
              <a:rPr b="1" i="0" lang="en-IN" sz="1400" u="none" cap="none" strike="noStrike">
                <a:solidFill>
                  <a:schemeClr val="lt1"/>
                </a:solidFill>
                <a:latin typeface="Bell MT"/>
                <a:ea typeface="Bell MT"/>
                <a:cs typeface="Bell MT"/>
                <a:sym typeface="Bell MT"/>
              </a:rPr>
              <a:t>‹#›</a:t>
            </a:fld>
            <a:endParaRPr b="1" i="0" sz="1400" u="none" cap="none" strike="noStrike">
              <a:solidFill>
                <a:schemeClr val="lt1"/>
              </a:solidFill>
              <a:latin typeface="Bell MT"/>
              <a:ea typeface="Bell MT"/>
              <a:cs typeface="Bell MT"/>
              <a:sym typeface="Bell M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ph idx="1" type="subTitle"/>
          </p:nvPr>
        </p:nvSpPr>
        <p:spPr>
          <a:xfrm>
            <a:off x="7772400" y="3771901"/>
            <a:ext cx="4114800" cy="800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2060"/>
              </a:buClr>
              <a:buSzPts val="600"/>
              <a:buNone/>
            </a:pPr>
            <a:r>
              <a:t/>
            </a:r>
            <a:endParaRPr/>
          </a:p>
          <a:p>
            <a:pPr indent="0" lvl="0" marL="0" rtl="0" algn="ctr">
              <a:lnSpc>
                <a:spcPct val="100000"/>
              </a:lnSpc>
              <a:spcBef>
                <a:spcPts val="480"/>
              </a:spcBef>
              <a:spcAft>
                <a:spcPts val="0"/>
              </a:spcAft>
              <a:buClr>
                <a:srgbClr val="888888"/>
              </a:buClr>
              <a:buSzPts val="600"/>
              <a:buNone/>
            </a:pPr>
            <a:r>
              <a:t/>
            </a:r>
            <a:endParaRPr b="1" sz="2400">
              <a:solidFill>
                <a:srgbClr val="002060"/>
              </a:solidFill>
            </a:endParaRPr>
          </a:p>
          <a:p>
            <a:pPr indent="0" lvl="0" marL="0" rtl="0" algn="ctr">
              <a:lnSpc>
                <a:spcPct val="100000"/>
              </a:lnSpc>
              <a:spcBef>
                <a:spcPts val="640"/>
              </a:spcBef>
              <a:spcAft>
                <a:spcPts val="0"/>
              </a:spcAft>
              <a:buClr>
                <a:srgbClr val="888888"/>
              </a:buClr>
              <a:buSzPts val="800"/>
              <a:buNone/>
            </a:pPr>
            <a:r>
              <a:t/>
            </a:r>
            <a:endParaRPr b="1">
              <a:solidFill>
                <a:srgbClr val="002060"/>
              </a:solidFill>
            </a:endParaRPr>
          </a:p>
          <a:p>
            <a:pPr indent="0" lvl="0" marL="0" rtl="0" algn="ctr">
              <a:lnSpc>
                <a:spcPct val="100000"/>
              </a:lnSpc>
              <a:spcBef>
                <a:spcPts val="800"/>
              </a:spcBef>
              <a:spcAft>
                <a:spcPts val="0"/>
              </a:spcAft>
              <a:buClr>
                <a:srgbClr val="888888"/>
              </a:buClr>
              <a:buSzPts val="4000"/>
              <a:buNone/>
            </a:pPr>
            <a:r>
              <a:t/>
            </a:r>
            <a:endParaRPr sz="4000">
              <a:solidFill>
                <a:srgbClr val="002060"/>
              </a:solidFill>
            </a:endParaRPr>
          </a:p>
        </p:txBody>
      </p:sp>
      <p:sp>
        <p:nvSpPr>
          <p:cNvPr id="48" name="Google Shape;48;p11"/>
          <p:cNvSpPr txBox="1"/>
          <p:nvPr>
            <p:ph type="title"/>
          </p:nvPr>
        </p:nvSpPr>
        <p:spPr>
          <a:xfrm>
            <a:off x="-6927" y="304800"/>
            <a:ext cx="12192000" cy="1981200"/>
          </a:xfrm>
          <a:prstGeom prst="rect">
            <a:avLst/>
          </a:prstGeom>
          <a:solidFill>
            <a:srgbClr val="00206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sz="4000">
                <a:latin typeface="Times New Roman"/>
                <a:ea typeface="Times New Roman"/>
                <a:cs typeface="Times New Roman"/>
                <a:sym typeface="Times New Roman"/>
              </a:rPr>
              <a:t>End to End Encryption</a:t>
            </a:r>
            <a:endParaRPr sz="4000">
              <a:latin typeface="Times New Roman"/>
              <a:ea typeface="Times New Roman"/>
              <a:cs typeface="Times New Roman"/>
              <a:sym typeface="Times New Roman"/>
            </a:endParaRPr>
          </a:p>
        </p:txBody>
      </p:sp>
      <p:pic>
        <p:nvPicPr>
          <p:cNvPr descr="Cybersecurity norms: CISO at each &amp;#39;responsible entity&amp;#39; | Business News,The  Indian Express" id="49" name="Google Shape;49;p11"/>
          <p:cNvPicPr preferRelativeResize="0"/>
          <p:nvPr/>
        </p:nvPicPr>
        <p:blipFill rotWithShape="1">
          <a:blip r:embed="rId3">
            <a:alphaModFix/>
          </a:blip>
          <a:srcRect b="0" l="0" r="0" t="0"/>
          <a:stretch/>
        </p:blipFill>
        <p:spPr>
          <a:xfrm>
            <a:off x="609600" y="2515551"/>
            <a:ext cx="6858000" cy="38119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p:nvPr/>
        </p:nvSpPr>
        <p:spPr>
          <a:xfrm>
            <a:off x="3278140" y="2362200"/>
            <a:ext cx="5635719" cy="13234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b="1" i="0" lang="en-IN" sz="8000" u="none" cap="none" strike="noStrike">
                <a:solidFill>
                  <a:srgbClr val="FFFFFF"/>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What is End-to-End Encryption</a:t>
            </a:r>
            <a:endParaRPr/>
          </a:p>
        </p:txBody>
      </p:sp>
      <p:sp>
        <p:nvSpPr>
          <p:cNvPr id="55" name="Google Shape;55;p12"/>
          <p:cNvSpPr txBox="1"/>
          <p:nvPr/>
        </p:nvSpPr>
        <p:spPr>
          <a:xfrm>
            <a:off x="990600" y="914400"/>
            <a:ext cx="10210800" cy="230832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End-to-end encryption provides the gold-standard for protecting communication. In an end-to-end encrypted system, the only people who can access the data are the sender and the intended recipient(s) – and no one else.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Neither hackers nor unwanted third parties can access the encrypted data on the server</a:t>
            </a:r>
            <a:endParaRPr b="0" i="0" sz="2400" u="none" cap="none" strike="noStrike">
              <a:solidFill>
                <a:schemeClr val="dk1"/>
              </a:solidFill>
              <a:latin typeface="Times New Roman"/>
              <a:ea typeface="Times New Roman"/>
              <a:cs typeface="Times New Roman"/>
              <a:sym typeface="Times New Roman"/>
            </a:endParaRPr>
          </a:p>
        </p:txBody>
      </p:sp>
      <p:pic>
        <p:nvPicPr>
          <p:cNvPr id="56" name="Google Shape;56;p12"/>
          <p:cNvPicPr preferRelativeResize="0"/>
          <p:nvPr/>
        </p:nvPicPr>
        <p:blipFill rotWithShape="1">
          <a:blip r:embed="rId3">
            <a:alphaModFix/>
          </a:blip>
          <a:srcRect b="0" l="0" r="0" t="0"/>
          <a:stretch/>
        </p:blipFill>
        <p:spPr>
          <a:xfrm>
            <a:off x="3276600" y="2895600"/>
            <a:ext cx="6781800" cy="3265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What is End-to-End Encryption</a:t>
            </a:r>
            <a:endParaRPr/>
          </a:p>
        </p:txBody>
      </p:sp>
      <p:sp>
        <p:nvSpPr>
          <p:cNvPr id="62" name="Google Shape;62;p13"/>
          <p:cNvSpPr txBox="1"/>
          <p:nvPr/>
        </p:nvSpPr>
        <p:spPr>
          <a:xfrm>
            <a:off x="609600" y="1219200"/>
            <a:ext cx="7010400" cy="489364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Encryption occurs at the device level. </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Messages and files are encrypted before they leave the phone or computer and isn’t decrypted until it reaches its destination.</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As a result, hackers cannot access data on the server because they do not have the private keys to decrypt the data. </a:t>
            </a:r>
            <a:br>
              <a:rPr b="0" i="0" lang="en-IN" sz="2400" u="none" cap="none" strike="noStrike">
                <a:solidFill>
                  <a:schemeClr val="dk1"/>
                </a:solidFill>
                <a:latin typeface="Times New Roman"/>
                <a:ea typeface="Times New Roman"/>
                <a:cs typeface="Times New Roman"/>
                <a:sym typeface="Times New Roman"/>
              </a:rPr>
            </a:b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Instead, secret keys are stored with the individual user on their device which makes it much harder to access an individual’s data.</a:t>
            </a:r>
            <a:endParaRPr b="0" i="0" sz="2400" u="none" cap="none" strike="noStrike">
              <a:solidFill>
                <a:schemeClr val="dk1"/>
              </a:solidFill>
              <a:latin typeface="Times New Roman"/>
              <a:ea typeface="Times New Roman"/>
              <a:cs typeface="Times New Roman"/>
              <a:sym typeface="Times New Roman"/>
            </a:endParaRPr>
          </a:p>
        </p:txBody>
      </p:sp>
      <p:pic>
        <p:nvPicPr>
          <p:cNvPr descr="What is End-to-End Encryption (E2EE)? | Binance Academy" id="63" name="Google Shape;63;p13"/>
          <p:cNvPicPr preferRelativeResize="0"/>
          <p:nvPr/>
        </p:nvPicPr>
        <p:blipFill rotWithShape="1">
          <a:blip r:embed="rId3">
            <a:alphaModFix/>
          </a:blip>
          <a:srcRect b="0" l="0" r="0" t="0"/>
          <a:stretch/>
        </p:blipFill>
        <p:spPr>
          <a:xfrm>
            <a:off x="7696200" y="2514601"/>
            <a:ext cx="4180114"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End-to-End Encryption - Example</a:t>
            </a:r>
            <a:endParaRPr/>
          </a:p>
        </p:txBody>
      </p:sp>
      <p:sp>
        <p:nvSpPr>
          <p:cNvPr id="69" name="Google Shape;69;p14"/>
          <p:cNvSpPr txBox="1"/>
          <p:nvPr/>
        </p:nvSpPr>
        <p:spPr>
          <a:xfrm>
            <a:off x="457200" y="1066800"/>
            <a:ext cx="11049000" cy="193899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Alice and Bob create accounts on the system. </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The end-to-end encrypted system provides each with a public-private key pair, whereby their public keys are stored on the server and their private keys are stored on their device.</a:t>
            </a:r>
            <a:endParaRPr b="0" i="0" sz="1400" u="none" cap="none" strike="noStrike">
              <a:solidFill>
                <a:srgbClr val="000000"/>
              </a:solidFill>
              <a:latin typeface="Arial"/>
              <a:ea typeface="Arial"/>
              <a:cs typeface="Arial"/>
              <a:sym typeface="Arial"/>
            </a:endParaRPr>
          </a:p>
        </p:txBody>
      </p:sp>
      <p:pic>
        <p:nvPicPr>
          <p:cNvPr descr="description of end-to-end encryption" id="70" name="Google Shape;70;p14"/>
          <p:cNvPicPr preferRelativeResize="0"/>
          <p:nvPr/>
        </p:nvPicPr>
        <p:blipFill rotWithShape="1">
          <a:blip r:embed="rId3">
            <a:alphaModFix/>
          </a:blip>
          <a:srcRect b="71804" l="781" r="79687" t="-2349"/>
          <a:stretch/>
        </p:blipFill>
        <p:spPr>
          <a:xfrm>
            <a:off x="2133600" y="3429000"/>
            <a:ext cx="1905000" cy="1600200"/>
          </a:xfrm>
          <a:prstGeom prst="rect">
            <a:avLst/>
          </a:prstGeom>
          <a:noFill/>
          <a:ln>
            <a:noFill/>
          </a:ln>
        </p:spPr>
      </p:pic>
      <p:pic>
        <p:nvPicPr>
          <p:cNvPr descr="description of end-to-end encryption" id="71" name="Google Shape;71;p14"/>
          <p:cNvPicPr preferRelativeResize="0"/>
          <p:nvPr/>
        </p:nvPicPr>
        <p:blipFill rotWithShape="1">
          <a:blip r:embed="rId3">
            <a:alphaModFix/>
          </a:blip>
          <a:srcRect b="72364" l="81250" r="0" t="0"/>
          <a:stretch/>
        </p:blipFill>
        <p:spPr>
          <a:xfrm>
            <a:off x="6705600" y="3609109"/>
            <a:ext cx="1828800" cy="144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End-to-End Encryption - Example</a:t>
            </a:r>
            <a:endParaRPr/>
          </a:p>
        </p:txBody>
      </p:sp>
      <p:sp>
        <p:nvSpPr>
          <p:cNvPr id="77" name="Google Shape;77;p15"/>
          <p:cNvSpPr txBox="1"/>
          <p:nvPr/>
        </p:nvSpPr>
        <p:spPr>
          <a:xfrm>
            <a:off x="457200" y="1066800"/>
            <a:ext cx="11049000" cy="193899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Alice wants to send Bob an encrypted message. She uses Bob’s public key to encrypt her message to him. </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Then, when Bob receives the message, he uses his private key on his device to decrypt the message from Alice.</a:t>
            </a:r>
            <a:endParaRPr b="0" i="0" sz="1400" u="none" cap="none" strike="noStrike">
              <a:solidFill>
                <a:srgbClr val="000000"/>
              </a:solidFill>
              <a:latin typeface="Arial"/>
              <a:ea typeface="Arial"/>
              <a:cs typeface="Arial"/>
              <a:sym typeface="Arial"/>
            </a:endParaRPr>
          </a:p>
        </p:txBody>
      </p:sp>
      <p:pic>
        <p:nvPicPr>
          <p:cNvPr descr="description of end-to-end encryption" id="78" name="Google Shape;78;p15"/>
          <p:cNvPicPr preferRelativeResize="0"/>
          <p:nvPr/>
        </p:nvPicPr>
        <p:blipFill rotWithShape="1">
          <a:blip r:embed="rId3">
            <a:alphaModFix/>
          </a:blip>
          <a:srcRect b="71804" l="781" r="79687" t="-2349"/>
          <a:stretch/>
        </p:blipFill>
        <p:spPr>
          <a:xfrm>
            <a:off x="2133600" y="3429000"/>
            <a:ext cx="1905000" cy="1600200"/>
          </a:xfrm>
          <a:prstGeom prst="rect">
            <a:avLst/>
          </a:prstGeom>
          <a:noFill/>
          <a:ln>
            <a:noFill/>
          </a:ln>
        </p:spPr>
      </p:pic>
      <p:pic>
        <p:nvPicPr>
          <p:cNvPr descr="description of end-to-end encryption" id="79" name="Google Shape;79;p15"/>
          <p:cNvPicPr preferRelativeResize="0"/>
          <p:nvPr/>
        </p:nvPicPr>
        <p:blipFill rotWithShape="1">
          <a:blip r:embed="rId3">
            <a:alphaModFix/>
          </a:blip>
          <a:srcRect b="72364" l="81250" r="0" t="0"/>
          <a:stretch/>
        </p:blipFill>
        <p:spPr>
          <a:xfrm>
            <a:off x="6705600" y="3609109"/>
            <a:ext cx="1828800" cy="14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End-to-End Encryption - Example</a:t>
            </a:r>
            <a:endParaRPr/>
          </a:p>
        </p:txBody>
      </p:sp>
      <p:pic>
        <p:nvPicPr>
          <p:cNvPr descr="description of end-to-end encryption" id="85" name="Google Shape;85;p16"/>
          <p:cNvPicPr preferRelativeResize="0"/>
          <p:nvPr/>
        </p:nvPicPr>
        <p:blipFill rotWithShape="1">
          <a:blip r:embed="rId3">
            <a:alphaModFix/>
          </a:blip>
          <a:srcRect b="0" l="0" r="0" t="0"/>
          <a:stretch/>
        </p:blipFill>
        <p:spPr>
          <a:xfrm>
            <a:off x="1219200" y="990600"/>
            <a:ext cx="9753600" cy="523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End-to-End Encryption - Example</a:t>
            </a:r>
            <a:endParaRPr/>
          </a:p>
        </p:txBody>
      </p:sp>
      <p:sp>
        <p:nvSpPr>
          <p:cNvPr id="91" name="Google Shape;91;p17"/>
          <p:cNvSpPr txBox="1"/>
          <p:nvPr/>
        </p:nvSpPr>
        <p:spPr>
          <a:xfrm>
            <a:off x="1219200" y="1219200"/>
            <a:ext cx="9410700" cy="83099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When Bob wants to reply, he simply repeats the process, encrypting his message to Alice using Alice’s public key.</a:t>
            </a:r>
            <a:endParaRPr b="0" i="0" sz="1400" u="none" cap="none" strike="noStrike">
              <a:solidFill>
                <a:srgbClr val="000000"/>
              </a:solidFill>
              <a:latin typeface="Arial"/>
              <a:ea typeface="Arial"/>
              <a:cs typeface="Arial"/>
              <a:sym typeface="Arial"/>
            </a:endParaRPr>
          </a:p>
        </p:txBody>
      </p:sp>
      <p:pic>
        <p:nvPicPr>
          <p:cNvPr descr="description of end-to-end encryption" id="92" name="Google Shape;92;p17"/>
          <p:cNvPicPr preferRelativeResize="0"/>
          <p:nvPr/>
        </p:nvPicPr>
        <p:blipFill rotWithShape="1">
          <a:blip r:embed="rId3">
            <a:alphaModFix/>
          </a:blip>
          <a:srcRect b="0" l="0" r="0" t="0"/>
          <a:stretch/>
        </p:blipFill>
        <p:spPr>
          <a:xfrm>
            <a:off x="3124200" y="2514600"/>
            <a:ext cx="6629400" cy="35607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Can end-to-end encryption be hacked?</a:t>
            </a:r>
            <a:endParaRPr/>
          </a:p>
        </p:txBody>
      </p:sp>
      <p:sp>
        <p:nvSpPr>
          <p:cNvPr id="98" name="Google Shape;98;p18"/>
          <p:cNvSpPr txBox="1"/>
          <p:nvPr/>
        </p:nvSpPr>
        <p:spPr>
          <a:xfrm>
            <a:off x="1219200" y="1905506"/>
            <a:ext cx="9410700" cy="304698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Security practitioners often point out that security is a chain that is only as strong as the weakest link. </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Bad guys will attack the weakest parts of your system because they are the parts most likely to be easily broken.</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 Given that data is most vulnerable when stored on a server, hackers’ techniques are focused on gaining access to servers.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The advantages of end-to-end encryption</a:t>
            </a:r>
            <a:endParaRPr/>
          </a:p>
        </p:txBody>
      </p:sp>
      <p:sp>
        <p:nvSpPr>
          <p:cNvPr id="104" name="Google Shape;104;p19"/>
          <p:cNvSpPr txBox="1"/>
          <p:nvPr/>
        </p:nvSpPr>
        <p:spPr>
          <a:xfrm>
            <a:off x="723900" y="1066800"/>
            <a:ext cx="10744200" cy="489364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1" i="0" lang="en-IN" sz="2400" u="none" cap="none" strike="noStrike">
                <a:solidFill>
                  <a:schemeClr val="dk1"/>
                </a:solidFill>
                <a:latin typeface="Times New Roman"/>
                <a:ea typeface="Times New Roman"/>
                <a:cs typeface="Times New Roman"/>
                <a:sym typeface="Times New Roman"/>
              </a:rPr>
              <a:t>Ensures your data is secure from hacks: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1" i="0" lang="en-IN" sz="2400" u="none" cap="none" strike="noStrike">
                <a:solidFill>
                  <a:schemeClr val="dk1"/>
                </a:solidFill>
                <a:latin typeface="Times New Roman"/>
                <a:ea typeface="Times New Roman"/>
                <a:cs typeface="Times New Roman"/>
                <a:sym typeface="Times New Roman"/>
              </a:rPr>
              <a:t> </a:t>
            </a:r>
            <a:r>
              <a:rPr b="0" i="0" lang="en-IN" sz="2400" u="none" cap="none" strike="noStrike">
                <a:solidFill>
                  <a:schemeClr val="dk1"/>
                </a:solidFill>
                <a:latin typeface="Times New Roman"/>
                <a:ea typeface="Times New Roman"/>
                <a:cs typeface="Times New Roman"/>
                <a:sym typeface="Times New Roman"/>
              </a:rPr>
              <a:t>With end to end encryption, you are the only one who has the private key to unlock your data. Data on the server can’t be read by hackers because they do not have the private keys to decrypt the information.</a:t>
            </a:r>
            <a:br>
              <a:rPr b="0" i="0" lang="en-IN" sz="2400" u="none" cap="none" strike="noStrike">
                <a:solidFill>
                  <a:schemeClr val="dk1"/>
                </a:solidFill>
                <a:latin typeface="Times New Roman"/>
                <a:ea typeface="Times New Roman"/>
                <a:cs typeface="Times New Roman"/>
                <a:sym typeface="Times New Roman"/>
              </a:rPr>
            </a:br>
            <a:r>
              <a:rPr b="0" i="0" lang="en-IN"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1" i="0" lang="en-IN" sz="2400" u="none" cap="none" strike="noStrike">
                <a:solidFill>
                  <a:schemeClr val="dk1"/>
                </a:solidFill>
                <a:latin typeface="Times New Roman"/>
                <a:ea typeface="Times New Roman"/>
                <a:cs typeface="Times New Roman"/>
                <a:sym typeface="Times New Roman"/>
              </a:rPr>
              <a:t>Protects your privacy: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Providers like Google and Microsoft can read your data. When you use their service, data is decrypted on their servers. If data is decrypted on their servers, then hackers and unwanted third parties can read it, too.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1" i="0" lang="en-IN" sz="2400" u="none" cap="none" strike="noStrike">
                <a:solidFill>
                  <a:schemeClr val="dk1"/>
                </a:solidFill>
                <a:latin typeface="Times New Roman"/>
                <a:ea typeface="Times New Roman"/>
                <a:cs typeface="Times New Roman"/>
                <a:sym typeface="Times New Roman"/>
              </a:rPr>
              <a:t>Protects admins: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1" i="0" lang="en-IN" sz="2400" u="none" cap="none" strike="noStrike">
                <a:solidFill>
                  <a:schemeClr val="dk1"/>
                </a:solidFill>
                <a:latin typeface="Times New Roman"/>
                <a:ea typeface="Times New Roman"/>
                <a:cs typeface="Times New Roman"/>
                <a:sym typeface="Times New Roman"/>
              </a:rPr>
              <a:t> </a:t>
            </a:r>
            <a:r>
              <a:rPr b="0" i="0" lang="en-IN" sz="2400" u="none" cap="none" strike="noStrike">
                <a:solidFill>
                  <a:schemeClr val="dk1"/>
                </a:solidFill>
                <a:latin typeface="Times New Roman"/>
                <a:ea typeface="Times New Roman"/>
                <a:cs typeface="Times New Roman"/>
                <a:sym typeface="Times New Roman"/>
              </a:rPr>
              <a:t>Since admins don’t hold the decryption keys to decrypt the data, any attack that targets administrators will come up short.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