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12192000"/>
  <p:notesSz cx="6858000" cy="9144000"/>
  <p:embeddedFontLst>
    <p:embeddedFont>
      <p:font typeface="Bell M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BellMT-bold.fntdata"/><Relationship Id="rId21" Type="http://schemas.openxmlformats.org/officeDocument/2006/relationships/slide" Target="slides/slide16.xml"/><Relationship Id="rId65" Type="http://schemas.openxmlformats.org/officeDocument/2006/relationships/font" Target="fonts/BellMT-regular.fntdata"/><Relationship Id="rId24" Type="http://schemas.openxmlformats.org/officeDocument/2006/relationships/slide" Target="slides/slide19.xml"/><Relationship Id="rId68" Type="http://schemas.openxmlformats.org/officeDocument/2006/relationships/font" Target="fonts/BellMT-boldItalic.fntdata"/><Relationship Id="rId23" Type="http://schemas.openxmlformats.org/officeDocument/2006/relationships/slide" Target="slides/slide18.xml"/><Relationship Id="rId67" Type="http://schemas.openxmlformats.org/officeDocument/2006/relationships/font" Target="fonts/BellMT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1/29/2022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92725" spcFirstLastPara="1" rIns="92725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 quasar.cs.berkeley.edu.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Demonstrates the use of “or”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92725" spcFirstLastPara="1" rIns="92725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92725" spcFirstLastPara="1" rIns="92725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350" lIns="92725" spcFirstLastPara="1" rIns="92725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Depending on the kind of traffic, make some general observations – sources, destinations, kinds of traffic, DNS requests etc.  Too much of output.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1200" y="1600200"/>
            <a:ext cx="508000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clipArt"/>
          </p:nvPr>
        </p:nvSpPr>
        <p:spPr>
          <a:xfrm>
            <a:off x="5994400" y="1600200"/>
            <a:ext cx="508000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7213600" y="6400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tcpdump.org/" TargetMode="External"/><Relationship Id="rId4" Type="http://schemas.openxmlformats.org/officeDocument/2006/relationships/hyperlink" Target="http://www.winpcap.org/windum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www.netresec.com/?page=PcapFiles" TargetMode="External"/><Relationship Id="rId4" Type="http://schemas.openxmlformats.org/officeDocument/2006/relationships/hyperlink" Target="https://wiki.wireshark.org/SampleCapture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forensicscontest.com/2010/02/03/puzzle-4-the-curious-mr-x" TargetMode="External"/><Relationship Id="rId4" Type="http://schemas.openxmlformats.org/officeDocument/2006/relationships/hyperlink" Target="https://sharkfest.wireshark.org/assets/presentations15/packetchallenge.zip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Network Traffic Monitoring Using Wireshark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2 (contd.)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600200" y="914400"/>
            <a:ext cx="92202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UDP packets with destination port 53 (DNS requests)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“udp dst port 53”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UDP packets with source port 53 (DNS replies)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“udp src port 53”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UDP packets with source or destination port 53 (DNS requests and replies)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“udp port 53”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2 (contd.)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packets destined to longwood.eecs.ucf.edu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“dst host longwood.eecs.ucf.edu”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both DNS packets and TCP packets to/from longwood.eecs.ucf.edu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“(tcp and host longwood.eecs.ucf.edu) or udp port 53”</a:t>
            </a:r>
            <a:endParaRPr/>
          </a:p>
          <a:p>
            <a:pPr indent="-4064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write filters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Refer the tcpdump/tshark man page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Many example webpages on the Internet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tcpdump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981200" y="1371600"/>
            <a:ext cx="82296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Requires superuser/administrator privileges on Unix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http://www.tcpdump.org/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You can do it on your own Unix machine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You can install a Linux OS in Vmware on your windows machine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Tcpdump for Windows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WinDump:  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http://www.winpcap.org/windump/</a:t>
            </a:r>
            <a:endParaRPr sz="24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Free software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What is WireShark?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981200" y="1676401"/>
            <a:ext cx="8229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Packet sniffer/protocol analyzer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Open Source Network Tool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Latest version of the ethereal tool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-sFQUNGss9so/AAAAAAAAAAI/AAAAAAAAAC0/jwtcdocZgc0/s48-c-k/photo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088" y="3571875"/>
            <a:ext cx="1085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tShark?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 command-line based packet capture tool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Equivalent to Wireshark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963" y="2190751"/>
            <a:ext cx="22288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5029200" y="60674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Layered Structure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1979613" y="1376363"/>
            <a:ext cx="7448550" cy="74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What is the Internet? 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2555876" y="2838450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6" y="1976439"/>
            <a:ext cx="7207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526" y="2003426"/>
            <a:ext cx="7207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7164388" y="2874963"/>
            <a:ext cx="1858962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2533651" y="4264025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7140576" y="4270375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2520951" y="4930775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2552701" y="3535363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7140576" y="3562350"/>
            <a:ext cx="1858963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129463" y="4956175"/>
            <a:ext cx="1858962" cy="41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3198814" y="5426076"/>
            <a:ext cx="466725" cy="358775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7864476" y="5432426"/>
            <a:ext cx="466725" cy="358775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3419475" y="5648326"/>
            <a:ext cx="4814888" cy="271463"/>
          </a:xfrm>
          <a:prstGeom prst="leftRightArrow">
            <a:avLst>
              <a:gd fmla="val 65694" name="adj1"/>
              <a:gd fmla="val 147396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4833938" y="5875338"/>
            <a:ext cx="17653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link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3252789" y="4681539"/>
            <a:ext cx="301625" cy="242887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7918451" y="4706939"/>
            <a:ext cx="301625" cy="242887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3287714" y="3997325"/>
            <a:ext cx="301625" cy="242888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7920039" y="3997325"/>
            <a:ext cx="301625" cy="242888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279776" y="3276600"/>
            <a:ext cx="301625" cy="242888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7918451" y="3297239"/>
            <a:ext cx="301625" cy="242887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3249614" y="2587625"/>
            <a:ext cx="301625" cy="242888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899401" y="2605089"/>
            <a:ext cx="301625" cy="242887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552950" y="2819400"/>
            <a:ext cx="264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Web, Email, VOIP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5041900" y="3487738"/>
            <a:ext cx="1506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TCP, UDP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5567363" y="4219575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4632326" y="4891088"/>
            <a:ext cx="2354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Ethernet, cellular </a:t>
            </a:r>
            <a:endParaRPr/>
          </a:p>
        </p:txBody>
      </p:sp>
      <p:grpSp>
        <p:nvGrpSpPr>
          <p:cNvPr id="238" name="Google Shape;238;p29"/>
          <p:cNvGrpSpPr/>
          <p:nvPr/>
        </p:nvGrpSpPr>
        <p:grpSpPr>
          <a:xfrm>
            <a:off x="2046288" y="3687764"/>
            <a:ext cx="7473950" cy="917575"/>
            <a:chOff x="329" y="2521"/>
            <a:chExt cx="4708" cy="578"/>
          </a:xfrm>
        </p:grpSpPr>
        <p:sp>
          <p:nvSpPr>
            <p:cNvPr id="239" name="Google Shape;239;p29"/>
            <p:cNvSpPr/>
            <p:nvPr/>
          </p:nvSpPr>
          <p:spPr>
            <a:xfrm>
              <a:off x="329" y="2523"/>
              <a:ext cx="257" cy="576"/>
            </a:xfrm>
            <a:prstGeom prst="moon">
              <a:avLst>
                <a:gd fmla="val 29963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 flipH="1">
              <a:off x="4780" y="2521"/>
              <a:ext cx="257" cy="576"/>
            </a:xfrm>
            <a:prstGeom prst="moon">
              <a:avLst>
                <a:gd fmla="val 29963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Interface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990600"/>
            <a:ext cx="6686550" cy="5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Interface</a:t>
            </a:r>
            <a:endParaRPr/>
          </a:p>
        </p:txBody>
      </p:sp>
      <p:pic>
        <p:nvPicPr>
          <p:cNvPr id="256" name="Google Shape;25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914400"/>
            <a:ext cx="80772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Bar</a:t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838200"/>
            <a:ext cx="6762750" cy="531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903414" y="541338"/>
            <a:ext cx="8397875" cy="685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for Network Monitoring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66800" y="1592262"/>
            <a:ext cx="10406062" cy="3894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Essential for Network Management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Router and Firewall policy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Detecting abnormal/error in networking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Access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Security Management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Detecting abnormal traffic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Traffic log for future forensic analysis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 Options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1" y="1143000"/>
            <a:ext cx="508635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1841501" y="2525714"/>
            <a:ext cx="2543175" cy="34448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79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7004051" y="1738313"/>
            <a:ext cx="321113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Promiscuous mode is used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all traffic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 this does not work: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does not support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on a switch LAN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 Filter</a:t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1143000"/>
            <a:ext cx="5524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 Filter examples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host 10.1.11.24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host 192.168.0.1 and host 10.1.11.1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tcp port http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ip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not broadcast not multicast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</a:rPr>
              <a:t>ether host 00:04:13:00:09:a3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25" y="885825"/>
            <a:ext cx="50863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Capture Interfaces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7564" y="2505075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Interface Details: Characteristics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323976"/>
            <a:ext cx="45339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Interface Details: Statistics</a:t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575" y="1343026"/>
            <a:ext cx="45148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Interface Details: 802.3 (Ethernet)</a:t>
            </a:r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575" y="1419226"/>
            <a:ext cx="45148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Filters (Post-Filters)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Display filters (also called post-filters) only filter the view of what you are seeing.  All packets in the capture still exist in the trace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Display filters use their own format and are much more powerful then capture filters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</a:t>
            </a:r>
            <a:endParaRPr/>
          </a:p>
        </p:txBody>
      </p:sp>
      <p:pic>
        <p:nvPicPr>
          <p:cNvPr id="335" name="Google Shape;3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576" y="1409700"/>
            <a:ext cx="53054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05000" y="1066800"/>
            <a:ext cx="8153400" cy="435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Tcpdump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Unix-based command-line tool used to intercept packets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Including </a:t>
            </a:r>
            <a:r>
              <a:rPr lang="en-US" sz="2000">
                <a:solidFill>
                  <a:srgbClr val="0000FF"/>
                </a:solidFill>
              </a:rPr>
              <a:t>filtering</a:t>
            </a:r>
            <a:r>
              <a:rPr lang="en-US" sz="2000"/>
              <a:t> to just the packets of interest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Reads “live traffic” from interface specified using </a:t>
            </a:r>
            <a:r>
              <a:rPr b="1" lang="en-US" sz="2400">
                <a:latin typeface="Courier"/>
                <a:ea typeface="Courier"/>
                <a:cs typeface="Courier"/>
                <a:sym typeface="Courier"/>
              </a:rPr>
              <a:t>-i</a:t>
            </a:r>
            <a:r>
              <a:rPr lang="en-US" sz="2400"/>
              <a:t> option 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… or from a previously recorded </a:t>
            </a:r>
            <a:r>
              <a:rPr i="1" lang="en-US" sz="2400">
                <a:solidFill>
                  <a:srgbClr val="0000FF"/>
                </a:solidFill>
              </a:rPr>
              <a:t>trace file</a:t>
            </a:r>
            <a:r>
              <a:rPr lang="en-US" sz="2400"/>
              <a:t> specified using </a:t>
            </a:r>
            <a:r>
              <a:rPr b="1" lang="en-US" sz="2400">
                <a:latin typeface="Courier"/>
                <a:ea typeface="Courier"/>
                <a:cs typeface="Courier"/>
                <a:sym typeface="Courier"/>
              </a:rPr>
              <a:t>-r</a:t>
            </a:r>
            <a:r>
              <a:rPr lang="en-US" sz="2400"/>
              <a:t> option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You create these when capturing live traffic using </a:t>
            </a: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-w</a:t>
            </a:r>
            <a:r>
              <a:rPr lang="en-US" sz="2000"/>
              <a:t> option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Tshark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Tcpdump-like capture program that comes w/ Wireshark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Very similar behavior &amp; flags to tcpdump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Wireshark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GUI for displaying tcpdump/tshark packet traces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 Examples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1905000" y="1249362"/>
            <a:ext cx="8153400" cy="435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ip.src==10.1.11.00/24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  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ip.addr==192.168.1.10 &amp;&amp; ip.addr==192.168.1.20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tcp.port==80 || tcp.port==3389</a:t>
            </a:r>
            <a:endParaRPr b="1" sz="16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!(ip.addr==192.168.1.10 &amp;&amp; ip.addr==192.168.1.20)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(ip.addr==192.168.1.10 &amp;&amp; ip.addr==192.168.1.20) &amp;&amp; (tcp.port==445 || tcp.port==139)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(ip.addr==192.168.1.10 &amp;&amp; ip.addr==192.168.1.20) &amp;&amp; (udp.port==67 || udp.port==68)</a:t>
            </a:r>
            <a:endParaRPr/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1" lang="en-US" sz="11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</a:rPr>
              <a:t>tcp.dstport == 80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imes New Roman"/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</a:t>
            </a:r>
            <a:endParaRPr/>
          </a:p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9" y="1393825"/>
            <a:ext cx="8620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shark filter expression" id="351" name="Google Shape;35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00" y="2414588"/>
            <a:ext cx="47625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shark filter expression" id="352" name="Google Shape;35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5500" y="3656014"/>
            <a:ext cx="4762500" cy="309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4"/>
          <p:cNvCxnSpPr/>
          <p:nvPr/>
        </p:nvCxnSpPr>
        <p:spPr>
          <a:xfrm>
            <a:off x="5151438" y="3448051"/>
            <a:ext cx="754062" cy="1476375"/>
          </a:xfrm>
          <a:prstGeom prst="straightConnector1">
            <a:avLst/>
          </a:prstGeom>
          <a:noFill/>
          <a:ln cap="flat" cmpd="dbl" w="412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2057400" y="190500"/>
            <a:ext cx="7772400" cy="781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segment structure</a:t>
            </a:r>
            <a:endParaRPr/>
          </a:p>
        </p:txBody>
      </p:sp>
      <p:grpSp>
        <p:nvGrpSpPr>
          <p:cNvPr id="360" name="Google Shape;360;p45"/>
          <p:cNvGrpSpPr/>
          <p:nvPr/>
        </p:nvGrpSpPr>
        <p:grpSpPr>
          <a:xfrm>
            <a:off x="4281488" y="1165226"/>
            <a:ext cx="4090988" cy="5268913"/>
            <a:chOff x="2817" y="698"/>
            <a:chExt cx="2577" cy="3319"/>
          </a:xfrm>
        </p:grpSpPr>
        <p:sp>
          <p:nvSpPr>
            <p:cNvPr id="361" name="Google Shape;361;p45"/>
            <p:cNvSpPr/>
            <p:nvPr/>
          </p:nvSpPr>
          <p:spPr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2851" y="990"/>
              <a:ext cx="2489" cy="302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45"/>
            <p:cNvSpPr txBox="1"/>
            <p:nvPr/>
          </p:nvSpPr>
          <p:spPr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source port #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45"/>
            <p:cNvSpPr txBox="1"/>
            <p:nvPr/>
          </p:nvSpPr>
          <p:spPr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dest port #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5" name="Google Shape;365;p45"/>
            <p:cNvCxnSpPr/>
            <p:nvPr/>
          </p:nvCxnSpPr>
          <p:spPr>
            <a:xfrm>
              <a:off x="2853" y="1226"/>
              <a:ext cx="2486" cy="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45"/>
            <p:cNvCxnSpPr/>
            <p:nvPr/>
          </p:nvCxnSpPr>
          <p:spPr>
            <a:xfrm>
              <a:off x="2849" y="1465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45"/>
            <p:cNvCxnSpPr/>
            <p:nvPr/>
          </p:nvCxnSpPr>
          <p:spPr>
            <a:xfrm rot="10800000">
              <a:off x="4075" y="990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8" name="Google Shape;368;p45"/>
            <p:cNvSpPr txBox="1"/>
            <p:nvPr/>
          </p:nvSpPr>
          <p:spPr>
            <a:xfrm>
              <a:off x="3758" y="698"/>
              <a:ext cx="5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32 bits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p45"/>
            <p:cNvCxnSpPr/>
            <p:nvPr/>
          </p:nvCxnSpPr>
          <p:spPr>
            <a:xfrm>
              <a:off x="4417" y="811"/>
              <a:ext cx="899" cy="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45"/>
            <p:cNvCxnSpPr/>
            <p:nvPr/>
          </p:nvCxnSpPr>
          <p:spPr>
            <a:xfrm rot="10800000">
              <a:off x="2837" y="818"/>
              <a:ext cx="84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1" name="Google Shape;371;p45"/>
            <p:cNvSpPr txBox="1"/>
            <p:nvPr/>
          </p:nvSpPr>
          <p:spPr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(variable length)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45"/>
            <p:cNvSpPr txBox="1"/>
            <p:nvPr/>
          </p:nvSpPr>
          <p:spPr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sequence number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3" name="Google Shape;373;p45"/>
            <p:cNvCxnSpPr/>
            <p:nvPr/>
          </p:nvCxnSpPr>
          <p:spPr>
            <a:xfrm>
              <a:off x="2855" y="1705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45"/>
            <p:cNvSpPr txBox="1"/>
            <p:nvPr/>
          </p:nvSpPr>
          <p:spPr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acknowledgement number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5" name="Google Shape;375;p45"/>
            <p:cNvCxnSpPr/>
            <p:nvPr/>
          </p:nvCxnSpPr>
          <p:spPr>
            <a:xfrm>
              <a:off x="2852" y="1954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45"/>
            <p:cNvCxnSpPr/>
            <p:nvPr/>
          </p:nvCxnSpPr>
          <p:spPr>
            <a:xfrm>
              <a:off x="2849" y="2200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45"/>
            <p:cNvCxnSpPr/>
            <p:nvPr/>
          </p:nvCxnSpPr>
          <p:spPr>
            <a:xfrm>
              <a:off x="2849" y="2554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45"/>
            <p:cNvCxnSpPr/>
            <p:nvPr/>
          </p:nvCxnSpPr>
          <p:spPr>
            <a:xfrm rot="10800000">
              <a:off x="4084" y="1707"/>
              <a:ext cx="3" cy="4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45"/>
            <p:cNvSpPr txBox="1"/>
            <p:nvPr/>
          </p:nvSpPr>
          <p:spPr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Receive window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Urg data pnter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45"/>
            <p:cNvSpPr txBox="1"/>
            <p:nvPr/>
          </p:nvSpPr>
          <p:spPr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checksum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45"/>
            <p:cNvSpPr txBox="1"/>
            <p:nvPr/>
          </p:nvSpPr>
          <p:spPr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3" name="Google Shape;383;p45"/>
            <p:cNvCxnSpPr/>
            <p:nvPr/>
          </p:nvCxnSpPr>
          <p:spPr>
            <a:xfrm rot="10800000">
              <a:off x="3985" y="1701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45"/>
            <p:cNvCxnSpPr/>
            <p:nvPr/>
          </p:nvCxnSpPr>
          <p:spPr>
            <a:xfrm rot="10800000">
              <a:off x="3883" y="1704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45"/>
            <p:cNvCxnSpPr/>
            <p:nvPr/>
          </p:nvCxnSpPr>
          <p:spPr>
            <a:xfrm rot="10800000">
              <a:off x="3778" y="1704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45"/>
            <p:cNvCxnSpPr/>
            <p:nvPr/>
          </p:nvCxnSpPr>
          <p:spPr>
            <a:xfrm rot="10800000">
              <a:off x="3676" y="1707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45"/>
            <p:cNvCxnSpPr/>
            <p:nvPr/>
          </p:nvCxnSpPr>
          <p:spPr>
            <a:xfrm rot="10800000">
              <a:off x="3577" y="1704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45"/>
            <p:cNvCxnSpPr/>
            <p:nvPr/>
          </p:nvCxnSpPr>
          <p:spPr>
            <a:xfrm rot="10800000">
              <a:off x="3469" y="1710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9" name="Google Shape;389;p45"/>
            <p:cNvSpPr txBox="1"/>
            <p:nvPr/>
          </p:nvSpPr>
          <p:spPr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45"/>
            <p:cNvSpPr txBox="1"/>
            <p:nvPr/>
          </p:nvSpPr>
          <p:spPr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45"/>
            <p:cNvSpPr txBox="1"/>
            <p:nvPr/>
          </p:nvSpPr>
          <p:spPr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45"/>
            <p:cNvSpPr txBox="1"/>
            <p:nvPr/>
          </p:nvSpPr>
          <p:spPr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45"/>
            <p:cNvSpPr txBox="1"/>
            <p:nvPr/>
          </p:nvSpPr>
          <p:spPr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45"/>
            <p:cNvSpPr txBox="1"/>
            <p:nvPr/>
          </p:nvSpPr>
          <p:spPr>
            <a:xfrm>
              <a:off x="2817" y="1665"/>
              <a:ext cx="36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len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45"/>
            <p:cNvSpPr txBox="1"/>
            <p:nvPr/>
          </p:nvSpPr>
          <p:spPr>
            <a:xfrm>
              <a:off x="3120" y="1665"/>
              <a:ext cx="359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used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6" name="Google Shape;396;p45"/>
            <p:cNvCxnSpPr/>
            <p:nvPr/>
          </p:nvCxnSpPr>
          <p:spPr>
            <a:xfrm rot="10800000">
              <a:off x="3151" y="1704"/>
              <a:ext cx="0" cy="2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45"/>
            <p:cNvSpPr txBox="1"/>
            <p:nvPr/>
          </p:nvSpPr>
          <p:spPr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Options (variable length)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8" name="Google Shape;398;p45"/>
          <p:cNvSpPr txBox="1"/>
          <p:nvPr/>
        </p:nvSpPr>
        <p:spPr>
          <a:xfrm>
            <a:off x="1701800" y="1431925"/>
            <a:ext cx="22875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URG: urgent data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(generally not used)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2471739" y="2155825"/>
            <a:ext cx="1470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ACK: ACK #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1652589" y="3022600"/>
            <a:ext cx="2270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PSH: push data now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2000251" y="3632201"/>
            <a:ext cx="1979613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RST, SYN, FIN: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connection estab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(setup, teardown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commands)</a:t>
            </a:r>
            <a:endParaRPr/>
          </a:p>
        </p:txBody>
      </p:sp>
      <p:cxnSp>
        <p:nvCxnSpPr>
          <p:cNvPr id="402" name="Google Shape;402;p45"/>
          <p:cNvCxnSpPr/>
          <p:nvPr/>
        </p:nvCxnSpPr>
        <p:spPr>
          <a:xfrm>
            <a:off x="3895726" y="1800226"/>
            <a:ext cx="1495425" cy="9620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3867151" y="2476501"/>
            <a:ext cx="1647825" cy="3524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5"/>
          <p:cNvCxnSpPr/>
          <p:nvPr/>
        </p:nvCxnSpPr>
        <p:spPr>
          <a:xfrm flipH="1" rot="10800000">
            <a:off x="3876676" y="2828925"/>
            <a:ext cx="1838325" cy="45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5"/>
          <p:cNvSpPr/>
          <p:nvPr/>
        </p:nvSpPr>
        <p:spPr>
          <a:xfrm>
            <a:off x="3914776" y="3105150"/>
            <a:ext cx="2314575" cy="704850"/>
          </a:xfrm>
          <a:custGeom>
            <a:rect b="b" l="l" r="r" t="t"/>
            <a:pathLst>
              <a:path extrusionOk="0" h="444" w="1458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 txBox="1"/>
          <p:nvPr/>
        </p:nvSpPr>
        <p:spPr>
          <a:xfrm>
            <a:off x="8963025" y="3013075"/>
            <a:ext cx="1347788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 bytes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rcvr willing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accept</a:t>
            </a:r>
            <a:endParaRPr/>
          </a:p>
        </p:txBody>
      </p:sp>
      <p:sp>
        <p:nvSpPr>
          <p:cNvPr id="407" name="Google Shape;407;p45"/>
          <p:cNvSpPr txBox="1"/>
          <p:nvPr/>
        </p:nvSpPr>
        <p:spPr>
          <a:xfrm>
            <a:off x="8656638" y="1527176"/>
            <a:ext cx="18208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bytes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(not segments!)</a:t>
            </a: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2519363" y="4965700"/>
            <a:ext cx="13525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(as in UDP)</a:t>
            </a:r>
            <a:endParaRPr/>
          </a:p>
        </p:txBody>
      </p:sp>
      <p:cxnSp>
        <p:nvCxnSpPr>
          <p:cNvPr id="409" name="Google Shape;409;p45"/>
          <p:cNvCxnSpPr/>
          <p:nvPr/>
        </p:nvCxnSpPr>
        <p:spPr>
          <a:xfrm flipH="1" rot="10800000">
            <a:off x="3790951" y="3429000"/>
            <a:ext cx="2105025" cy="198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rot="10800000">
            <a:off x="8210551" y="3019426"/>
            <a:ext cx="809625" cy="4667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 flipH="1">
            <a:off x="8143875" y="1724026"/>
            <a:ext cx="552450" cy="8858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5"/>
          <p:cNvCxnSpPr/>
          <p:nvPr/>
        </p:nvCxnSpPr>
        <p:spPr>
          <a:xfrm flipH="1">
            <a:off x="8105775" y="1714501"/>
            <a:ext cx="571500" cy="5238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</a:t>
            </a:r>
            <a:endParaRPr/>
          </a:p>
        </p:txBody>
      </p: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1846263" y="1433514"/>
            <a:ext cx="8153400" cy="435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String1, String2 (Optional settings):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Sub protocol categories inside the protocol.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Look for a protocol and then click on the "+" character.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solidFill>
                  <a:schemeClr val="dk1"/>
                </a:solidFill>
              </a:rPr>
              <a:t>tcp.srcport == 80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solidFill>
                  <a:schemeClr val="dk1"/>
                </a:solidFill>
              </a:rPr>
              <a:t>tcp.flags == 2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SYN packet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Tcp.flags.syn==1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solidFill>
                  <a:schemeClr val="dk1"/>
                </a:solidFill>
              </a:rPr>
              <a:t>tcp.flags == 18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SYN/ACK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solidFill>
                  <a:schemeClr val="dk1"/>
                </a:solidFill>
              </a:rPr>
              <a:t>Note of TCP Flag field: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2" marL="1143000" rtl="0" algn="l">
              <a:spcBef>
                <a:spcPts val="320"/>
              </a:spcBef>
              <a:spcAft>
                <a:spcPts val="0"/>
              </a:spcAft>
              <a:buClr>
                <a:srgbClr val="7030A0"/>
              </a:buClr>
              <a:buSzPts val="16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0" name="Google Shape;420;p4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350" y="2838451"/>
            <a:ext cx="5005388" cy="371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4500" y="5730876"/>
            <a:ext cx="1276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Filter Expressions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1981201" y="1524000"/>
            <a:ext cx="5230813" cy="3430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snmp || dns || icmp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Display the SNMP or DNS or ICMP traffics.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tcp.port == 25	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Display packets with TCP source or destination port 25.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tcp.flags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Display packets having a TCP flags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tcp.flags.syn == 0x02	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Display packets with a TCP SYN flag.</a:t>
            </a:r>
            <a:br>
              <a:rPr lang="en-US" sz="2400"/>
            </a:br>
            <a:r>
              <a:rPr lang="en-US" sz="2400"/>
              <a:t>	</a:t>
            </a:r>
            <a:endParaRPr/>
          </a:p>
        </p:txBody>
      </p:sp>
      <p:sp>
        <p:nvSpPr>
          <p:cNvPr id="430" name="Google Shape;430;p4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450" y="1322388"/>
            <a:ext cx="36385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 txBox="1"/>
          <p:nvPr/>
        </p:nvSpPr>
        <p:spPr>
          <a:xfrm>
            <a:off x="1903414" y="4838700"/>
            <a:ext cx="82894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If the filter syntax is correct, it will be highlighted in green,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otherwise if there is a syntax mistake it will be highlighted in red.</a:t>
            </a:r>
            <a:endParaRPr/>
          </a:p>
        </p:txBody>
      </p:sp>
      <p:pic>
        <p:nvPicPr>
          <p:cNvPr descr="wireshark display filter example" id="433" name="Google Shape;4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8" y="5640389"/>
            <a:ext cx="39814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shark display filter example" id="434" name="Google Shape;43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1789" y="6000751"/>
            <a:ext cx="40100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 txBox="1"/>
          <p:nvPr/>
        </p:nvSpPr>
        <p:spPr>
          <a:xfrm>
            <a:off x="7141754" y="5556250"/>
            <a:ext cx="2021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Correct syntax</a:t>
            </a:r>
            <a:endParaRPr/>
          </a:p>
        </p:txBody>
      </p:sp>
      <p:sp>
        <p:nvSpPr>
          <p:cNvPr id="436" name="Google Shape;436;p47"/>
          <p:cNvSpPr txBox="1"/>
          <p:nvPr/>
        </p:nvSpPr>
        <p:spPr>
          <a:xfrm>
            <a:off x="7209087" y="5908675"/>
            <a:ext cx="1885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Wrong syntax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Save Filtered Packets After Using Display Filter</a:t>
            </a:r>
            <a:endParaRPr/>
          </a:p>
        </p:txBody>
      </p:sp>
      <p:sp>
        <p:nvSpPr>
          <p:cNvPr id="443" name="Google Shape;443;p48"/>
          <p:cNvSpPr txBox="1"/>
          <p:nvPr>
            <p:ph idx="1" type="body"/>
          </p:nvPr>
        </p:nvSpPr>
        <p:spPr>
          <a:xfrm>
            <a:off x="1981200" y="1524000"/>
            <a:ext cx="8153400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We can also save all filtered packets in text file for further analysis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Operation:</a:t>
            </a:r>
            <a:endParaRPr/>
          </a:p>
        </p:txBody>
      </p:sp>
      <p:sp>
        <p:nvSpPr>
          <p:cNvPr id="444" name="Google Shape;444;p4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426" y="2008189"/>
            <a:ext cx="51403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8"/>
          <p:cNvSpPr txBox="1"/>
          <p:nvPr/>
        </p:nvSpPr>
        <p:spPr>
          <a:xfrm>
            <a:off x="1785938" y="2982914"/>
            <a:ext cx="356076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File🡪Export packet dissections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🡪as “plain text”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79F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1). In “packet range” option, select “Displayed”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79F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2). In choose “summary line” or “detail” </a:t>
            </a:r>
            <a:endParaRPr sz="1600">
              <a:solidFill>
                <a:srgbClr val="00279F"/>
              </a:solidFill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79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447" name="Google Shape;4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7914" y="2760664"/>
            <a:ext cx="4510087" cy="409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Protocol Hierarchy</a:t>
            </a:r>
            <a:endParaRPr/>
          </a:p>
        </p:txBody>
      </p:sp>
      <p:pic>
        <p:nvPicPr>
          <p:cNvPr id="454" name="Google Shape;4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1" y="1112838"/>
            <a:ext cx="6372225" cy="552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Protocol Hierarchy</a:t>
            </a:r>
            <a:endParaRPr/>
          </a:p>
        </p:txBody>
      </p:sp>
      <p:pic>
        <p:nvPicPr>
          <p:cNvPr id="461" name="Google Shape;4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143001"/>
            <a:ext cx="687705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 TCP Stream</a:t>
            </a:r>
            <a:endParaRPr/>
          </a:p>
        </p:txBody>
      </p:sp>
      <p:pic>
        <p:nvPicPr>
          <p:cNvPr id="468" name="Google Shape;4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1" y="1676400"/>
            <a:ext cx="5605463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 TCP Stream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50" y="1711326"/>
            <a:ext cx="6838950" cy="49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2"/>
          <p:cNvSpPr txBox="1"/>
          <p:nvPr/>
        </p:nvSpPr>
        <p:spPr>
          <a:xfrm>
            <a:off x="2133600" y="1295401"/>
            <a:ext cx="7315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 - stuff you sent       blue - stuff you get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Tcpdump example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981200" y="3244851"/>
            <a:ext cx="8229600" cy="28495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01:46:28.808262 IP danjo.CS.Berkeley.EDU.ssh &gt; adsl-69-228-230-7.dsl.pltn13.pacbell.net.2481: . 2513546054:2513547434(1380) ack 1268355216 win 12816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01:46:28.808271 IP danjo.CS.Berkeley.EDU.ssh &gt; adsl-69-228-230-7.dsl.pltn13.pacbell.net.2481: P 1380:2128(748) ack 1 win 12816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01:46:28.808276 IP danjo.CS.Berkeley.EDU.ssh &gt; adsl-69-228-230-7.dsl.pltn13.pacbell.net.2481: . 2128:3508(1380) ack 1 win 12816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01:46:28.890021 IP adsl-69-228-230-7.dsl.pltn13.pacbell.net.2481 &gt; danjo.CS.Berkeley.EDU.ssh: P 1:49(48) ack 1380 win 16560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981200" y="1371600"/>
            <a:ext cx="8305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tcpdump on a Unix machine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few lines of the output: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out/in Single TCP Stream</a:t>
            </a:r>
            <a:endParaRPr/>
          </a:p>
        </p:txBody>
      </p:sp>
      <p:sp>
        <p:nvSpPr>
          <p:cNvPr id="482" name="Google Shape;482;p53"/>
          <p:cNvSpPr txBox="1"/>
          <p:nvPr>
            <p:ph idx="1" type="body"/>
          </p:nvPr>
        </p:nvSpPr>
        <p:spPr>
          <a:xfrm>
            <a:off x="2133600" y="838200"/>
            <a:ext cx="8153400" cy="1236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When click “filter out this TCP stream” in previous page’s box, new filter string will contain like: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http and !(tcp.stream eq 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So, if you use “tcp.stream eq 5” as filter string, you keep this HTTP session</a:t>
            </a:r>
            <a:endParaRPr/>
          </a:p>
        </p:txBody>
      </p:sp>
      <p:sp>
        <p:nvSpPr>
          <p:cNvPr id="483" name="Google Shape;483;p5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667000"/>
            <a:ext cx="5640387" cy="3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Expert Info</a:t>
            </a:r>
            <a:endParaRPr/>
          </a:p>
        </p:txBody>
      </p:sp>
      <p:pic>
        <p:nvPicPr>
          <p:cNvPr id="490" name="Google Shape;49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066800"/>
            <a:ext cx="57626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Expert Info</a:t>
            </a:r>
            <a:endParaRPr/>
          </a:p>
        </p:txBody>
      </p:sp>
      <p:pic>
        <p:nvPicPr>
          <p:cNvPr id="496" name="Google Shape;4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1843089"/>
            <a:ext cx="84772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Conversations</a:t>
            </a:r>
            <a:endParaRPr/>
          </a:p>
        </p:txBody>
      </p:sp>
      <p:pic>
        <p:nvPicPr>
          <p:cNvPr id="502" name="Google Shape;50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1" y="1295401"/>
            <a:ext cx="5889625" cy="511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Conversations</a:t>
            </a:r>
            <a:endParaRPr/>
          </a:p>
        </p:txBody>
      </p:sp>
      <p:pic>
        <p:nvPicPr>
          <p:cNvPr id="508" name="Google Shape;50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39" y="1547813"/>
            <a:ext cx="72675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the “Copy” button to copy all text into clipboard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Then, you can analyze this text file to get what statistics you want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15" name="Google Shape;515;p5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763" y="2082800"/>
            <a:ext cx="6153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EndPoint Statistics</a:t>
            </a:r>
            <a:endParaRPr/>
          </a:p>
        </p:txBody>
      </p:sp>
      <p:sp>
        <p:nvSpPr>
          <p:cNvPr id="522" name="Google Shape;522;p59"/>
          <p:cNvSpPr txBox="1"/>
          <p:nvPr>
            <p:ph idx="1" type="body"/>
          </p:nvPr>
        </p:nvSpPr>
        <p:spPr>
          <a:xfrm>
            <a:off x="1981200" y="1514475"/>
            <a:ext cx="8153400" cy="43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Menu “statistics” 🡪 “endpoint list” 🡪 “TCP”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You can sort by field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“Tx” : transmit     “Rx” : receive</a:t>
            </a:r>
            <a:endParaRPr/>
          </a:p>
        </p:txBody>
      </p:sp>
      <p:sp>
        <p:nvSpPr>
          <p:cNvPr id="523" name="Google Shape;523;p5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263" y="2012950"/>
            <a:ext cx="5262562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EndPoint Statistics</a:t>
            </a:r>
            <a:endParaRPr/>
          </a:p>
        </p:txBody>
      </p:sp>
      <p:sp>
        <p:nvSpPr>
          <p:cNvPr id="530" name="Google Shape;530;p60"/>
          <p:cNvSpPr txBox="1"/>
          <p:nvPr>
            <p:ph idx="1" type="body"/>
          </p:nvPr>
        </p:nvSpPr>
        <p:spPr>
          <a:xfrm>
            <a:off x="1981200" y="1419226"/>
            <a:ext cx="8153400" cy="435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the “Copy” button to copy all text into clipboard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Then, you can analyze this text file to get what statistics you want</a:t>
            </a:r>
            <a:endParaRPr/>
          </a:p>
        </p:txBody>
      </p:sp>
      <p:sp>
        <p:nvSpPr>
          <p:cNvPr id="531" name="Google Shape;531;p6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975" y="2241551"/>
            <a:ext cx="5322888" cy="303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Graphs</a:t>
            </a:r>
            <a:endParaRPr/>
          </a:p>
        </p:txBody>
      </p:sp>
      <p:pic>
        <p:nvPicPr>
          <p:cNvPr id="538" name="Google Shape;53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8" y="1295400"/>
            <a:ext cx="6062662" cy="525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Graphs</a:t>
            </a:r>
            <a:endParaRPr/>
          </a:p>
        </p:txBody>
      </p:sp>
      <p:sp>
        <p:nvSpPr>
          <p:cNvPr id="544" name="Google Shape;544;p62"/>
          <p:cNvSpPr txBox="1"/>
          <p:nvPr/>
        </p:nvSpPr>
        <p:spPr>
          <a:xfrm>
            <a:off x="2293939" y="4497388"/>
            <a:ext cx="563070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“displayed packet” option could let you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flow of packets shown up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example, only display http traffic, then show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flow to analyze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341438"/>
            <a:ext cx="2743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661319" y="2971800"/>
            <a:ext cx="82296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01:46:28.808262 IP danjo.CS.Berkeley.EDU.ssh &gt;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adsl-69-228-230-7.dsl.pltn13.pacbell.net.2481: . 2513546054:2513547434(1380) ack 1268355216 win 12816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10800000">
            <a:off x="1828800" y="2971800"/>
            <a:ext cx="2057400" cy="457200"/>
          </a:xfrm>
          <a:prstGeom prst="wedgeRectCallout">
            <a:avLst>
              <a:gd fmla="val -49384" name="adj1"/>
              <a:gd fmla="val 213194" name="adj2"/>
            </a:avLst>
          </a:prstGeom>
          <a:solidFill>
            <a:schemeClr val="accent1">
              <a:alpha val="2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828800" y="29718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276600" y="1905001"/>
            <a:ext cx="137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3865562" y="1905000"/>
            <a:ext cx="2809876" cy="1524000"/>
            <a:chOff x="1475" y="1200"/>
            <a:chExt cx="1770" cy="960"/>
          </a:xfrm>
        </p:grpSpPr>
        <p:sp>
          <p:nvSpPr>
            <p:cNvPr id="99" name="Google Shape;99;p18"/>
            <p:cNvSpPr/>
            <p:nvPr/>
          </p:nvSpPr>
          <p:spPr>
            <a:xfrm rot="10800000">
              <a:off x="1488" y="1872"/>
              <a:ext cx="192" cy="288"/>
            </a:xfrm>
            <a:prstGeom prst="wedgeRectCallout">
              <a:avLst>
                <a:gd fmla="val -620838" name="adj1"/>
                <a:gd fmla="val 213190" name="adj2"/>
              </a:avLst>
            </a:prstGeom>
            <a:solidFill>
              <a:schemeClr val="accent1">
                <a:alpha val="2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1475" y="1850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2112" y="1200"/>
              <a:ext cx="113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is an IP packet</a:t>
              </a:r>
              <a:endParaRPr/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4183062" y="2170113"/>
            <a:ext cx="3994151" cy="1258888"/>
            <a:chOff x="1675" y="1367"/>
            <a:chExt cx="2516" cy="793"/>
          </a:xfrm>
        </p:grpSpPr>
        <p:sp>
          <p:nvSpPr>
            <p:cNvPr id="103" name="Google Shape;103;p18"/>
            <p:cNvSpPr/>
            <p:nvPr/>
          </p:nvSpPr>
          <p:spPr>
            <a:xfrm rot="10800000">
              <a:off x="1680" y="1872"/>
              <a:ext cx="1728" cy="288"/>
            </a:xfrm>
            <a:prstGeom prst="wedgeRectCallout">
              <a:avLst>
                <a:gd fmla="val -24542" name="adj1"/>
                <a:gd fmla="val 213190" name="adj2"/>
              </a:avLst>
            </a:prstGeom>
            <a:solidFill>
              <a:schemeClr val="accent1">
                <a:alpha val="2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1675" y="1850"/>
              <a:ext cx="17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2799" y="1367"/>
              <a:ext cx="139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host name</a:t>
              </a:r>
              <a:endParaRPr/>
            </a:p>
          </p:txBody>
        </p:sp>
      </p:grpSp>
      <p:sp>
        <p:nvSpPr>
          <p:cNvPr id="106" name="Google Shape;106;p18"/>
          <p:cNvSpPr/>
          <p:nvPr/>
        </p:nvSpPr>
        <p:spPr>
          <a:xfrm rot="10800000">
            <a:off x="6858000" y="2971800"/>
            <a:ext cx="533400" cy="457200"/>
          </a:xfrm>
          <a:prstGeom prst="wedgeRectCallout">
            <a:avLst>
              <a:gd fmla="val -171431" name="adj1"/>
              <a:gd fmla="val 206944" name="adj2"/>
            </a:avLst>
          </a:prstGeom>
          <a:solidFill>
            <a:schemeClr val="accent1">
              <a:alpha val="2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858000" y="2971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43556" y="1696025"/>
            <a:ext cx="2212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port number (22)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1801812" y="3413126"/>
            <a:ext cx="4675188" cy="1725613"/>
            <a:chOff x="175" y="2150"/>
            <a:chExt cx="2945" cy="1087"/>
          </a:xfrm>
        </p:grpSpPr>
        <p:sp>
          <p:nvSpPr>
            <p:cNvPr id="110" name="Google Shape;110;p18"/>
            <p:cNvSpPr/>
            <p:nvPr/>
          </p:nvSpPr>
          <p:spPr>
            <a:xfrm rot="10800000">
              <a:off x="192" y="2160"/>
              <a:ext cx="2928" cy="192"/>
            </a:xfrm>
            <a:prstGeom prst="wedgeRectCallout">
              <a:avLst>
                <a:gd fmla="val 14139" name="adj1"/>
                <a:gd fmla="val -397917" name="adj2"/>
              </a:avLst>
            </a:prstGeom>
            <a:solidFill>
              <a:schemeClr val="accent1">
                <a:alpha val="2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175" y="2150"/>
              <a:ext cx="29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480" y="3024"/>
              <a:ext cx="127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Destination host name</a:t>
              </a:r>
              <a:endParaRPr/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5257799" y="3333751"/>
            <a:ext cx="2197100" cy="1765300"/>
            <a:chOff x="2352" y="2100"/>
            <a:chExt cx="1384" cy="1112"/>
          </a:xfrm>
        </p:grpSpPr>
        <p:sp>
          <p:nvSpPr>
            <p:cNvPr id="114" name="Google Shape;114;p18"/>
            <p:cNvSpPr/>
            <p:nvPr/>
          </p:nvSpPr>
          <p:spPr>
            <a:xfrm rot="10800000">
              <a:off x="3168" y="2112"/>
              <a:ext cx="336" cy="240"/>
            </a:xfrm>
            <a:prstGeom prst="wedgeRectCallout">
              <a:avLst>
                <a:gd fmla="val 75000" name="adj1"/>
                <a:gd fmla="val -329167" name="adj2"/>
              </a:avLst>
            </a:prstGeom>
            <a:solidFill>
              <a:schemeClr val="accent1">
                <a:alpha val="2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3150" y="2100"/>
              <a:ext cx="33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2352" y="2999"/>
              <a:ext cx="1384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Destination port number</a:t>
              </a:r>
              <a:endParaRPr/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1938261" y="3422649"/>
            <a:ext cx="7024688" cy="1882775"/>
            <a:chOff x="375" y="2300"/>
            <a:chExt cx="4425" cy="1186"/>
          </a:xfrm>
        </p:grpSpPr>
        <p:sp>
          <p:nvSpPr>
            <p:cNvPr id="118" name="Google Shape;118;p18"/>
            <p:cNvSpPr/>
            <p:nvPr/>
          </p:nvSpPr>
          <p:spPr>
            <a:xfrm rot="10800000">
              <a:off x="384" y="2304"/>
              <a:ext cx="4416" cy="240"/>
            </a:xfrm>
            <a:prstGeom prst="wedgeRectCallout">
              <a:avLst>
                <a:gd fmla="val 1583" name="adj1"/>
                <a:gd fmla="val -369583" name="adj2"/>
              </a:avLst>
            </a:prstGeom>
            <a:solidFill>
              <a:schemeClr val="accent1">
                <a:alpha val="2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375" y="2300"/>
              <a:ext cx="441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600"/>
                <a:buFont typeface="Noto Sans Symbols"/>
                <a:buNone/>
              </a:pPr>
              <a:r>
                <a:t/>
              </a:r>
              <a:endParaRPr b="0" i="0" sz="16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1776" y="3273"/>
              <a:ext cx="1429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TCP specific information</a:t>
              </a:r>
              <a:endParaRPr/>
            </a:p>
          </p:txBody>
        </p:sp>
      </p:grpSp>
      <p:sp>
        <p:nvSpPr>
          <p:cNvPr id="121" name="Google Shape;121;p18"/>
          <p:cNvSpPr/>
          <p:nvPr/>
        </p:nvSpPr>
        <p:spPr>
          <a:xfrm>
            <a:off x="1814513" y="5576888"/>
            <a:ext cx="8305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output formats for different packet types</a:t>
            </a:r>
            <a:endParaRPr b="0" i="1" sz="2400" u="none" cap="none" strike="noStrike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What does a line convey?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Graphs</a:t>
            </a:r>
            <a:endParaRPr/>
          </a:p>
        </p:txBody>
      </p:sp>
      <p:pic>
        <p:nvPicPr>
          <p:cNvPr id="551" name="Google Shape;5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650" y="1471613"/>
            <a:ext cx="8185150" cy="422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HTTP </a:t>
            </a:r>
            <a:endParaRPr/>
          </a:p>
        </p:txBody>
      </p:sp>
      <p:pic>
        <p:nvPicPr>
          <p:cNvPr id="557" name="Google Shape;55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7" y="692943"/>
            <a:ext cx="6296025" cy="54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HTTP Objects</a:t>
            </a:r>
            <a:endParaRPr/>
          </a:p>
        </p:txBody>
      </p:sp>
      <p:pic>
        <p:nvPicPr>
          <p:cNvPr id="563" name="Google Shape;56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1600201"/>
            <a:ext cx="78676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HTTP Analysis</a:t>
            </a:r>
            <a:endParaRPr/>
          </a:p>
        </p:txBody>
      </p:sp>
      <p:pic>
        <p:nvPicPr>
          <p:cNvPr id="569" name="Google Shape;56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295401"/>
            <a:ext cx="6667500" cy="51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HTTP Analysis – Load Distribution</a:t>
            </a:r>
            <a:endParaRPr/>
          </a:p>
        </p:txBody>
      </p:sp>
      <p:pic>
        <p:nvPicPr>
          <p:cNvPr id="575" name="Google Shape;57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409701"/>
            <a:ext cx="2971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7"/>
          <p:cNvSpPr txBox="1"/>
          <p:nvPr/>
        </p:nvSpPr>
        <p:spPr>
          <a:xfrm>
            <a:off x="1831976" y="2600326"/>
            <a:ext cx="42354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Click “Create Stat”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You can add “filter” to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279F"/>
                </a:solidFill>
                <a:latin typeface="Batang"/>
                <a:ea typeface="Batang"/>
                <a:cs typeface="Batang"/>
                <a:sym typeface="Batang"/>
              </a:rPr>
              <a:t>Show selected traffic</a:t>
            </a:r>
            <a:endParaRPr/>
          </a:p>
        </p:txBody>
      </p:sp>
      <p:pic>
        <p:nvPicPr>
          <p:cNvPr id="577" name="Google Shape;57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25" y="2146301"/>
            <a:ext cx="41910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HTTP Analysis – Packet Counter</a:t>
            </a:r>
            <a:endParaRPr/>
          </a:p>
        </p:txBody>
      </p:sp>
      <p:pic>
        <p:nvPicPr>
          <p:cNvPr id="583" name="Google Shape;58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495426"/>
            <a:ext cx="38862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WireShark Performance</a:t>
            </a:r>
            <a:endParaRPr/>
          </a:p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Don’t use capture filters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Increase your read buffer size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Don’t update the screen dynamically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Get a faster computer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a TAP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Don’t resolve names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On-line Wireshark Trace Files</a:t>
            </a:r>
            <a:endParaRPr/>
          </a:p>
        </p:txBody>
      </p:sp>
      <p:sp>
        <p:nvSpPr>
          <p:cNvPr id="596" name="Google Shape;596;p7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Public available .pcap files: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http://www.netresec.com/?page=PcapFiles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http://www.tp.org/jay/nwanalysis/traces/Lab%20Trace%20Files/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Wiki Sample capture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https://wiki.wireshark.org/SampleCaptures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7" name="Google Shape;597;p7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Trace File and Questions</a:t>
            </a:r>
            <a:endParaRPr/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Network Forensic Puzzle Contests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http://forensicscontest.com/2010/02/03/puzzle-4-the-curious-mr-x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SharkFest'15 Packet Challenge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https://sharkfest.wireshark.org/assets/presentations15/packetchallenge.zip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4" name="Google Shape;604;p7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Output from Tshark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981200" y="1371600"/>
            <a:ext cx="8229600" cy="510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1190003744.940437 61.184.241.230 -&gt; 128.32.48.169 SSH Encrypted request packet len=48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1190003744.940916 128.32.48.169 -&gt; 61.184.241.230 SSH Encrypted response packet len=48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1190003744.955764 61.184.241.230 -&gt; 128.32.48.169 TCP 6943 &gt; ssh [ACK] Seq=48 Ack=48 Win=65514 Len=0 TSV=445871583 TSER=632535493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1190003745.035678 61.184.241.230 -&gt; 128.32.48.169 SSH Encrypted request packet len=48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1190003745.036004 128.32.48.169 -&gt; 61.184.241.230 SSH Encrypted response packet len=48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/>
              <a:t>1190003745.050970 61.184.241.230 -&gt; 128.32.48.169 TCP 6943 &gt; ssh [ACK] Seq=96 Ack=96 Win=65514 Len=0 TSV=445871583 TSER=632535502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1 – Basic Run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019300" y="914400"/>
            <a:ext cx="8153400" cy="435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Syntax: 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i="1" lang="en-US"/>
              <a:t>tcpdump [options] [filter expression]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Unfortunately, Eustis machine does not allow normal users to run tcpdump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$ sudo tcpdump –i eth0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Sudo command allows you to run tcpdump in root previlege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On your own Unix machine, you can run it using “sudo” or directly run “tcpdump” if you have root previliege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Observe the output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We are often not interested in all packets flowing through the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filters to capture only packets of interest to 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2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udp packets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“udp”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AutoNum type="arabicPeriod"/>
            </a:pPr>
            <a:r>
              <a:rPr lang="en-US"/>
              <a:t>Capture only tcp packets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Char char="•"/>
            </a:pPr>
            <a:r>
              <a:rPr lang="en-US"/>
              <a:t>tcpdump “tcp”</a:t>
            </a:r>
            <a:endParaRPr/>
          </a:p>
          <a:p>
            <a:pPr indent="-4064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406400" lvl="0" marL="6096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55600" lvl="1" marL="990600" rtl="0" algn="l"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