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306" r:id="rId3"/>
    <p:sldId id="307" r:id="rId4"/>
    <p:sldId id="308" r:id="rId5"/>
    <p:sldId id="309" r:id="rId6"/>
    <p:sldId id="273" r:id="rId7"/>
    <p:sldId id="274" r:id="rId8"/>
    <p:sldId id="292" r:id="rId9"/>
    <p:sldId id="293" r:id="rId10"/>
    <p:sldId id="294" r:id="rId11"/>
    <p:sldId id="265" r:id="rId12"/>
    <p:sldId id="260" r:id="rId13"/>
    <p:sldId id="271" r:id="rId14"/>
    <p:sldId id="269" r:id="rId15"/>
    <p:sldId id="267" r:id="rId16"/>
    <p:sldId id="268" r:id="rId17"/>
    <p:sldId id="276" r:id="rId18"/>
    <p:sldId id="278" r:id="rId19"/>
    <p:sldId id="298" r:id="rId20"/>
    <p:sldId id="295" r:id="rId21"/>
    <p:sldId id="279" r:id="rId22"/>
    <p:sldId id="296" r:id="rId23"/>
    <p:sldId id="270" r:id="rId24"/>
    <p:sldId id="297" r:id="rId25"/>
    <p:sldId id="280" r:id="rId26"/>
    <p:sldId id="277" r:id="rId27"/>
    <p:sldId id="287" r:id="rId28"/>
    <p:sldId id="261" r:id="rId29"/>
    <p:sldId id="262" r:id="rId30"/>
    <p:sldId id="263" r:id="rId31"/>
    <p:sldId id="299" r:id="rId32"/>
    <p:sldId id="264" r:id="rId33"/>
    <p:sldId id="300" r:id="rId34"/>
    <p:sldId id="256" r:id="rId35"/>
    <p:sldId id="288" r:id="rId36"/>
    <p:sldId id="289" r:id="rId37"/>
    <p:sldId id="290" r:id="rId38"/>
    <p:sldId id="291" r:id="rId39"/>
    <p:sldId id="301" r:id="rId40"/>
    <p:sldId id="302" r:id="rId41"/>
    <p:sldId id="303" r:id="rId42"/>
    <p:sldId id="304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3431" autoAdjust="0"/>
  </p:normalViewPr>
  <p:slideViewPr>
    <p:cSldViewPr snapToGrid="0" snapToObjects="1">
      <p:cViewPr varScale="1">
        <p:scale>
          <a:sx n="69" d="100"/>
          <a:sy n="69" d="100"/>
        </p:scale>
        <p:origin x="12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AD5AB-4355-49B7-9FDF-B3234666BC1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D779-5515-4948-9992-6F98F3A3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0FAA-561A-DC4F-6A53-6B23F4CF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925FE-D56A-49A7-9710-9F6CB701E6EF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B60D-D509-24AA-4207-D6C7AE8E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6EBA2-44EF-A4C4-7C89-81683AB9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8084C-C427-4209-A20D-69F71F5CDF5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0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CC3B-D4A4-052A-19EF-01524500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692D6-A2B5-410A-A636-6586F5C0BF6E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BE32-2F5F-BE0F-CC52-0ED08B77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6050-294D-9691-8126-6770842A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AFDB6-F329-497F-9334-551AB62C239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35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2CF27-F009-5750-D2DD-21736FEE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27476-C02E-49AF-9203-3BEBE381F950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F3C4-C9AA-BE6D-5F0A-54191A02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08E8-8CCB-0AC0-8215-3ACB607D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134B1-CD7F-412C-A282-5AB6D3DCB15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5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D98B82-3195-D5C7-D694-C3117072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9CF21-80AE-4A49-AA11-9C5B6A54132D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296D59-710D-A02B-9014-C7E2CE62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B543EB-B2A2-D9CF-B74C-7F58B6F3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593AB-C213-4EE3-8C0E-C3D626C6A4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6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C2E91A6-5912-A2A1-8B62-127EADEF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5933B-1333-4D3C-A1DF-0C4AD5D133BE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7989AFA-ED2C-2625-8B08-626BF444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F0098E-3E51-084C-F2E3-C8C87584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D36B1-686C-41CF-BAB3-7C62A38EC4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1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2CBFDDA-CB7F-71D5-DBAB-9D549903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05ACD-74EB-412D-BC63-AEF1A847D21D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4F709C-665A-2C68-F8E2-5C037060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87F0A6F-07C5-790B-CE58-2C2AA203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464B2-FBB3-4ABF-80E2-2ABF2B700F6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04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2F7592-6FE8-1A4E-DF2E-5570F5E7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3DA4A-3ED2-4C9A-9414-899C28B44EF2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084885-7E0A-5B19-71BE-2AC07C5E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F35591-7BEB-A59D-4A3A-9DA2C100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B1F7F-8F6F-4843-B92B-9BC8848BECD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05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B9473E-5AF1-4995-75B1-1ACCEEB5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7AA18-4B13-4CAB-BF59-AC645210960B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E21FC0-E813-5BE0-1A8C-FBD468B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55D9C7-AC5F-9054-F616-2C09AA11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0B4B4-3326-46F0-90CA-FF91C99E807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7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1024D3-8D25-442C-749D-FF3A076D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DA8CE-BD33-4FEC-8CA3-0777746F892A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CD96C9-FC45-8D96-757C-2591EE6D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31E31A-0FB6-4686-454A-74570BD7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62FCD-C3D9-4F16-86AB-4627D572536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34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7362-F58E-B8B1-CCB8-3C88385D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E8E8-8BF4-453D-BAE5-C01E7851BB22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C658-D073-34A1-CBC9-570B43E2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F954-A39C-F4C3-D90C-FBCE28EC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5EF1-1CCB-4B8E-8CC9-C5298A6E8D3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05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CA6E1-9B66-0FA7-A27E-927F7824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6D57-B023-49F8-8818-E55EDABC5CC1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A822-7F9F-6D1D-855F-64F0B75B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EFFF-4476-73BC-A268-BFF1592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3DDD8-2C31-45FA-9863-8B24B14A525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3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82F0D53-D449-61C4-79E7-C5382234C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73074F-E552-4BEB-70AB-274CF16B3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B0A2C-00D1-DA6B-8632-19724B363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5E2096-7457-4ED6-9115-C136267555B0}" type="datetimeFigureOut">
              <a:rPr lang="en-IN"/>
              <a:pPr>
                <a:defRPr/>
              </a:pPr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E20E-5969-BF0A-D9BA-1B1ED4A75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91E3-CA11-68E3-EF9E-ED53A7A3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F4626C7-E940-4234-8653-DD3C72DCD0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0384" y="5380725"/>
            <a:ext cx="6867330" cy="1156214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A.Sathya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US" sz="1400" dirty="0"/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804" y="1593129"/>
            <a:ext cx="7777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355     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 Professional Certification </a:t>
            </a:r>
          </a:p>
        </p:txBody>
      </p:sp>
    </p:spTree>
    <p:extLst>
      <p:ext uri="{BB962C8B-B14F-4D97-AF65-F5344CB8AC3E}">
        <p14:creationId xmlns:p14="http://schemas.microsoft.com/office/powerpoint/2010/main" val="71203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500C-A4B8-D448-9102-0F6F00D7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69" y="210686"/>
            <a:ext cx="7886700" cy="382191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Responsibilities of a Data Scientist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C306-1CF0-D06F-0994-8FB2328B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2873"/>
            <a:ext cx="7886700" cy="5006108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Who is a Data Scientist?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Data scientists are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analytical data experts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who possess the technical skills to address complex problems.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They gather, analyze, and interpret vast amounts of data while working with a variety of computer science, mathematics, and statistics-related concepts.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They have a duty to offer perspectives that go beyond statistical analysis.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Data scientist positions are accessible in both the public and private sectors, including finance, consulting, manufacturing, pharmaceuticals, government, and education.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6A82-1A4B-C547-2045-39B31D3E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32691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IN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b="1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Responsibilities of a data scientist</a:t>
            </a:r>
            <a:br>
              <a:rPr lang="en-IN" b="1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996B-032A-B843-2908-83EAAFFD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59" y="783612"/>
            <a:ext cx="8201314" cy="5783442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sz="23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Does a Data Scientist Work?</a:t>
            </a:r>
          </a:p>
          <a:p>
            <a:pPr marL="385763" indent="-385763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Ask the right questions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- To understand the business problem.</a:t>
            </a:r>
          </a:p>
          <a:p>
            <a:pPr marL="385763" indent="-385763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Explore and collect data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- From database, web logs, customer feedback, etc.</a:t>
            </a:r>
          </a:p>
          <a:p>
            <a:pPr marL="385763" indent="-385763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Extract the data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- Transform the data to a standardized format.</a:t>
            </a:r>
          </a:p>
          <a:p>
            <a:pPr marL="385763" indent="-385763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Clean the data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- Remove erroneous values from the data.</a:t>
            </a:r>
          </a:p>
          <a:p>
            <a:pPr marL="385763" indent="-385763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Find and replace missing values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- Check for missing values and replace them with a suitable value (e.g. an average value).</a:t>
            </a:r>
          </a:p>
          <a:p>
            <a:pPr marL="385763" indent="-385763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Normalize data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- Scale the values in a practical range</a:t>
            </a:r>
          </a:p>
          <a:p>
            <a:pPr marL="385763" indent="-385763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Analyze data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, find patterns and make future predictions.</a:t>
            </a:r>
          </a:p>
          <a:p>
            <a:pPr marL="385763" indent="-385763" eaLnBrk="1" fontAlgn="auto" hangingPunct="1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Represent the result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- Present the result with useful insights in a way the "company" can understand.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6121-01E5-3CD1-AD27-A7C622D8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Roles in Data Science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ED73-1ED4-8059-ABCB-EF7A1558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Business Analyst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Database Engineer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Data Analyst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Data Engineer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Data Scientist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Research Scientist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Software Engineer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Statistician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Product Manager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Project Manager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51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0AF-BBEA-011E-91D3-3D14966A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Role of Data Scientist</a:t>
            </a:r>
            <a:br>
              <a:rPr lang="en-IN" dirty="0"/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Case Study: Development of a Recommendation System for a Streaming Platform</a:t>
            </a:r>
            <a:br>
              <a:rPr lang="en-US" sz="2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C287-331B-5998-DC4F-20CFA7FC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56146"/>
            <a:ext cx="8400473" cy="5430982"/>
          </a:xfrm>
        </p:spPr>
        <p:txBody>
          <a:bodyPr>
            <a:normAutofit/>
          </a:bodyPr>
          <a:lstStyle/>
          <a:p>
            <a:pPr marL="0" indent="0" algn="just" defTabSz="914400">
              <a:lnSpc>
                <a:spcPts val="2400"/>
              </a:lnSpc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Analyst (BA): </a:t>
            </a:r>
          </a:p>
          <a:p>
            <a:pPr marL="0" indent="0" algn="just" defTabSz="914400">
              <a:lnSpc>
                <a:spcPts val="24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conducts market research and user surveys  (viewer preferences and behaviors)</a:t>
            </a:r>
          </a:p>
          <a:p>
            <a:pPr marL="0" indent="0" algn="just" defTabSz="914400">
              <a:lnSpc>
                <a:spcPts val="24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identify potential features for the recommendation system</a:t>
            </a:r>
          </a:p>
          <a:p>
            <a:pPr marL="0" indent="0" algn="just" defTabSz="914400">
              <a:lnSpc>
                <a:spcPts val="2400"/>
              </a:lnSpc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 Engineer: </a:t>
            </a:r>
          </a:p>
          <a:p>
            <a:pPr marL="0" indent="0" algn="just" defTabSz="914400">
              <a:lnSpc>
                <a:spcPts val="24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designs the database structure (user profiles, viewing history, and content metadata) </a:t>
            </a:r>
          </a:p>
          <a:p>
            <a:pPr marL="0" indent="0" algn="just" defTabSz="914400">
              <a:lnSpc>
                <a:spcPts val="24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optimize the database ( quick retrieval of personalized recommendations )</a:t>
            </a:r>
          </a:p>
          <a:p>
            <a:pPr marL="0" indent="0" algn="just" defTabSz="914400">
              <a:lnSpc>
                <a:spcPts val="2400"/>
              </a:lnSpc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Analyst: </a:t>
            </a:r>
          </a:p>
          <a:p>
            <a:pPr marL="0" indent="0" algn="just" defTabSz="914400">
              <a:lnSpc>
                <a:spcPts val="24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analyzes user interaction data, such as watch history, ratings, and search queries to identify patterns and trends. </a:t>
            </a:r>
          </a:p>
          <a:p>
            <a:pPr marL="0" indent="0" algn="just" defTabSz="914400">
              <a:lnSpc>
                <a:spcPts val="24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create visualizations and reports(popular genres, viewing habits, and user segments)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6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37B4-BCB9-FE47-AF9E-8606DF42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11"/>
            <a:ext cx="8229600" cy="796780"/>
          </a:xfrm>
        </p:spPr>
        <p:txBody>
          <a:bodyPr/>
          <a:lstStyle/>
          <a:p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Role of Data Scientist(</a:t>
            </a:r>
            <a:r>
              <a:rPr lang="en-IN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Contd</a:t>
            </a:r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A361-719F-D0E5-5B31-3C6D2FB1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6691"/>
            <a:ext cx="8229600" cy="452596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Engineer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Builds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pipelines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(transform user activity data into a usable format )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ntegrate this data with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recommendation engine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 seamless data flow 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Scientist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evelops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algorithms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power the recommendation system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models that factor in user preferences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 contextual information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Research Scientist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xplores advanced recommendation techniques (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or reinforcement learning algorithms) 	</a:t>
            </a: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Improve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accuracy and effectiveness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 the recommendation system.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Software Engineer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evelop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frontend interface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where users receive recommendations. 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ntegrate the recommendation engine's output into the user interface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7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5A33-8BE7-20E7-2880-CA097303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Role of Data Scientist(</a:t>
            </a:r>
            <a:r>
              <a:rPr lang="en-IN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Contd</a:t>
            </a:r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E095-1B43-73B9-DE7A-D79F7C74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71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Statistician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C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onducts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experiments to assess the effectiveness of different recommendation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statistical analysis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measure the impact of personalized suggestions on user engagement and retention.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 Manager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O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versees the recommendation system's development, collaborating with content teams, data scientists, and engineers.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Project Manager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efines project milestones, allocates resources, and coordinates tasks to ensure the timely development and integration of the recommendation system into the streaming platform.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4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5B82-2E77-E0EC-C6E8-611C91B0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Tools for Data Science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914A69-3124-0A9A-D7BA-98E799077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417638"/>
            <a:ext cx="65151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DF51C-0E1B-B618-F649-B19B8BD7C57F}"/>
              </a:ext>
            </a:extLst>
          </p:cNvPr>
          <p:cNvSpPr txBox="1"/>
          <p:nvPr/>
        </p:nvSpPr>
        <p:spPr>
          <a:xfrm>
            <a:off x="1667163" y="5117196"/>
            <a:ext cx="6700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ones with green labels can be done via cloud service.</a:t>
            </a:r>
          </a:p>
        </p:txBody>
      </p:sp>
    </p:spTree>
    <p:extLst>
      <p:ext uri="{BB962C8B-B14F-4D97-AF65-F5344CB8AC3E}">
        <p14:creationId xmlns:p14="http://schemas.microsoft.com/office/powerpoint/2010/main" val="394927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AA938A0-479E-F9CB-0380-869CEE19F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1" y="896541"/>
            <a:ext cx="8184356" cy="4714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Data Asset Management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alt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5C03-5445-0BDA-F17D-1FDF5337D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028"/>
            <a:ext cx="7886700" cy="4632722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1.Data management: 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is the process of collecting, persisting, and retrieving data securely, efficiently, and cost-effectively.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Data is collected from many sources, like Twitter, Flipkart, Media, Sensors, and more.</a:t>
            </a:r>
            <a:r>
              <a:rPr lang="en-US" sz="1800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collection--both raw </a:t>
            </a:r>
            <a:r>
              <a:rPr lang="en-US" sz="1800" b="1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structured and unstructured </a:t>
            </a:r>
            <a:r>
              <a:rPr lang="en-US" sz="1800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from all relevant sources using a variety of methods.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sources can include structured data, such as customer data, along with unstructured data like log files, video, audio, pictures, the Internet of Things (IoT), social media, and more.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FFB6-D097-A45E-B7ED-3373C667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53"/>
            <a:ext cx="8229600" cy="778308"/>
          </a:xfrm>
        </p:spPr>
        <p:txBody>
          <a:bodyPr/>
          <a:lstStyle/>
          <a:p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Tools for Data Management</a:t>
            </a:r>
            <a:endParaRPr lang="en-IN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FED3-1334-0051-A5F1-2339A190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70000"/>
              </a:lnSpc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Data management tools: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1" algn="just">
              <a:lnSpc>
                <a:spcPct val="170000"/>
              </a:lnSpc>
              <a:defRPr/>
            </a:pP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Relational databases: MySQL and PostgreSQL</a:t>
            </a:r>
          </a:p>
          <a:p>
            <a:pPr lvl="1" algn="just">
              <a:lnSpc>
                <a:spcPct val="170000"/>
              </a:lnSpc>
              <a:defRPr/>
            </a:pP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NoSQL databases: MongoDB, Apache, CouchDB, and Apache Cassandra</a:t>
            </a:r>
          </a:p>
          <a:p>
            <a:pPr lvl="1" algn="just">
              <a:lnSpc>
                <a:spcPct val="170000"/>
              </a:lnSpc>
              <a:defRPr/>
            </a:pP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File-based tools: Hadoop File System or Cloud File systems like </a:t>
            </a:r>
            <a:r>
              <a:rPr lang="en-US" sz="2700" dirty="0" err="1">
                <a:latin typeface="Cambria" panose="02040503050406030204" pitchFamily="18" charset="0"/>
                <a:ea typeface="Cambria" panose="02040503050406030204" pitchFamily="18" charset="0"/>
              </a:rPr>
              <a:t>Ceph</a:t>
            </a:r>
            <a:endParaRPr lang="en-US" sz="2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70000"/>
              </a:lnSpc>
              <a:defRPr/>
            </a:pP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Storing text data and creating a search index for fast document retrieval: Elasticsearch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83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A12-A505-6648-543A-CE8DF468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Data Asset Management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A02F-14C7-EB7E-8757-FE123C59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6000"/>
            <a:ext cx="8229600" cy="53386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2. Data Integration and Transformation:</a:t>
            </a:r>
          </a:p>
          <a:p>
            <a:pPr>
              <a:lnSpc>
                <a:spcPct val="150000"/>
              </a:lnSpc>
              <a:defRPr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It is the process of 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Extracting, Transforming, and Loading data(ELT)</a:t>
            </a:r>
          </a:p>
          <a:p>
            <a:pPr>
              <a:lnSpc>
                <a:spcPct val="150000"/>
              </a:lnSpc>
              <a:defRPr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Some of this data is distributed in multiple repositories.</a:t>
            </a:r>
          </a:p>
          <a:p>
            <a:pPr>
              <a:lnSpc>
                <a:spcPct val="150000"/>
              </a:lnSpc>
              <a:defRPr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For example, a database, a data cube, and flat files.</a:t>
            </a:r>
          </a:p>
          <a:p>
            <a:pPr>
              <a:lnSpc>
                <a:spcPct val="150000"/>
              </a:lnSpc>
              <a:defRPr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Use the Extraction process to extract data from these numerous repositories and save to a central repository like a Data Warehouse.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82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1D2F-A7E2-54D8-1B5C-19FD0D7A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 – 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84694-44EB-BB92-69FF-23CA73C5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8D8DD-FEF6-73B5-21F4-326BB2D271D9}"/>
              </a:ext>
            </a:extLst>
          </p:cNvPr>
          <p:cNvSpPr txBox="1"/>
          <p:nvPr/>
        </p:nvSpPr>
        <p:spPr>
          <a:xfrm>
            <a:off x="628650" y="2093976"/>
            <a:ext cx="81313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Demonstrate  Mastery of Data Science Subjects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Demonstrate Capabilities to apply Data Science Concepts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Attaining a Data Science Professional Certification from  IBM or Other Organizations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9556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AC86-4DF4-6680-E56D-296AE8A0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7" y="665017"/>
            <a:ext cx="8146473" cy="5615709"/>
          </a:xfrm>
        </p:spPr>
        <p:txBody>
          <a:bodyPr rtlCol="0"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Data Transformation: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It is the process of transforming the values, structure, and format of data.</a:t>
            </a:r>
          </a:p>
          <a:p>
            <a:pPr>
              <a:lnSpc>
                <a:spcPct val="150000"/>
              </a:lnSpc>
              <a:defRPr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After extracting the data, the next step is to transform the data.</a:t>
            </a:r>
          </a:p>
          <a:p>
            <a:pPr>
              <a:lnSpc>
                <a:spcPct val="150000"/>
              </a:lnSpc>
              <a:defRPr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For example, height and weight data needs to be transformed to metric.</a:t>
            </a:r>
          </a:p>
          <a:p>
            <a:pPr>
              <a:lnSpc>
                <a:spcPct val="150000"/>
              </a:lnSpc>
              <a:defRPr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And once the data is </a:t>
            </a:r>
            <a:r>
              <a:rPr lang="en-US" sz="2100" dirty="0" err="1">
                <a:latin typeface="Cambria" panose="02040503050406030204" pitchFamily="18" charset="0"/>
                <a:ea typeface="Cambria" panose="02040503050406030204" pitchFamily="18" charset="0"/>
              </a:rPr>
              <a:t>transformed,it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 is  time to load the data. Transformed data is loaded back to the Data Warehouse.</a:t>
            </a:r>
          </a:p>
          <a:p>
            <a:pPr>
              <a:lnSpc>
                <a:spcPct val="150000"/>
              </a:lnSpc>
              <a:defRPr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Data Warehouses 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are primarily used to collect and store massive amounts of data for data analysis.</a:t>
            </a:r>
          </a:p>
          <a:p>
            <a:pPr>
              <a:lnSpc>
                <a:spcPct val="150000"/>
              </a:lnSpc>
              <a:defRPr/>
            </a:pPr>
            <a:r>
              <a:rPr lang="en-IN" sz="2100" b="1" dirty="0">
                <a:latin typeface="Cambria" panose="02040503050406030204" pitchFamily="18" charset="0"/>
                <a:ea typeface="Cambria" panose="02040503050406030204" pitchFamily="18" charset="0"/>
              </a:rPr>
              <a:t>Data integration and transformation tools </a:t>
            </a:r>
          </a:p>
          <a:p>
            <a:pPr marL="857250" lvl="3" indent="0">
              <a:lnSpc>
                <a:spcPct val="150000"/>
              </a:lnSpc>
              <a:buNone/>
              <a:defRPr/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Apache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AirFlow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KubeFlow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, Apache Kafka, Apache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Nifi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, Apache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SparkSQL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NodeRED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IN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  <a:defRPr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1223F-FBC8-74FC-B315-0440EAEB1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827" y="203379"/>
            <a:ext cx="8184356" cy="4714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Data Asset Management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altLang="en-US" sz="2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1E3B-7B00-8A13-2165-3C54574B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Data Asset Management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535F7-68B9-E429-4686-75E843B5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9837"/>
            <a:ext cx="8229600" cy="558352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  <a:defRPr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3. Data visualization: </a:t>
            </a:r>
          </a:p>
          <a:p>
            <a:pPr>
              <a:lnSpc>
                <a:spcPct val="170000"/>
              </a:lnSpc>
              <a:defRPr/>
            </a:pP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It is the graphical representation of data and information.</a:t>
            </a:r>
          </a:p>
          <a:p>
            <a:pPr>
              <a:lnSpc>
                <a:spcPct val="170000"/>
              </a:lnSpc>
              <a:defRPr/>
            </a:pP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Data can be represented in the form of charts, plots, maps, animations, etc.</a:t>
            </a:r>
          </a:p>
          <a:p>
            <a:pPr>
              <a:lnSpc>
                <a:spcPct val="170000"/>
              </a:lnSpc>
              <a:defRPr/>
            </a:pP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And data visualization conveys data more effectively for decision-makers.</a:t>
            </a:r>
          </a:p>
          <a:p>
            <a:pPr>
              <a:lnSpc>
                <a:spcPct val="170000"/>
              </a:lnSpc>
              <a:defRPr/>
            </a:pP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Various forms of data visualizations include a bar chart, which compares the size of each component, a </a:t>
            </a:r>
            <a:r>
              <a:rPr lang="en-US" sz="2700" dirty="0" err="1">
                <a:latin typeface="Cambria" panose="02040503050406030204" pitchFamily="18" charset="0"/>
                <a:ea typeface="Cambria" panose="02040503050406030204" pitchFamily="18" charset="0"/>
              </a:rPr>
              <a:t>treemap</a:t>
            </a: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which displays hierarchy </a:t>
            </a:r>
            <a:r>
              <a:rPr lang="en-US" sz="2700" dirty="0" err="1">
                <a:latin typeface="Cambria" panose="02040503050406030204" pitchFamily="18" charset="0"/>
                <a:ea typeface="Cambria" panose="02040503050406030204" pitchFamily="18" charset="0"/>
              </a:rPr>
              <a:t>data,a</a:t>
            </a: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 line chart, which plots a series of data points over </a:t>
            </a:r>
            <a:r>
              <a:rPr lang="en-US" sz="2700" dirty="0" err="1">
                <a:latin typeface="Cambria" panose="02040503050406030204" pitchFamily="18" charset="0"/>
                <a:ea typeface="Cambria" panose="02040503050406030204" pitchFamily="18" charset="0"/>
              </a:rPr>
              <a:t>time,and</a:t>
            </a: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 a map chart, which displays data by location.</a:t>
            </a:r>
          </a:p>
          <a:p>
            <a:pPr>
              <a:lnSpc>
                <a:spcPct val="170000"/>
              </a:lnSpc>
              <a:defRPr/>
            </a:pP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Map charts can also be applied to other locations like websites.</a:t>
            </a:r>
          </a:p>
          <a:p>
            <a:pPr algn="just">
              <a:lnSpc>
                <a:spcPct val="170000"/>
              </a:lnSpc>
              <a:defRPr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 tools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1" algn="just">
              <a:lnSpc>
                <a:spcPct val="170000"/>
              </a:lnSpc>
              <a:defRPr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Pixie Dust, Hue, Kibana, and Apache Superset.</a:t>
            </a:r>
          </a:p>
          <a:p>
            <a:pPr>
              <a:lnSpc>
                <a:spcPct val="170000"/>
              </a:lnSpc>
              <a:defRPr/>
            </a:pPr>
            <a:endParaRPr lang="en-IN" sz="2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09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0D94-2500-F496-1D9E-2AD84C13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45" y="766617"/>
            <a:ext cx="8543637" cy="591127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4. Model building:</a:t>
            </a:r>
          </a:p>
          <a:p>
            <a:pPr>
              <a:lnSpc>
                <a:spcPct val="150000"/>
              </a:lnSpc>
              <a:defRPr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After training the data and analyze patterns with machine learning algorithms.</a:t>
            </a:r>
          </a:p>
          <a:p>
            <a:pPr>
              <a:lnSpc>
                <a:spcPct val="150000"/>
              </a:lnSpc>
              <a:defRPr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The system ‘learns’ how to provide predictions or decisions by itself.</a:t>
            </a:r>
          </a:p>
          <a:p>
            <a:pPr>
              <a:lnSpc>
                <a:spcPct val="150000"/>
              </a:lnSpc>
              <a:defRPr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Using this model to make predictions on new, unseen data. </a:t>
            </a:r>
          </a:p>
          <a:p>
            <a:pPr>
              <a:lnSpc>
                <a:spcPct val="150000"/>
              </a:lnSpc>
              <a:defRPr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Model building can be done using a service called IBM Watson Machine Learning.</a:t>
            </a:r>
          </a:p>
          <a:p>
            <a:pPr>
              <a:lnSpc>
                <a:spcPct val="150000"/>
              </a:lnSpc>
              <a:defRPr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It provides a full range of tools and services for building models.</a:t>
            </a:r>
          </a:p>
          <a:p>
            <a:pPr marL="0" indent="0">
              <a:buNone/>
              <a:defRPr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CA407-C994-3976-A272-3E4D61070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978" y="295130"/>
            <a:ext cx="8184356" cy="4714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Data Asset Management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altLang="en-US" sz="2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3540-2978-9E71-1AAF-9219840F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25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Data Asset Management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C8CA-0C67-306F-7989-A76F9D8C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8145"/>
            <a:ext cx="8229600" cy="600363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  <a:defRPr/>
            </a:pPr>
            <a:r>
              <a:rPr lang="en-US" sz="6700" b="1" dirty="0">
                <a:latin typeface="Cambria" panose="02040503050406030204" pitchFamily="18" charset="0"/>
                <a:ea typeface="Cambria" panose="02040503050406030204" pitchFamily="18" charset="0"/>
              </a:rPr>
              <a:t>5. Model Deployment: </a:t>
            </a:r>
          </a:p>
          <a:p>
            <a:pPr>
              <a:lnSpc>
                <a:spcPct val="170000"/>
              </a:lnSpc>
              <a:defRPr/>
            </a:pPr>
            <a:r>
              <a:rPr lang="en-US" sz="3800" dirty="0">
                <a:latin typeface="Cambria" panose="02040503050406030204" pitchFamily="18" charset="0"/>
                <a:ea typeface="Cambria" panose="02040503050406030204" pitchFamily="18" charset="0"/>
              </a:rPr>
              <a:t>The process of integrating a developed model into a production environment.</a:t>
            </a:r>
          </a:p>
          <a:p>
            <a:pPr>
              <a:lnSpc>
                <a:spcPct val="170000"/>
              </a:lnSpc>
              <a:defRPr/>
            </a:pPr>
            <a:r>
              <a:rPr lang="en-US" sz="3800" dirty="0">
                <a:latin typeface="Cambria" panose="02040503050406030204" pitchFamily="18" charset="0"/>
                <a:ea typeface="Cambria" panose="02040503050406030204" pitchFamily="18" charset="0"/>
              </a:rPr>
              <a:t>In model deployment, a machine learning model is made available</a:t>
            </a:r>
          </a:p>
          <a:p>
            <a:pPr marL="0" indent="0">
              <a:lnSpc>
                <a:spcPct val="170000"/>
              </a:lnSpc>
              <a:buNone/>
              <a:defRPr/>
            </a:pPr>
            <a:r>
              <a:rPr lang="en-US" sz="3800" dirty="0">
                <a:latin typeface="Cambria" panose="02040503050406030204" pitchFamily="18" charset="0"/>
                <a:ea typeface="Cambria" panose="02040503050406030204" pitchFamily="18" charset="0"/>
              </a:rPr>
              <a:t> 	to third-party applications via APIs.</a:t>
            </a:r>
          </a:p>
          <a:p>
            <a:pPr>
              <a:lnSpc>
                <a:spcPct val="170000"/>
              </a:lnSpc>
              <a:defRPr/>
            </a:pPr>
            <a:r>
              <a:rPr lang="en-US" sz="3800" dirty="0">
                <a:latin typeface="Cambria" panose="02040503050406030204" pitchFamily="18" charset="0"/>
                <a:ea typeface="Cambria" panose="02040503050406030204" pitchFamily="18" charset="0"/>
              </a:rPr>
              <a:t>Business users can access and interact with the data through</a:t>
            </a:r>
          </a:p>
          <a:p>
            <a:pPr marL="0" indent="0">
              <a:lnSpc>
                <a:spcPct val="170000"/>
              </a:lnSpc>
              <a:buNone/>
              <a:defRPr/>
            </a:pPr>
            <a:r>
              <a:rPr lang="en-US" sz="3800" dirty="0">
                <a:latin typeface="Cambria" panose="02040503050406030204" pitchFamily="18" charset="0"/>
                <a:ea typeface="Cambria" panose="02040503050406030204" pitchFamily="18" charset="0"/>
              </a:rPr>
              <a:t>       these third-party applications. </a:t>
            </a:r>
          </a:p>
          <a:p>
            <a:pPr>
              <a:lnSpc>
                <a:spcPct val="170000"/>
              </a:lnSpc>
              <a:defRPr/>
            </a:pPr>
            <a:r>
              <a:rPr lang="en-US" sz="3800" dirty="0">
                <a:latin typeface="Cambria" panose="02040503050406030204" pitchFamily="18" charset="0"/>
                <a:ea typeface="Cambria" panose="02040503050406030204" pitchFamily="18" charset="0"/>
              </a:rPr>
              <a:t>Helps them make data-based  decisions.</a:t>
            </a:r>
          </a:p>
          <a:p>
            <a:pPr algn="just">
              <a:lnSpc>
                <a:spcPct val="170000"/>
              </a:lnSpc>
              <a:defRPr/>
            </a:pPr>
            <a:r>
              <a:rPr lang="en-IN" sz="3300" b="1" dirty="0">
                <a:latin typeface="Cambria" panose="02040503050406030204" pitchFamily="18" charset="0"/>
                <a:ea typeface="Cambria" panose="02040503050406030204" pitchFamily="18" charset="0"/>
              </a:rPr>
              <a:t>Model deployment tools </a:t>
            </a:r>
          </a:p>
          <a:p>
            <a:pPr lvl="1" algn="just">
              <a:lnSpc>
                <a:spcPct val="170000"/>
              </a:lnSpc>
              <a:defRPr/>
            </a:pP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Apache 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PredictionIO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, Seldon, Kubernetes, 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Redhat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 OpenShift, </a:t>
            </a:r>
            <a:r>
              <a:rPr lang="en-IN" sz="3800" dirty="0" err="1">
                <a:latin typeface="Cambria" panose="02040503050406030204" pitchFamily="18" charset="0"/>
                <a:ea typeface="Cambria" panose="02040503050406030204" pitchFamily="18" charset="0"/>
              </a:rPr>
              <a:t>Mleap</a:t>
            </a:r>
            <a:r>
              <a:rPr lang="en-IN" sz="3800" dirty="0">
                <a:latin typeface="Cambria" panose="02040503050406030204" pitchFamily="18" charset="0"/>
                <a:ea typeface="Cambria" panose="02040503050406030204" pitchFamily="18" charset="0"/>
              </a:rPr>
              <a:t>, TensorFlow service, TensorFlow lite, and TensorFlow dot JS.  </a:t>
            </a:r>
          </a:p>
          <a:p>
            <a:pPr>
              <a:lnSpc>
                <a:spcPct val="170000"/>
              </a:lnSpc>
              <a:defRPr/>
            </a:pP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585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097D-DB4E-2FFF-0CD8-1377DA3C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5" y="766618"/>
            <a:ext cx="8201890" cy="5717309"/>
          </a:xfrm>
        </p:spPr>
        <p:txBody>
          <a:bodyPr rtlCol="0">
            <a:normAutofit lnSpcReduction="10000"/>
          </a:bodyPr>
          <a:lstStyle/>
          <a:p>
            <a:pPr marL="0" indent="0">
              <a:lnSpc>
                <a:spcPct val="160000"/>
              </a:lnSpc>
              <a:buFont typeface="Arial"/>
              <a:buNone/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6. Model monitoring </a:t>
            </a:r>
          </a:p>
          <a:p>
            <a:pPr>
              <a:lnSpc>
                <a:spcPct val="160000"/>
              </a:lnSpc>
              <a:defRPr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It runs continuous quality checks to ensure a model’s accuracy, fairness, and robustness.</a:t>
            </a:r>
          </a:p>
          <a:p>
            <a:pPr>
              <a:lnSpc>
                <a:spcPct val="160000"/>
              </a:lnSpc>
              <a:defRPr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Model monitoring uses tools like Fiddler to track the performance</a:t>
            </a:r>
          </a:p>
          <a:p>
            <a:pPr>
              <a:lnSpc>
                <a:spcPct val="160000"/>
              </a:lnSpc>
              <a:defRPr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of deployed models in a production environment.</a:t>
            </a:r>
          </a:p>
          <a:p>
            <a:pPr marL="0" indent="0">
              <a:lnSpc>
                <a:spcPct val="160000"/>
              </a:lnSpc>
              <a:buNone/>
              <a:defRPr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Monitoring Tools </a:t>
            </a:r>
          </a:p>
          <a:p>
            <a:pPr>
              <a:lnSpc>
                <a:spcPct val="160000"/>
              </a:lnSpc>
              <a:defRPr/>
            </a:pPr>
            <a:r>
              <a:rPr lang="en-IN" sz="1900" dirty="0" err="1">
                <a:latin typeface="Cambria" panose="02040503050406030204" pitchFamily="18" charset="0"/>
                <a:ea typeface="Cambria" panose="02040503050406030204" pitchFamily="18" charset="0"/>
              </a:rPr>
              <a:t>ModelDB</a:t>
            </a: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, Prometheus, IBM AI Fairness 360, IBM Adversarial Robustness 360 Toolbox, and IBM AI </a:t>
            </a:r>
            <a:r>
              <a:rPr lang="en-IN" sz="1900" dirty="0" err="1">
                <a:latin typeface="Cambria" panose="02040503050406030204" pitchFamily="18" charset="0"/>
                <a:ea typeface="Cambria" panose="02040503050406030204" pitchFamily="18" charset="0"/>
              </a:rPr>
              <a:t>Explainability</a:t>
            </a: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 360.</a:t>
            </a:r>
          </a:p>
          <a:p>
            <a:pPr marL="0" indent="0">
              <a:lnSpc>
                <a:spcPct val="160000"/>
              </a:lnSpc>
              <a:buFont typeface="Arial"/>
              <a:buNone/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assessment </a:t>
            </a:r>
          </a:p>
          <a:p>
            <a:pPr>
              <a:lnSpc>
                <a:spcPct val="160000"/>
              </a:lnSpc>
              <a:defRPr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uses evaluation metrics like the F1 score, true positive rate, or the sum of squared error to understand a model's performance.</a:t>
            </a:r>
          </a:p>
          <a:p>
            <a:pPr>
              <a:lnSpc>
                <a:spcPct val="160000"/>
              </a:lnSpc>
              <a:defRPr/>
            </a:pPr>
            <a:endParaRPr lang="en-IN" sz="1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24940-8109-9993-8621-02A28942C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822" y="277271"/>
            <a:ext cx="8184356" cy="4714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Data Asset Management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altLang="en-US" sz="2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3331-4D31-598B-DD57-056190FA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26785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Data Asset Management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99DA-90D1-0BF0-8649-6B6088D6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3" y="870527"/>
            <a:ext cx="8229600" cy="552103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Code Asset Management: 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	uses versioning and other collaborative features to facilitate teamwork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IN" altLang="en-US" sz="19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Code asset management tools </a:t>
            </a:r>
          </a:p>
          <a:p>
            <a:pPr marL="800100" lvl="2" indent="0">
              <a:lnSpc>
                <a:spcPct val="150000"/>
              </a:lnSpc>
              <a:buNone/>
              <a:defRPr/>
            </a:pPr>
            <a:r>
              <a:rPr lang="en-IN" altLang="en-US" sz="19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	Git, GitHub, GitLab, and Bitbucket. 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Development Environments: 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IDE, tools that help the data scientists to  implement, execute, test, and deploy  their works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Execution Environments: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tools where data processing, model training, and deployment take place</a:t>
            </a:r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050161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B745-E49A-D153-4FE6-E1C44F40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94EA-0B40-E744-CE7D-4C67EFF3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Languages of Data Science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python, R, SQL (recommended)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Scala, Java, C,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julia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 depends on what problems you need to solve.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897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2E7C-5069-78DD-9636-3C6EA321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 to Python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F975-6AF2-A6EE-F7C0-F75CA82D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944418"/>
            <a:ext cx="8229600" cy="538249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50000"/>
              </a:lnSpc>
              <a:spcBef>
                <a:spcPts val="300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Who is python for?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People who already know how to program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People who want to learn to program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Over 80% of data professional worldwide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Python is used heavily in data science, AI, and machine learning, web development, and IoT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 is a: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General purpose language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Large standard library</a:t>
            </a:r>
          </a:p>
          <a:p>
            <a:pPr marL="0" lvl="0" indent="0">
              <a:lnSpc>
                <a:spcPct val="150000"/>
              </a:lnSpc>
              <a:spcBef>
                <a:spcPts val="3000"/>
              </a:spcBef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Python in Data Science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Scientific computing libraries like Pandas,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Scipy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and Matplotlib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For AI: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TensorFlow,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and Scikit-learn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NLP: NLTK (some sort of toolkit)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251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5947-9243-8979-F687-AF6EC042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 to R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B1EF-B040-BC03-DD06-0E13EA293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866920"/>
            <a:ext cx="8229600" cy="5635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is not open source like Python, rather it is a free software.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Easy to translate from math to code.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It is popular in academia.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integrates well with other computer languages.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has stronger object-oriented programming facilities than most statistical computing languages.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416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E4EF-0449-57D1-C25C-69D31580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 to SQL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CA52-7898-8909-3CE7-C7C529A2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2109"/>
            <a:ext cx="8229600" cy="564125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6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SQL = Structured Query Language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How it works: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 non-procedural language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scope is limited to querying and managing data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 is developed at IBM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 combination of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clause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expressions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predicates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queries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statements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125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1CB8-4727-5D1B-B60C-CBEC55AC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42" y="136524"/>
            <a:ext cx="7886700" cy="1325563"/>
          </a:xfrm>
        </p:spPr>
        <p:txBody>
          <a:bodyPr/>
          <a:lstStyle/>
          <a:p>
            <a:r>
              <a:rPr lang="en-US" sz="36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Syllabus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6F86-8BA1-D2AE-D8CD-8A72C3A7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7DC20-493A-012C-E96B-9C77DA55292D}"/>
              </a:ext>
            </a:extLst>
          </p:cNvPr>
          <p:cNvSpPr txBox="1"/>
          <p:nvPr/>
        </p:nvSpPr>
        <p:spPr>
          <a:xfrm>
            <a:off x="201168" y="1472079"/>
            <a:ext cx="8613648" cy="542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Module -1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Basics of Data Science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Tools for Data Science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Module -2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Science Methodology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 for Data Science, AI &amp; Development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Module -3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 Project for Data Science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Databases and SQL for Data Science with Python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Module -4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Analysis with Python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Visualization with Python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Module -5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Machine Learning with Python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Applied Data Science Capstone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F288-5602-7714-7B59-450767FD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 to SQL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857A-7A67-D03B-431D-7716F265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3856"/>
            <a:ext cx="8229600" cy="484230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60000"/>
              </a:lnSpc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What makes SQL great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Knowing SQL will help you get jobs as a business and data analyst and is a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must in data engineering and data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sceince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When performing operations with SQL the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data is accessed directly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(without any need to copy it beforehand). This can considerably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speed up workflow executions.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SQL is the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interpreter between you and the database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SQL is a ANSI standard, which means if you learn SQL and use it with one database you will be able to easily apply your SQL knowledge with many other databases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SQL databases available: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MySQL,PostgreSQL,SQLite,Oracle,IBMDB2,MariaDB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811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2C1D-526E-B4FB-69A3-2063676F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Other Languages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B4A6-DE13-744B-8122-1090D7ED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785091"/>
            <a:ext cx="8478981" cy="5671127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Scala</a:t>
            </a:r>
          </a:p>
          <a:p>
            <a:pPr lvl="2">
              <a:lnSpc>
                <a:spcPct val="170000"/>
              </a:lnSpc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provides support for Functional Programming</a:t>
            </a:r>
          </a:p>
          <a:p>
            <a:pPr lvl="2">
              <a:lnSpc>
                <a:spcPct val="170000"/>
              </a:lnSpc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extension to Java</a:t>
            </a:r>
          </a:p>
          <a:p>
            <a:pPr lvl="2">
              <a:lnSpc>
                <a:spcPct val="170000"/>
              </a:lnSpc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Scalable Language</a:t>
            </a:r>
          </a:p>
          <a:p>
            <a:pPr lvl="2">
              <a:lnSpc>
                <a:spcPct val="170000"/>
              </a:lnSpc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Apache Spark: designed to be faster than Hadoop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Java</a:t>
            </a:r>
          </a:p>
          <a:p>
            <a:pPr lvl="2">
              <a:lnSpc>
                <a:spcPct val="170000"/>
              </a:lnSpc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tried-and-true general-purpose OOP language</a:t>
            </a:r>
          </a:p>
          <a:p>
            <a:pPr lvl="2">
              <a:lnSpc>
                <a:spcPct val="170000"/>
              </a:lnSpc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Hadoop - manages data processing and storage for big data applications running in clustered systems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  <a:p>
            <a:pPr lvl="2">
              <a:lnSpc>
                <a:spcPct val="170000"/>
              </a:lnSpc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extension of C</a:t>
            </a:r>
          </a:p>
          <a:p>
            <a:pPr lvl="2">
              <a:lnSpc>
                <a:spcPct val="170000"/>
              </a:lnSpc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develop programs that feed data to customers in real-time</a:t>
            </a:r>
          </a:p>
          <a:p>
            <a:pPr lvl="2">
              <a:lnSpc>
                <a:spcPct val="170000"/>
              </a:lnSpc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TensorFlow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890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DFE9-6E95-ED05-E9E0-D3456EB2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Other Languages</a:t>
            </a:r>
            <a:b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7163-6C3B-7087-0729-21A7CB48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728"/>
            <a:ext cx="8229600" cy="4925436"/>
          </a:xfrm>
        </p:spPr>
        <p:txBody>
          <a:bodyPr>
            <a:normAutofit fontScale="32500" lnSpcReduction="20000"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en-US" sz="5500" dirty="0" err="1">
                <a:latin typeface="Cambria" panose="02040503050406030204" pitchFamily="18" charset="0"/>
                <a:ea typeface="Cambria" panose="02040503050406030204" pitchFamily="18" charset="0"/>
              </a:rPr>
              <a:t>julia</a:t>
            </a:r>
            <a:endParaRPr lang="en-US" sz="5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>
              <a:lnSpc>
                <a:spcPct val="170000"/>
              </a:lnSpc>
            </a:pPr>
            <a:r>
              <a:rPr lang="en-US" sz="5500" dirty="0">
                <a:latin typeface="Cambria" panose="02040503050406030204" pitchFamily="18" charset="0"/>
                <a:ea typeface="Cambria" panose="02040503050406030204" pitchFamily="18" charset="0"/>
              </a:rPr>
              <a:t>designed at MIT in 2012</a:t>
            </a:r>
          </a:p>
          <a:p>
            <a:pPr lvl="2">
              <a:lnSpc>
                <a:spcPct val="170000"/>
              </a:lnSpc>
            </a:pPr>
            <a:r>
              <a:rPr lang="en-US" sz="5500" dirty="0">
                <a:latin typeface="Cambria" panose="02040503050406030204" pitchFamily="18" charset="0"/>
                <a:ea typeface="Cambria" panose="02040503050406030204" pitchFamily="18" charset="0"/>
              </a:rPr>
              <a:t>speedy development like Python or R while producing programs that run as fast as C or Fortran programs would</a:t>
            </a:r>
          </a:p>
          <a:p>
            <a:pPr lvl="2">
              <a:lnSpc>
                <a:spcPct val="170000"/>
              </a:lnSpc>
            </a:pPr>
            <a:r>
              <a:rPr lang="en-US" sz="5500" dirty="0">
                <a:latin typeface="Cambria" panose="02040503050406030204" pitchFamily="18" charset="0"/>
                <a:ea typeface="Cambria" panose="02040503050406030204" pitchFamily="18" charset="0"/>
              </a:rPr>
              <a:t>Julia DB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5500" dirty="0">
                <a:latin typeface="Cambria" panose="02040503050406030204" pitchFamily="18" charset="0"/>
                <a:ea typeface="Cambria" panose="02040503050406030204" pitchFamily="18" charset="0"/>
              </a:rPr>
              <a:t>JS</a:t>
            </a:r>
          </a:p>
          <a:p>
            <a:pPr lvl="2">
              <a:lnSpc>
                <a:spcPct val="170000"/>
              </a:lnSpc>
            </a:pPr>
            <a:r>
              <a:rPr lang="en-US" sz="5500" dirty="0">
                <a:latin typeface="Cambria" panose="02040503050406030204" pitchFamily="18" charset="0"/>
                <a:ea typeface="Cambria" panose="02040503050406030204" pitchFamily="18" charset="0"/>
              </a:rPr>
              <a:t>extends beyond the browser with Node.js and other serve side approaches</a:t>
            </a:r>
          </a:p>
          <a:p>
            <a:pPr lvl="2">
              <a:lnSpc>
                <a:spcPct val="170000"/>
              </a:lnSpc>
            </a:pPr>
            <a:r>
              <a:rPr lang="en-US" sz="5500" dirty="0">
                <a:latin typeface="Cambria" panose="02040503050406030204" pitchFamily="18" charset="0"/>
                <a:ea typeface="Cambria" panose="02040503050406030204" pitchFamily="18" charset="0"/>
              </a:rPr>
              <a:t>TensorFlow.js</a:t>
            </a:r>
          </a:p>
          <a:p>
            <a:pPr lvl="2">
              <a:lnSpc>
                <a:spcPct val="170000"/>
              </a:lnSpc>
            </a:pPr>
            <a:r>
              <a:rPr lang="en-US" sz="5500" dirty="0">
                <a:latin typeface="Cambria" panose="02040503050406030204" pitchFamily="18" charset="0"/>
                <a:ea typeface="Cambria" panose="02040503050406030204" pitchFamily="18" charset="0"/>
              </a:rPr>
              <a:t>R-</a:t>
            </a:r>
            <a:r>
              <a:rPr lang="en-US" sz="5500" dirty="0" err="1">
                <a:latin typeface="Cambria" panose="02040503050406030204" pitchFamily="18" charset="0"/>
                <a:ea typeface="Cambria" panose="02040503050406030204" pitchFamily="18" charset="0"/>
              </a:rPr>
              <a:t>js</a:t>
            </a:r>
            <a:r>
              <a:rPr lang="en-US" sz="5500" dirty="0">
                <a:latin typeface="Cambria" panose="02040503050406030204" pitchFamily="18" charset="0"/>
                <a:ea typeface="Cambria" panose="02040503050406030204" pitchFamily="18" charset="0"/>
              </a:rPr>
              <a:t>: makes linear algebra possible in Typescript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714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092"/>
            <a:ext cx="8585200" cy="898380"/>
          </a:xfrm>
        </p:spPr>
        <p:txBody>
          <a:bodyPr>
            <a:normAutofit fontScale="9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00"/>
            <a:ext cx="8418946" cy="5207073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Python Libraries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Scientific computing Libraries -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"frameworks".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Pandas: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built on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NumPy: Arrays &amp; matrices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Visualization Libraries in Python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Matplotlib: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plots &amp; graphs, most popular  Seaborn  based on Matplotlib  heat maps, time series, violin plots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High Level- Machine Learning and Deep Learning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Scikit-learn: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for ML: regression, classification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Deep Learning Neural Networks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TensorFlow: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Deep Learning: Production and Deployment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Deep Learning: used for experimentation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7495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DF39-443C-C5BF-7A71-106651C5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Libraries Used in other languages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DD21-A8DD-2AC2-118C-61592426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76564"/>
            <a:ext cx="8229600" cy="4525963"/>
          </a:xfrm>
        </p:spPr>
        <p:txBody>
          <a:bodyPr>
            <a:noAutofit/>
          </a:bodyPr>
          <a:lstStyle/>
          <a:p>
            <a:pPr lvl="1">
              <a:buFont typeface="Arial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</a:p>
          <a:p>
            <a:pPr lvl="1">
              <a:lnSpc>
                <a:spcPct val="150000"/>
              </a:lnSpc>
              <a:buFont typeface="Arial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 has been the de-facto standard for open source data science but it is now being superseded by Python.</a:t>
            </a:r>
          </a:p>
          <a:p>
            <a:pPr lvl="1">
              <a:lnSpc>
                <a:spcPct val="150000"/>
              </a:lnSpc>
              <a:buFont typeface="Arial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 Ggplot2,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TensorFlow</a:t>
            </a: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685877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3DE7-2DDB-7D95-FC5C-E34641D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Application Programming Interfaces (API)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1B49-3FBC-99CB-8106-FA20A0113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59622"/>
            <a:ext cx="8229600" cy="22098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API-  lets two pieces of software talk to each other.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REST API - enabling you to communicate using the Internet, taking advantage of storage, greater data access, AI algorithms, and many other resources.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RE = Representational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S = State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T = Transfer</a:t>
            </a:r>
          </a:p>
          <a:p>
            <a:endParaRPr lang="en-IN" sz="1300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B9E13897-7854-83AF-986C-14289BAC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92" y="1417638"/>
            <a:ext cx="58007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714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F4E7-C7B5-B9EE-9C50-0DF23CB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Data Sets - Powering Data Science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F05D-10B6-D33A-56BA-D9C97361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727"/>
            <a:ext cx="8229600" cy="4525963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Data set: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Collection of data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Data structures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tabular data: CSV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Hierarchical data, network data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Raw files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Data Ownership: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Private data , confidential, private or personal information, commercially sensitive, Open Data, Scientific institutions, Governments, Organizations,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companies,Publicly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available</a:t>
            </a: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646815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3F57-277C-492E-11DD-041055B1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Open Data Sources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2E32-2E66-3890-47A9-519B11C3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00200"/>
            <a:ext cx="9079344" cy="4828309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https://datacatalogs.org</a:t>
            </a:r>
          </a:p>
          <a:p>
            <a:pPr lvl="1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kaggle.com/datasets</a:t>
            </a:r>
          </a:p>
          <a:p>
            <a:pPr lvl="1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datasetsearch.research.google.com</a:t>
            </a:r>
          </a:p>
          <a:p>
            <a:pPr lvl="1"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Governmental, intergovernmental, organization websites</a:t>
            </a:r>
          </a:p>
          <a:p>
            <a:pPr lvl="1"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https://data.un.org</a:t>
            </a:r>
          </a:p>
          <a:p>
            <a:pPr lvl="1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https://www.data..gov/</a:t>
            </a:r>
          </a:p>
          <a:p>
            <a:pPr lvl="1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https://www.europeandataportal.eu/en/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65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2A84-15AB-BBDA-6780-D9A5D71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365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Machine Learning Models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C76D-30F6-14C2-9404-ACD90FC3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6547"/>
            <a:ext cx="8229600" cy="4525963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Data can contain a wealth of information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ML uses algorithms (models) to identify patterns in data (model training)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 model must be trained on data before it can be used to make predictions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learn from past data</a:t>
            </a:r>
          </a:p>
          <a:p>
            <a:pPr lvl="1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types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supervised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unsupervised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reinforcements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04750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1DC8-3064-60ED-8D48-72A39A79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Supervised Learning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405F-6357-093F-0C43-B843EB3C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54545"/>
            <a:ext cx="8418945" cy="519083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is labeled and model trained to make correct predictions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Regression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predict real numerical values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home sales prices, stock market prices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classification problems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classify things into categories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email spam filters, fraud detection, image classification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81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B1BF-05B5-AB4E-F74A-707FF4E4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Learning Resources</a:t>
            </a:r>
            <a:b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1D71-98EF-A2DD-5837-2A3A5917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2" y="1847851"/>
            <a:ext cx="7886700" cy="4351338"/>
          </a:xfrm>
        </p:spPr>
        <p:txBody>
          <a:bodyPr/>
          <a:lstStyle/>
          <a:p>
            <a:pPr marL="0" indent="0">
              <a:lnSpc>
                <a:spcPts val="1600"/>
              </a:lnSpc>
              <a:buNone/>
            </a:pPr>
            <a:r>
              <a:rPr lang="en-US" sz="2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Coursera IBM Data Science Professional Certificate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600"/>
              </a:lnSpc>
              <a:spcAft>
                <a:spcPts val="8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https://www.coursera.org/professional-certificates/ibm-data-science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73A3B-1BE1-FACE-8F99-7978CA47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8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18BD-99F3-086E-28B8-59F49D70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Unsupervised Learning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1BB5-96B3-5799-EFC1-5AF998FF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is not labeled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tries to identify patterns without external help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clustering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purchase recommendation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Anomaly detection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identifies outliers in a data set, such as fraudulent credit card transactions or suspicious online log-in attempts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25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3816-22DE-5A35-6BDA-73E0D617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Reinforcement Learning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25E9-5B65-2728-8CC7-4C24D292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Reinforcement learning focuses on learning how to take actions in an environment to maximize cumulative rewards over time.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RL agents learn through trial and error, exploring different actions to discover the best strategies.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There is no labeled dataset or fixed correct answers; the agent learns from its interactions with the environment.</a:t>
            </a:r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888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0035-8CED-95B4-7CDA-4344F684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The Model Asset Exchange (MAX)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1477-9F01-09A4-F774-C60B064E7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09" y="1166018"/>
            <a:ext cx="8229600" cy="5123946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A free open source resource for deep learning models. 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To reduce time to value, consider taking advantage of pre-trained models for certain types of problems. 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These pre-trained models can be ready to use right away, or they might take less time to train.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 MAX reduces time to value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 free open-source deep learning microservices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 use pre-trained or custom-trainable state-of-the-art-models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 fully tested, deploy in minutes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 approved for personal and commercial use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 available for variety of domains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86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B6D8-D5C7-2B6A-D207-05A6123E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4172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MODULE 1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4F68-C02B-113F-7412-B2E14D03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2354"/>
            <a:ext cx="7886700" cy="3837384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IN" b="1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Basics of Data Science 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IN" sz="21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Data Science? 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IN" sz="21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Responsibilities of a data scientist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1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used by data scientists</a:t>
            </a:r>
            <a:endParaRPr lang="en-IN" sz="21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IN" b="1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for Data Science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IN" sz="2100" kern="100" dirty="0">
                <a:latin typeface="Cambria" panose="02040503050406030204" pitchFamily="18" charset="0"/>
                <a:ea typeface="Cambria" panose="02040503050406030204" pitchFamily="18" charset="0"/>
              </a:rPr>
              <a:t>Programming languages used by data scientists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IN" sz="21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GitHub, </a:t>
            </a:r>
            <a:r>
              <a:rPr lang="en-IN" sz="2100" dirty="0" err="1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r>
              <a:rPr lang="en-IN" sz="21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Notebook, and R studio</a:t>
            </a:r>
            <a:endParaRPr lang="en-IN" sz="21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b="1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DF74875-7BDE-D56A-25BA-68F1F7802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83127"/>
            <a:ext cx="7886700" cy="683491"/>
          </a:xfrm>
        </p:spPr>
        <p:txBody>
          <a:bodyPr/>
          <a:lstStyle/>
          <a:p>
            <a:pPr algn="ctr" eaLnBrk="1" hangingPunct="1"/>
            <a:r>
              <a:rPr lang="en-IN" altLang="en-US" sz="3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Basics of Data Science </a:t>
            </a:r>
            <a:br>
              <a:rPr lang="en-IN" altLang="en-US" sz="3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altLang="en-US" sz="3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7006CA8-40D8-3330-F0FD-62A41FB90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581891"/>
            <a:ext cx="7886700" cy="58928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altLang="en-US" sz="1800" b="1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What is Data Science?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1800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 Science is process of getting </a:t>
            </a:r>
            <a:r>
              <a:rPr lang="en-US" altLang="en-US" sz="1800" b="1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insights from data</a:t>
            </a:r>
            <a:r>
              <a:rPr lang="en-US" altLang="en-US" sz="1800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1800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 science combines </a:t>
            </a:r>
            <a:r>
              <a:rPr lang="en-US" altLang="en-US" sz="1800" b="1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math and statistics, specialized programming, advanced analytics, artificial intelligence (AI), and machine learning </a:t>
            </a:r>
            <a:r>
              <a:rPr lang="en-US" altLang="en-US" sz="1800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with specific subject matter expertise to </a:t>
            </a:r>
            <a:r>
              <a:rPr lang="en-US" altLang="en-US" sz="1800" b="1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uncover actionable insights hidden </a:t>
            </a:r>
            <a:r>
              <a:rPr lang="en-US" altLang="en-US" sz="1800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an organization’s data. These insights can be used to guide </a:t>
            </a:r>
            <a:r>
              <a:rPr lang="en-US" altLang="en-US" sz="1800" b="1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decision making and strategic planning</a:t>
            </a:r>
            <a:r>
              <a:rPr lang="en-US" altLang="en-US" sz="1800" dirty="0">
                <a:solidFill>
                  <a:srgbClr val="161616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 Science is about data gathering, analysis and decision-making.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 Science is about finding patterns in data, through analysis, and make future predictions.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720-5438-2160-D4ED-9AEE75A2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344"/>
            <a:ext cx="7886700" cy="1325563"/>
          </a:xfrm>
        </p:spPr>
        <p:txBody>
          <a:bodyPr/>
          <a:lstStyle/>
          <a:p>
            <a:r>
              <a:rPr lang="en-IN" alt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Basics of Data Science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BED5-A9ED-5051-2892-1C93618D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5600"/>
            <a:ext cx="7886700" cy="4551363"/>
          </a:xfrm>
        </p:spPr>
        <p:txBody>
          <a:bodyPr/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Where is Data Science Needed?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Data Science is used in many industries in the world today, e.g. banking, consultancy, healthcare, and manufacturing.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 using Data Science, companies are able to make: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Better decisions (should we choose A or B)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Predictive analysis (what will happen next?)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Pattern discoveries (find pattern, or maybe hidden information in the data)</a:t>
            </a:r>
            <a:endParaRPr lang="en-IN" alt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0800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58A1-D4AE-DDCE-495E-69F5982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96" y="263527"/>
            <a:ext cx="7886700" cy="1011092"/>
          </a:xfrm>
        </p:spPr>
        <p:txBody>
          <a:bodyPr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Examples of where Data Science is needed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2A6B-50BE-92E4-FC46-37539763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95" y="966643"/>
            <a:ext cx="7886700" cy="4351338"/>
          </a:xfrm>
        </p:spPr>
        <p:txBody>
          <a:bodyPr/>
          <a:lstStyle/>
          <a:p>
            <a:pPr algn="l">
              <a:lnSpc>
                <a:spcPts val="26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Healthcare:</a:t>
            </a:r>
            <a:endParaRPr lang="en-US" sz="1800" b="0" i="0" dirty="0">
              <a:solidFill>
                <a:srgbClr val="37415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lnSpc>
                <a:spcPts val="26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Predictive analytics to identify disease outbreaks.</a:t>
            </a:r>
          </a:p>
          <a:p>
            <a:pPr marL="742950" lvl="1" indent="-285750" algn="l">
              <a:lnSpc>
                <a:spcPts val="26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Medical image analysis for diagnosing diseases like cancer and tumors.</a:t>
            </a:r>
          </a:p>
          <a:p>
            <a:pPr marL="742950" lvl="1" indent="-285750" algn="l">
              <a:lnSpc>
                <a:spcPts val="26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Patient data analysis to improve treatment plans and personalized medicine.</a:t>
            </a:r>
          </a:p>
          <a:p>
            <a:pPr algn="l">
              <a:lnSpc>
                <a:spcPts val="26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Finance:</a:t>
            </a:r>
            <a:endParaRPr lang="en-US" sz="1800" b="0" i="0" dirty="0">
              <a:solidFill>
                <a:srgbClr val="37415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lnSpc>
                <a:spcPts val="26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Fraud detection using anomaly detection algorithms.</a:t>
            </a:r>
          </a:p>
          <a:p>
            <a:pPr marL="742950" lvl="1" indent="-285750" algn="l">
              <a:lnSpc>
                <a:spcPts val="26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Stock market prediction and portfolio optimization.</a:t>
            </a:r>
          </a:p>
          <a:p>
            <a:pPr marL="742950" lvl="1" indent="-285750" algn="l">
              <a:lnSpc>
                <a:spcPts val="26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Credit scoring and risk assessment for loans.</a:t>
            </a:r>
          </a:p>
          <a:p>
            <a:pPr algn="l">
              <a:lnSpc>
                <a:spcPts val="26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E-commerce:</a:t>
            </a:r>
            <a:endParaRPr lang="en-US" sz="1800" b="0" i="0" dirty="0">
              <a:solidFill>
                <a:srgbClr val="37415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lnSpc>
                <a:spcPts val="26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Recommendation systems for personalized product suggestions.</a:t>
            </a:r>
          </a:p>
          <a:p>
            <a:pPr marL="742950" lvl="1" indent="-285750" algn="l">
              <a:lnSpc>
                <a:spcPts val="26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Customer segmentation for targeted marketing campaigns.</a:t>
            </a:r>
          </a:p>
          <a:p>
            <a:pPr marL="742950" lvl="1" indent="-285750" algn="l">
              <a:lnSpc>
                <a:spcPts val="26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Price optimization and dynamic pricing strategies.</a:t>
            </a:r>
          </a:p>
          <a:p>
            <a:pPr>
              <a:lnSpc>
                <a:spcPts val="2600"/>
              </a:lnSpc>
            </a:pP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0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ED7-FFD9-45D1-E95F-E556F4F5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Examples of where Data Science is needed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DB1B-B4E7-ADE9-3BEC-937E67D1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4.Manufacturing:</a:t>
            </a:r>
            <a:endParaRPr lang="en-US" sz="1800" b="0" i="0" dirty="0">
              <a:solidFill>
                <a:srgbClr val="37415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Quality control using sensors and statistical analysis.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Predictive maintenance to reduce downtime and optimize production.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Supply chain optimization and demand forecasting.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5.Transportation and Logistics:</a:t>
            </a:r>
            <a:endParaRPr lang="en-US" sz="1800" b="0" i="0" dirty="0">
              <a:solidFill>
                <a:srgbClr val="37415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Route optimization for delivery and transportation.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tracking of vehicles and assets.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Demand prediction for public transportation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24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2943</Words>
  <Application>Microsoft Office PowerPoint</Application>
  <PresentationFormat>On-screen Show (4:3)</PresentationFormat>
  <Paragraphs>361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</vt:lpstr>
      <vt:lpstr>Times New Roman</vt:lpstr>
      <vt:lpstr>Office Theme</vt:lpstr>
      <vt:lpstr>1_Office Theme</vt:lpstr>
      <vt:lpstr>PowerPoint Presentation</vt:lpstr>
      <vt:lpstr>Syllabus – Course Objectives</vt:lpstr>
      <vt:lpstr>Syllabus</vt:lpstr>
      <vt:lpstr>Learning Resources </vt:lpstr>
      <vt:lpstr>MODULE 1</vt:lpstr>
      <vt:lpstr>Basics of Data Science  </vt:lpstr>
      <vt:lpstr>Basics of Data Science </vt:lpstr>
      <vt:lpstr>Examples of where Data Science is needed </vt:lpstr>
      <vt:lpstr>Examples of where Data Science is needed </vt:lpstr>
      <vt:lpstr>Responsibilities of a Data Scientist</vt:lpstr>
      <vt:lpstr> Responsibilities of a data scientist </vt:lpstr>
      <vt:lpstr>Roles in Data Science </vt:lpstr>
      <vt:lpstr>Role of Data Scientist Case Study: Development of a Recommendation System for a Streaming Platform </vt:lpstr>
      <vt:lpstr>Role of Data Scientist(Contd…)</vt:lpstr>
      <vt:lpstr>Role of Data Scientist(Contd…)</vt:lpstr>
      <vt:lpstr>Tools for Data Science </vt:lpstr>
      <vt:lpstr>Data Asset Management </vt:lpstr>
      <vt:lpstr>Tools for Data Management</vt:lpstr>
      <vt:lpstr>Data Asset Management </vt:lpstr>
      <vt:lpstr>Data Asset Management </vt:lpstr>
      <vt:lpstr>Data Asset Management </vt:lpstr>
      <vt:lpstr>Data Asset Management </vt:lpstr>
      <vt:lpstr>Data Asset Management </vt:lpstr>
      <vt:lpstr>Data Asset Management </vt:lpstr>
      <vt:lpstr>Data Asset Management </vt:lpstr>
      <vt:lpstr>Language of Data Science</vt:lpstr>
      <vt:lpstr>Introduction to Python </vt:lpstr>
      <vt:lpstr>Introduction to R </vt:lpstr>
      <vt:lpstr>Introduction to SQL </vt:lpstr>
      <vt:lpstr>Introduction to SQL </vt:lpstr>
      <vt:lpstr>Other Languages </vt:lpstr>
      <vt:lpstr>Other Languages </vt:lpstr>
      <vt:lpstr>Libraries for Data Science</vt:lpstr>
      <vt:lpstr>Libraries Used in other languages </vt:lpstr>
      <vt:lpstr>Application Programming Interfaces (API) </vt:lpstr>
      <vt:lpstr>Data Sets - Powering Data Science </vt:lpstr>
      <vt:lpstr>Open Data Sources </vt:lpstr>
      <vt:lpstr>Machine Learning Models </vt:lpstr>
      <vt:lpstr> Supervised Learning </vt:lpstr>
      <vt:lpstr>Unsupervised Learning </vt:lpstr>
      <vt:lpstr>Reinforcement Learning </vt:lpstr>
      <vt:lpstr>The Model Asset Exchange (MAX)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of Data Science</dc:title>
  <dc:creator>LENOVO</dc:creator>
  <cp:keywords/>
  <cp:lastModifiedBy>Sathya</cp:lastModifiedBy>
  <cp:revision>48</cp:revision>
  <dcterms:created xsi:type="dcterms:W3CDTF">2023-08-05T10:49:26Z</dcterms:created>
  <dcterms:modified xsi:type="dcterms:W3CDTF">2023-08-07T05:10:37Z</dcterms:modified>
</cp:coreProperties>
</file>